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83" r:id="rId4"/>
    <p:sldId id="284" r:id="rId5"/>
    <p:sldId id="285" r:id="rId6"/>
    <p:sldId id="306" r:id="rId7"/>
    <p:sldId id="298" r:id="rId8"/>
    <p:sldId id="297" r:id="rId9"/>
    <p:sldId id="296" r:id="rId10"/>
    <p:sldId id="295" r:id="rId11"/>
    <p:sldId id="294" r:id="rId12"/>
    <p:sldId id="278" r:id="rId13"/>
    <p:sldId id="279" r:id="rId14"/>
    <p:sldId id="280" r:id="rId15"/>
    <p:sldId id="282" r:id="rId16"/>
    <p:sldId id="281" r:id="rId17"/>
    <p:sldId id="303" r:id="rId18"/>
    <p:sldId id="304" r:id="rId19"/>
    <p:sldId id="305" r:id="rId20"/>
    <p:sldId id="28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2813" autoAdjust="0"/>
  </p:normalViewPr>
  <p:slideViewPr>
    <p:cSldViewPr snapToGrid="0">
      <p:cViewPr varScale="1">
        <p:scale>
          <a:sx n="53" d="100"/>
          <a:sy n="53" d="100"/>
        </p:scale>
        <p:origin x="1152" y="48"/>
      </p:cViewPr>
      <p:guideLst/>
    </p:cSldViewPr>
  </p:slideViewPr>
  <p:outlineViewPr>
    <p:cViewPr>
      <p:scale>
        <a:sx n="33" d="100"/>
        <a:sy n="33" d="100"/>
      </p:scale>
      <p:origin x="0" y="-1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a:t>1.</a:t>
            </a:r>
            <a:r>
              <a:rPr lang="en-US" sz="1800" baseline="0"/>
              <a:t> </a:t>
            </a:r>
            <a:r>
              <a:rPr lang="en-US" sz="1800"/>
              <a:t>Este </a:t>
            </a:r>
            <a:r>
              <a:rPr lang="en-US" sz="1800" err="1"/>
              <a:t>corect</a:t>
            </a:r>
            <a:r>
              <a:rPr lang="ro-RO" sz="1800"/>
              <a:t>ă</a:t>
            </a:r>
            <a:r>
              <a:rPr lang="en-US" sz="1800"/>
              <a:t> </a:t>
            </a:r>
            <a:r>
              <a:rPr lang="en-US" sz="1800" err="1"/>
              <a:t>identificarea</a:t>
            </a:r>
            <a:r>
              <a:rPr lang="en-US" sz="1800"/>
              <a:t> </a:t>
            </a:r>
            <a:r>
              <a:rPr lang="en-US" sz="1800" err="1"/>
              <a:t>surselor</a:t>
            </a:r>
            <a:r>
              <a:rPr lang="en-US" sz="1800"/>
              <a:t> de </a:t>
            </a:r>
            <a:r>
              <a:rPr lang="en-US" sz="1800" err="1"/>
              <a:t>dificultate</a:t>
            </a:r>
            <a:r>
              <a:rPr lang="en-US" sz="1800"/>
              <a:t> care </a:t>
            </a:r>
            <a:r>
              <a:rPr lang="en-US" sz="1800" err="1"/>
              <a:t>impiedic</a:t>
            </a:r>
            <a:r>
              <a:rPr lang="ro-RO" sz="1800"/>
              <a:t>ă</a:t>
            </a:r>
            <a:r>
              <a:rPr lang="en-US" sz="1800"/>
              <a:t> </a:t>
            </a:r>
            <a:r>
              <a:rPr lang="en-US" sz="1800" err="1"/>
              <a:t>satisfacerea</a:t>
            </a:r>
            <a:r>
              <a:rPr lang="en-US" sz="1800"/>
              <a:t> </a:t>
            </a:r>
            <a:r>
              <a:rPr lang="en-US" sz="1800" err="1"/>
              <a:t>nevoilor</a:t>
            </a:r>
            <a:r>
              <a:rPr lang="en-US" sz="1800"/>
              <a:t> pe plan bio-</a:t>
            </a:r>
            <a:r>
              <a:rPr lang="en-US" sz="1800" err="1"/>
              <a:t>psiho</a:t>
            </a:r>
            <a:r>
              <a:rPr lang="en-US" sz="1800"/>
              <a:t>-social, cultural </a:t>
            </a:r>
            <a:r>
              <a:rPr lang="en-US" sz="1800" err="1"/>
              <a:t>si</a:t>
            </a:r>
            <a:r>
              <a:rPr lang="en-US" sz="1800"/>
              <a:t> spiritual ale </a:t>
            </a:r>
            <a:r>
              <a:rPr lang="en-US" sz="1800" err="1"/>
              <a:t>pacientului</a:t>
            </a:r>
            <a:r>
              <a:rPr lang="en-US" sz="1800"/>
              <a:t> pediatric </a:t>
            </a:r>
            <a:r>
              <a:rPr lang="en-US" sz="1800" err="1"/>
              <a:t>asistat</a:t>
            </a:r>
            <a:r>
              <a:rPr lang="en-US" sz="1800"/>
              <a:t> respirator </a:t>
            </a:r>
            <a:r>
              <a:rPr lang="ro-RO" sz="1800"/>
              <a:t>î</a:t>
            </a:r>
            <a:r>
              <a:rPr lang="en-US" sz="1800" err="1"/>
              <a:t>ntr</a:t>
            </a:r>
            <a:r>
              <a:rPr lang="en-US" sz="1800"/>
              <a:t>-o sec</a:t>
            </a:r>
            <a:r>
              <a:rPr lang="ro-RO" sz="1800"/>
              <a:t>ț</a:t>
            </a:r>
            <a:r>
              <a:rPr lang="en-US" sz="1800" err="1"/>
              <a:t>ie</a:t>
            </a:r>
            <a:r>
              <a:rPr lang="en-US" sz="1800"/>
              <a:t> ATI? </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9BBB-4E44-AB5F-106421587572}"/>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9BBB-4E44-AB5F-106421587572}"/>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9BBB-4E44-AB5F-10642158757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DA</c:v>
                </c:pt>
                <c:pt idx="1">
                  <c:v>NU</c:v>
                </c:pt>
                <c:pt idx="2">
                  <c:v>NU STIU</c:v>
                </c:pt>
              </c:strCache>
            </c:strRef>
          </c:cat>
          <c:val>
            <c:numRef>
              <c:f>Sheet1!$B$2:$B$4</c:f>
              <c:numCache>
                <c:formatCode>General</c:formatCode>
                <c:ptCount val="3"/>
                <c:pt idx="0">
                  <c:v>9</c:v>
                </c:pt>
                <c:pt idx="1">
                  <c:v>8</c:v>
                </c:pt>
                <c:pt idx="2">
                  <c:v>0</c:v>
                </c:pt>
              </c:numCache>
            </c:numRef>
          </c:val>
          <c:extLst>
            <c:ext xmlns:c16="http://schemas.microsoft.com/office/drawing/2014/chart" uri="{C3380CC4-5D6E-409C-BE32-E72D297353CC}">
              <c16:uniqueId val="{00000000-B2DF-48C2-ACC6-9A607C94487F}"/>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it-IT" sz="2000"/>
              <a:t>2.</a:t>
            </a:r>
            <a:r>
              <a:rPr lang="it-IT" sz="2000" baseline="0"/>
              <a:t> </a:t>
            </a:r>
            <a:r>
              <a:rPr lang="it-IT" sz="2000"/>
              <a:t>Independen</a:t>
            </a:r>
            <a:r>
              <a:rPr lang="ro-RO" sz="2000"/>
              <a:t>ț</a:t>
            </a:r>
            <a:r>
              <a:rPr lang="it-IT" sz="2000"/>
              <a:t>a la copil se consider</a:t>
            </a:r>
            <a:r>
              <a:rPr lang="ro-RO" sz="2000"/>
              <a:t>ă</a:t>
            </a:r>
            <a:r>
              <a:rPr lang="it-IT" sz="2000"/>
              <a:t> atunci c</a:t>
            </a:r>
            <a:r>
              <a:rPr lang="ro-RO" sz="2000"/>
              <a:t>â</a:t>
            </a:r>
            <a:r>
              <a:rPr lang="it-IT" sz="2000"/>
              <a:t>nd nevoile fiziologice sunt </a:t>
            </a:r>
            <a:r>
              <a:rPr lang="ro-RO" sz="2000"/>
              <a:t>î</a:t>
            </a:r>
            <a:r>
              <a:rPr lang="it-IT" sz="2000"/>
              <a:t>ndeplinite cu ajutorul altora (</a:t>
            </a:r>
            <a:r>
              <a:rPr lang="ro-RO" sz="2000"/>
              <a:t>î</a:t>
            </a:r>
            <a:r>
              <a:rPr lang="it-IT" sz="2000"/>
              <a:t>n func</a:t>
            </a:r>
            <a:r>
              <a:rPr lang="ro-RO" sz="2000"/>
              <a:t>ț</a:t>
            </a:r>
            <a:r>
              <a:rPr lang="it-IT" sz="2000"/>
              <a:t>ie de cre</a:t>
            </a:r>
            <a:r>
              <a:rPr lang="ro-RO" sz="2000"/>
              <a:t>ș</a:t>
            </a:r>
            <a:r>
              <a:rPr lang="it-IT" sz="2000"/>
              <a:t>tere </a:t>
            </a:r>
            <a:r>
              <a:rPr lang="ro-RO" sz="2000"/>
              <a:t>ș</a:t>
            </a:r>
            <a:r>
              <a:rPr lang="it-IT" sz="2000"/>
              <a:t>i dezvoltare)?</a:t>
            </a:r>
            <a:endParaRPr lang="en-US" sz="200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3E21-48DD-9654-7700FF3B656C}"/>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3E21-48DD-9654-7700FF3B656C}"/>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3E21-48DD-9654-7700FF3B656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DA</c:v>
                </c:pt>
                <c:pt idx="1">
                  <c:v>NU</c:v>
                </c:pt>
                <c:pt idx="2">
                  <c:v>NU STIU</c:v>
                </c:pt>
              </c:strCache>
            </c:strRef>
          </c:cat>
          <c:val>
            <c:numRef>
              <c:f>Sheet1!$B$2:$B$4</c:f>
              <c:numCache>
                <c:formatCode>General</c:formatCode>
                <c:ptCount val="3"/>
                <c:pt idx="0">
                  <c:v>8</c:v>
                </c:pt>
                <c:pt idx="1">
                  <c:v>8</c:v>
                </c:pt>
                <c:pt idx="2">
                  <c:v>1</c:v>
                </c:pt>
              </c:numCache>
            </c:numRef>
          </c:val>
          <c:extLst>
            <c:ext xmlns:c16="http://schemas.microsoft.com/office/drawing/2014/chart" uri="{C3380CC4-5D6E-409C-BE32-E72D297353CC}">
              <c16:uniqueId val="{00000000-B4F0-4231-8A6D-C9B2911F899A}"/>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it-IT" sz="2000"/>
              <a:t>4.</a:t>
            </a:r>
            <a:r>
              <a:rPr lang="it-IT" sz="2000" baseline="0"/>
              <a:t> </a:t>
            </a:r>
            <a:r>
              <a:rPr lang="it-IT" sz="2000"/>
              <a:t>Este mai potrivit un plan de </a:t>
            </a:r>
            <a:r>
              <a:rPr lang="ro-RO" sz="2000"/>
              <a:t>î</a:t>
            </a:r>
            <a:r>
              <a:rPr lang="it-IT" sz="2000"/>
              <a:t>ngrijire “individualizat” </a:t>
            </a:r>
            <a:r>
              <a:rPr lang="ro-RO" sz="2000"/>
              <a:t>î</a:t>
            </a:r>
            <a:r>
              <a:rPr lang="it-IT" sz="2000"/>
              <a:t>ntocmit pe baza diagnosticului? </a:t>
            </a:r>
            <a:endParaRPr lang="en-US" sz="200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53A5-49A2-9FDF-00302B4CB375}"/>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53A5-49A2-9FDF-00302B4CB375}"/>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53A5-49A2-9FDF-00302B4CB37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DA</c:v>
                </c:pt>
                <c:pt idx="1">
                  <c:v>NU</c:v>
                </c:pt>
                <c:pt idx="2">
                  <c:v>NU STIU</c:v>
                </c:pt>
              </c:strCache>
            </c:strRef>
          </c:cat>
          <c:val>
            <c:numRef>
              <c:f>Sheet1!$B$2:$B$4</c:f>
              <c:numCache>
                <c:formatCode>General</c:formatCode>
                <c:ptCount val="3"/>
                <c:pt idx="0">
                  <c:v>15</c:v>
                </c:pt>
                <c:pt idx="1">
                  <c:v>1</c:v>
                </c:pt>
                <c:pt idx="2">
                  <c:v>1</c:v>
                </c:pt>
              </c:numCache>
            </c:numRef>
          </c:val>
          <c:extLst>
            <c:ext xmlns:c16="http://schemas.microsoft.com/office/drawing/2014/chart" uri="{C3380CC4-5D6E-409C-BE32-E72D297353CC}">
              <c16:uniqueId val="{00000000-1C5C-4ADA-A757-32007AA7D676}"/>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a:t>3.</a:t>
            </a:r>
            <a:r>
              <a:rPr lang="en-US" sz="1800" baseline="0"/>
              <a:t> </a:t>
            </a:r>
            <a:r>
              <a:rPr lang="en-US" sz="1800" err="1"/>
              <a:t>Considera</a:t>
            </a:r>
            <a:r>
              <a:rPr lang="ro-RO" sz="1800"/>
              <a:t>ț</a:t>
            </a:r>
            <a:r>
              <a:rPr lang="en-US" sz="1800" err="1"/>
              <a:t>i</a:t>
            </a:r>
            <a:r>
              <a:rPr lang="en-US" sz="1800"/>
              <a:t> </a:t>
            </a:r>
            <a:r>
              <a:rPr lang="en-US" sz="1800" err="1"/>
              <a:t>oportun</a:t>
            </a:r>
            <a:r>
              <a:rPr lang="ro-RO" sz="1800"/>
              <a:t>ă</a:t>
            </a:r>
            <a:r>
              <a:rPr lang="en-US" sz="1800"/>
              <a:t> </a:t>
            </a:r>
            <a:r>
              <a:rPr lang="en-US" sz="1800" err="1"/>
              <a:t>modificarea</a:t>
            </a:r>
            <a:r>
              <a:rPr lang="en-US" sz="1800"/>
              <a:t> </a:t>
            </a:r>
            <a:r>
              <a:rPr lang="en-US" sz="1800" err="1"/>
              <a:t>clasific</a:t>
            </a:r>
            <a:r>
              <a:rPr lang="ro-RO" sz="1800"/>
              <a:t>ă</a:t>
            </a:r>
            <a:r>
              <a:rPr lang="en-US" sz="1800" err="1"/>
              <a:t>rii</a:t>
            </a:r>
            <a:r>
              <a:rPr lang="en-US" sz="1800"/>
              <a:t> </a:t>
            </a:r>
            <a:r>
              <a:rPr lang="en-US" sz="1800" err="1"/>
              <a:t>nivel</a:t>
            </a:r>
            <a:r>
              <a:rPr lang="ro-RO" sz="1800"/>
              <a:t>e</a:t>
            </a:r>
            <a:r>
              <a:rPr lang="en-US" sz="1800"/>
              <a:t>lor de </a:t>
            </a:r>
            <a:r>
              <a:rPr lang="en-US" sz="1800" err="1"/>
              <a:t>dependen</a:t>
            </a:r>
            <a:r>
              <a:rPr lang="ro-RO" sz="1800"/>
              <a:t>ță</a:t>
            </a:r>
            <a:r>
              <a:rPr lang="en-US" sz="1800"/>
              <a:t> </a:t>
            </a:r>
            <a:r>
              <a:rPr lang="ro-RO" sz="1800"/>
              <a:t>î</a:t>
            </a:r>
            <a:r>
              <a:rPr lang="en-US" sz="1800"/>
              <a:t>n </a:t>
            </a:r>
            <a:r>
              <a:rPr lang="en-US" sz="1800" err="1"/>
              <a:t>cadrul</a:t>
            </a:r>
            <a:r>
              <a:rPr lang="en-US" sz="1800"/>
              <a:t> </a:t>
            </a:r>
            <a:r>
              <a:rPr lang="en-US" sz="1800" err="1"/>
              <a:t>planului</a:t>
            </a:r>
            <a:r>
              <a:rPr lang="en-US" sz="1800"/>
              <a:t> de </a:t>
            </a:r>
            <a:r>
              <a:rPr lang="ro-RO" sz="1800"/>
              <a:t>î</a:t>
            </a:r>
            <a:r>
              <a:rPr lang="en-US" sz="1800" err="1"/>
              <a:t>ngrijire</a:t>
            </a:r>
            <a:r>
              <a:rPr lang="en-US" sz="1800"/>
              <a:t> </a:t>
            </a:r>
            <a:r>
              <a:rPr lang="ro-RO" sz="1800"/>
              <a:t>î</a:t>
            </a:r>
            <a:r>
              <a:rPr lang="en-US" sz="1800" err="1"/>
              <a:t>ntocmit</a:t>
            </a:r>
            <a:r>
              <a:rPr lang="en-US" sz="1800"/>
              <a:t> </a:t>
            </a:r>
            <a:r>
              <a:rPr lang="en-US" sz="1800" err="1"/>
              <a:t>pentru</a:t>
            </a:r>
            <a:r>
              <a:rPr lang="en-US" sz="1800"/>
              <a:t> </a:t>
            </a:r>
            <a:r>
              <a:rPr lang="en-US" sz="1800" err="1"/>
              <a:t>pacien</a:t>
            </a:r>
            <a:r>
              <a:rPr lang="ro-RO" sz="1800"/>
              <a:t>ț</a:t>
            </a:r>
            <a:r>
              <a:rPr lang="en-US" sz="1800"/>
              <a:t>ii </a:t>
            </a:r>
            <a:r>
              <a:rPr lang="en-US" sz="1800" err="1"/>
              <a:t>pediatrici</a:t>
            </a:r>
            <a:r>
              <a:rPr lang="en-US" sz="1800"/>
              <a:t>? (ex. dependent total / major / </a:t>
            </a:r>
            <a:r>
              <a:rPr lang="en-US" sz="1800" err="1"/>
              <a:t>moderat</a:t>
            </a:r>
            <a:r>
              <a:rPr lang="en-US" sz="1800"/>
              <a:t> / independent total/par</a:t>
            </a:r>
            <a:r>
              <a:rPr lang="ro-RO" sz="1800"/>
              <a:t>ț</a:t>
            </a:r>
            <a:r>
              <a:rPr lang="en-US" sz="1800" err="1"/>
              <a:t>ial</a:t>
            </a:r>
            <a:r>
              <a:rPr lang="en-US" sz="1800"/>
              <a:t>)   </a:t>
            </a:r>
            <a:endParaRPr lang="en-US" sz="240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3955-4046-8A7C-44F00C3A4C0C}"/>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3955-4046-8A7C-44F00C3A4C0C}"/>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3955-4046-8A7C-44F00C3A4C0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DA</c:v>
                </c:pt>
                <c:pt idx="1">
                  <c:v>NU</c:v>
                </c:pt>
                <c:pt idx="2">
                  <c:v>NU STIU</c:v>
                </c:pt>
              </c:strCache>
            </c:strRef>
          </c:cat>
          <c:val>
            <c:numRef>
              <c:f>Sheet1!$B$2:$B$4</c:f>
              <c:numCache>
                <c:formatCode>General</c:formatCode>
                <c:ptCount val="3"/>
                <c:pt idx="0">
                  <c:v>17</c:v>
                </c:pt>
                <c:pt idx="1">
                  <c:v>0</c:v>
                </c:pt>
                <c:pt idx="2">
                  <c:v>0</c:v>
                </c:pt>
              </c:numCache>
            </c:numRef>
          </c:val>
          <c:extLst>
            <c:ext xmlns:c16="http://schemas.microsoft.com/office/drawing/2014/chart" uri="{C3380CC4-5D6E-409C-BE32-E72D297353CC}">
              <c16:uniqueId val="{00000000-4600-4D46-95E9-44C34B84D3DF}"/>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2000"/>
              <a:t>5.</a:t>
            </a:r>
            <a:r>
              <a:rPr lang="en-US" sz="2000" baseline="0"/>
              <a:t> </a:t>
            </a:r>
            <a:r>
              <a:rPr lang="en-US" sz="2000" err="1"/>
              <a:t>Considera</a:t>
            </a:r>
            <a:r>
              <a:rPr lang="ro-RO" sz="2000"/>
              <a:t>ț</a:t>
            </a:r>
            <a:r>
              <a:rPr lang="en-US" sz="2000" err="1"/>
              <a:t>i</a:t>
            </a:r>
            <a:r>
              <a:rPr lang="en-US" sz="2000"/>
              <a:t> important ca </a:t>
            </a:r>
            <a:r>
              <a:rPr lang="en-US" sz="2000" err="1"/>
              <a:t>detaliile</a:t>
            </a:r>
            <a:r>
              <a:rPr lang="en-US" sz="2000"/>
              <a:t> </a:t>
            </a:r>
            <a:r>
              <a:rPr lang="en-US" sz="2000" err="1"/>
              <a:t>nursingului</a:t>
            </a:r>
            <a:r>
              <a:rPr lang="en-US" sz="2000"/>
              <a:t> respirator s</a:t>
            </a:r>
            <a:r>
              <a:rPr lang="ro-RO" sz="2000"/>
              <a:t>ă</a:t>
            </a:r>
            <a:r>
              <a:rPr lang="en-US" sz="2000"/>
              <a:t> apar</a:t>
            </a:r>
            <a:r>
              <a:rPr lang="ro-RO" sz="2000"/>
              <a:t>ă</a:t>
            </a:r>
            <a:r>
              <a:rPr lang="en-US" sz="2000"/>
              <a:t> </a:t>
            </a:r>
            <a:r>
              <a:rPr lang="ro-RO" sz="2000"/>
              <a:t>î</a:t>
            </a:r>
            <a:r>
              <a:rPr lang="en-US" sz="2000"/>
              <a:t>n </a:t>
            </a:r>
            <a:r>
              <a:rPr lang="en-US" sz="2000" err="1"/>
              <a:t>planul</a:t>
            </a:r>
            <a:r>
              <a:rPr lang="en-US" sz="2000"/>
              <a:t> de </a:t>
            </a:r>
            <a:r>
              <a:rPr lang="ro-RO" sz="2000"/>
              <a:t>î</a:t>
            </a:r>
            <a:r>
              <a:rPr lang="en-US" sz="2000" err="1"/>
              <a:t>ngrijiri</a:t>
            </a:r>
            <a:r>
              <a:rPr lang="en-US" sz="2000"/>
              <a:t> la </a:t>
            </a:r>
            <a:r>
              <a:rPr lang="en-US" sz="2000" err="1"/>
              <a:t>pacien</a:t>
            </a:r>
            <a:r>
              <a:rPr lang="ro-RO" sz="2000"/>
              <a:t>ț</a:t>
            </a:r>
            <a:r>
              <a:rPr lang="en-US" sz="2000"/>
              <a:t>ii </a:t>
            </a:r>
            <a:r>
              <a:rPr lang="en-US" sz="2000" err="1"/>
              <a:t>pediatrici</a:t>
            </a:r>
            <a:r>
              <a:rPr lang="en-US" sz="2000"/>
              <a:t> </a:t>
            </a:r>
            <a:r>
              <a:rPr lang="en-US" sz="2000" err="1"/>
              <a:t>asista</a:t>
            </a:r>
            <a:r>
              <a:rPr lang="ro-RO" sz="2000"/>
              <a:t>ț</a:t>
            </a:r>
            <a:r>
              <a:rPr lang="en-US" sz="2000" err="1"/>
              <a:t>i</a:t>
            </a:r>
            <a:r>
              <a:rPr lang="en-US" sz="2000"/>
              <a:t> respirator in sec</a:t>
            </a:r>
            <a:r>
              <a:rPr lang="ro-RO" sz="2000"/>
              <a:t>ț</a:t>
            </a:r>
            <a:r>
              <a:rPr lang="en-US" sz="2000" err="1"/>
              <a:t>ia</a:t>
            </a:r>
            <a:r>
              <a:rPr lang="en-US" sz="2000"/>
              <a:t> ATI? (ex. </a:t>
            </a:r>
            <a:r>
              <a:rPr lang="en-US" sz="2000" err="1"/>
              <a:t>lavajul</a:t>
            </a:r>
            <a:r>
              <a:rPr lang="en-US" sz="2000"/>
              <a:t> </a:t>
            </a:r>
            <a:r>
              <a:rPr lang="en-US" sz="2000" err="1"/>
              <a:t>bron</a:t>
            </a:r>
            <a:r>
              <a:rPr lang="ro-RO" sz="2000"/>
              <a:t>ș</a:t>
            </a:r>
            <a:r>
              <a:rPr lang="en-US" sz="2000" err="1"/>
              <a:t>ic</a:t>
            </a:r>
            <a:r>
              <a:rPr lang="en-US" sz="2000"/>
              <a:t>, </a:t>
            </a:r>
            <a:r>
              <a:rPr lang="en-US" sz="2000" err="1"/>
              <a:t>timpul</a:t>
            </a:r>
            <a:r>
              <a:rPr lang="en-US" sz="2000"/>
              <a:t> </a:t>
            </a:r>
            <a:r>
              <a:rPr lang="en-US" sz="2000" err="1"/>
              <a:t>petrecut</a:t>
            </a:r>
            <a:r>
              <a:rPr lang="en-US" sz="2000"/>
              <a:t> in prone-position).  </a:t>
            </a:r>
            <a:endParaRPr lang="en-US" sz="240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8AE5-4D56-9D27-D78573EE4444}"/>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8AE5-4D56-9D27-D78573EE4444}"/>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8AE5-4D56-9D27-D78573EE444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DA</c:v>
                </c:pt>
                <c:pt idx="1">
                  <c:v>NU</c:v>
                </c:pt>
                <c:pt idx="2">
                  <c:v>NU STIU</c:v>
                </c:pt>
              </c:strCache>
            </c:strRef>
          </c:cat>
          <c:val>
            <c:numRef>
              <c:f>Sheet1!$B$2:$B$4</c:f>
              <c:numCache>
                <c:formatCode>General</c:formatCode>
                <c:ptCount val="3"/>
                <c:pt idx="0">
                  <c:v>17</c:v>
                </c:pt>
                <c:pt idx="1">
                  <c:v>0</c:v>
                </c:pt>
                <c:pt idx="2">
                  <c:v>0</c:v>
                </c:pt>
              </c:numCache>
            </c:numRef>
          </c:val>
          <c:extLst>
            <c:ext xmlns:c16="http://schemas.microsoft.com/office/drawing/2014/chart" uri="{C3380CC4-5D6E-409C-BE32-E72D297353CC}">
              <c16:uniqueId val="{00000000-E701-43ED-89BA-75A8E57CE57E}"/>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it-IT" sz="2000"/>
              <a:t>6.</a:t>
            </a:r>
            <a:r>
              <a:rPr lang="it-IT" sz="2000" baseline="0"/>
              <a:t> </a:t>
            </a:r>
            <a:r>
              <a:rPr lang="it-IT" sz="2000"/>
              <a:t>Considera</a:t>
            </a:r>
            <a:r>
              <a:rPr lang="ro-RO" sz="2000"/>
              <a:t>ț</a:t>
            </a:r>
            <a:r>
              <a:rPr lang="it-IT" sz="2000"/>
              <a:t>i c</a:t>
            </a:r>
            <a:r>
              <a:rPr lang="ro-RO" sz="2000"/>
              <a:t>ă</a:t>
            </a:r>
            <a:r>
              <a:rPr lang="it-IT" sz="2000"/>
              <a:t> este mai facil</a:t>
            </a:r>
            <a:r>
              <a:rPr lang="ro-RO" sz="2000"/>
              <a:t>ă</a:t>
            </a:r>
            <a:r>
              <a:rPr lang="it-IT" sz="2000"/>
              <a:t> completarea unui plan de </a:t>
            </a:r>
            <a:r>
              <a:rPr lang="ro-RO" sz="2000"/>
              <a:t>î</a:t>
            </a:r>
            <a:r>
              <a:rPr lang="it-IT" sz="2000"/>
              <a:t>ngrijire digitalizat, completat in timp real, la patul bolnavului?  </a:t>
            </a:r>
            <a:endParaRPr lang="en-US" sz="200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6CEA-4777-B277-A473B0130DC7}"/>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6CEA-4777-B277-A473B0130DC7}"/>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6CEA-4777-B277-A473B0130DC7}"/>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DA</c:v>
                </c:pt>
                <c:pt idx="1">
                  <c:v>NU</c:v>
                </c:pt>
                <c:pt idx="2">
                  <c:v>NU STIU</c:v>
                </c:pt>
              </c:strCache>
            </c:strRef>
          </c:cat>
          <c:val>
            <c:numRef>
              <c:f>Sheet1!$B$2:$B$4</c:f>
              <c:numCache>
                <c:formatCode>General</c:formatCode>
                <c:ptCount val="3"/>
                <c:pt idx="0">
                  <c:v>8.1999999999999993</c:v>
                </c:pt>
                <c:pt idx="1">
                  <c:v>3.2</c:v>
                </c:pt>
                <c:pt idx="2">
                  <c:v>1.4</c:v>
                </c:pt>
              </c:numCache>
            </c:numRef>
          </c:val>
          <c:extLst>
            <c:ext xmlns:c16="http://schemas.microsoft.com/office/drawing/2014/chart" uri="{C3380CC4-5D6E-409C-BE32-E72D297353CC}">
              <c16:uniqueId val="{00000000-2CB7-4D86-86D4-46233024453B}"/>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2000"/>
              <a:t>7.</a:t>
            </a:r>
            <a:r>
              <a:rPr lang="en-US" sz="2000" baseline="0"/>
              <a:t> </a:t>
            </a:r>
            <a:r>
              <a:rPr lang="en-US" sz="2000"/>
              <a:t>Pan</a:t>
            </a:r>
            <a:r>
              <a:rPr lang="ro-RO" sz="2000"/>
              <a:t>ă</a:t>
            </a:r>
            <a:r>
              <a:rPr lang="en-US" sz="2000"/>
              <a:t> </a:t>
            </a:r>
            <a:r>
              <a:rPr lang="ro-RO" sz="2000"/>
              <a:t>î</a:t>
            </a:r>
            <a:r>
              <a:rPr lang="en-US" sz="2000"/>
              <a:t>n </a:t>
            </a:r>
            <a:r>
              <a:rPr lang="en-US" sz="2000" err="1"/>
              <a:t>prezent</a:t>
            </a:r>
            <a:r>
              <a:rPr lang="en-US" sz="2000"/>
              <a:t>, </a:t>
            </a:r>
            <a:r>
              <a:rPr lang="en-US" sz="2000" err="1"/>
              <a:t>planul</a:t>
            </a:r>
            <a:r>
              <a:rPr lang="en-US" sz="2000"/>
              <a:t> de </a:t>
            </a:r>
            <a:r>
              <a:rPr lang="ro-RO" sz="2000"/>
              <a:t>î</a:t>
            </a:r>
            <a:r>
              <a:rPr lang="en-US" sz="2000" err="1"/>
              <a:t>ngrijire</a:t>
            </a:r>
            <a:r>
              <a:rPr lang="en-US" sz="2000"/>
              <a:t> </a:t>
            </a:r>
            <a:r>
              <a:rPr lang="ro-RO" sz="2000"/>
              <a:t>î</a:t>
            </a:r>
            <a:r>
              <a:rPr lang="en-US" sz="2000" err="1"/>
              <a:t>ntocmit</a:t>
            </a:r>
            <a:r>
              <a:rPr lang="en-US" sz="2000"/>
              <a:t> la </a:t>
            </a:r>
            <a:r>
              <a:rPr lang="en-US" sz="2000" err="1"/>
              <a:t>pacien</a:t>
            </a:r>
            <a:r>
              <a:rPr lang="ro-RO" sz="2000"/>
              <a:t>ț</a:t>
            </a:r>
            <a:r>
              <a:rPr lang="en-US" sz="2000"/>
              <a:t>ii din ATI </a:t>
            </a:r>
            <a:r>
              <a:rPr lang="ro-RO" sz="2000"/>
              <a:t>î</a:t>
            </a:r>
            <a:r>
              <a:rPr lang="en-US" sz="2000"/>
              <a:t>n </a:t>
            </a:r>
            <a:r>
              <a:rPr lang="en-US" sz="2000" err="1"/>
              <a:t>baza</a:t>
            </a:r>
            <a:r>
              <a:rPr lang="en-US" sz="2000"/>
              <a:t> </a:t>
            </a:r>
            <a:r>
              <a:rPr lang="en-US" sz="2000" err="1"/>
              <a:t>cadrului</a:t>
            </a:r>
            <a:r>
              <a:rPr lang="en-US" sz="2000"/>
              <a:t> conceptual al V. Henderson, a </a:t>
            </a:r>
            <a:r>
              <a:rPr lang="en-US" sz="2000" err="1"/>
              <a:t>fost</a:t>
            </a:r>
            <a:r>
              <a:rPr lang="en-US" sz="2000"/>
              <a:t> </a:t>
            </a:r>
            <a:r>
              <a:rPr lang="en-US" sz="2000" err="1"/>
              <a:t>folosit</a:t>
            </a:r>
            <a:r>
              <a:rPr lang="en-US" sz="2000"/>
              <a:t> la </a:t>
            </a:r>
            <a:r>
              <a:rPr lang="en-US" sz="2000" err="1"/>
              <a:t>predarea</a:t>
            </a:r>
            <a:r>
              <a:rPr lang="en-US" sz="2000"/>
              <a:t> </a:t>
            </a:r>
            <a:r>
              <a:rPr lang="en-US" sz="2000" err="1"/>
              <a:t>turei</a:t>
            </a:r>
            <a:r>
              <a:rPr lang="en-US" sz="2000"/>
              <a:t>?  </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AAED-43B6-9018-088B38E6DAD5}"/>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AAED-43B6-9018-088B38E6DAD5}"/>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AAED-43B6-9018-088B38E6DAD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DA</c:v>
                </c:pt>
                <c:pt idx="1">
                  <c:v>NU</c:v>
                </c:pt>
                <c:pt idx="2">
                  <c:v>NU STIU</c:v>
                </c:pt>
              </c:strCache>
            </c:strRef>
          </c:cat>
          <c:val>
            <c:numRef>
              <c:f>Sheet1!$B$2:$B$4</c:f>
              <c:numCache>
                <c:formatCode>General</c:formatCode>
                <c:ptCount val="3"/>
                <c:pt idx="0">
                  <c:v>2</c:v>
                </c:pt>
                <c:pt idx="1">
                  <c:v>14</c:v>
                </c:pt>
                <c:pt idx="2">
                  <c:v>1</c:v>
                </c:pt>
              </c:numCache>
            </c:numRef>
          </c:val>
          <c:extLst>
            <c:ext xmlns:c16="http://schemas.microsoft.com/office/drawing/2014/chart" uri="{C3380CC4-5D6E-409C-BE32-E72D297353CC}">
              <c16:uniqueId val="{00000000-2C11-4AA5-A168-9A671A1D765A}"/>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it-IT" sz="1800"/>
              <a:t>8.</a:t>
            </a:r>
            <a:r>
              <a:rPr lang="it-IT" sz="1800" baseline="0"/>
              <a:t> </a:t>
            </a:r>
            <a:r>
              <a:rPr lang="it-IT" sz="1800"/>
              <a:t>Modific</a:t>
            </a:r>
            <a:r>
              <a:rPr lang="ro-RO" sz="1800"/>
              <a:t>ă</a:t>
            </a:r>
            <a:r>
              <a:rPr lang="it-IT" sz="1800"/>
              <a:t>rile ap</a:t>
            </a:r>
            <a:r>
              <a:rPr lang="ro-RO" sz="1800"/>
              <a:t>ă</a:t>
            </a:r>
            <a:r>
              <a:rPr lang="it-IT" sz="1800"/>
              <a:t>rute </a:t>
            </a:r>
            <a:r>
              <a:rPr lang="ro-RO" sz="1800"/>
              <a:t>î</a:t>
            </a:r>
            <a:r>
              <a:rPr lang="it-IT" sz="1800"/>
              <a:t>n starea pacientului asistat respirator in ATI impun modific</a:t>
            </a:r>
            <a:r>
              <a:rPr lang="ro-RO" sz="1800"/>
              <a:t>ă</a:t>
            </a:r>
            <a:r>
              <a:rPr lang="it-IT" sz="1800"/>
              <a:t>ri ale asisten</a:t>
            </a:r>
            <a:r>
              <a:rPr lang="ro-RO" sz="1800"/>
              <a:t>ț</a:t>
            </a:r>
            <a:r>
              <a:rPr lang="it-IT" sz="1800"/>
              <a:t>ei medicale </a:t>
            </a:r>
            <a:r>
              <a:rPr lang="ro-RO" sz="1800"/>
              <a:t>î</a:t>
            </a:r>
            <a:r>
              <a:rPr lang="it-IT" sz="1800"/>
              <a:t>n cadrul planului de </a:t>
            </a:r>
            <a:r>
              <a:rPr lang="ro-RO" sz="1800"/>
              <a:t>î</a:t>
            </a:r>
            <a:r>
              <a:rPr lang="it-IT" sz="1800"/>
              <a:t>ngrijire; noul plan este util în evaluarea pacientului de către echipa medicală?  </a:t>
            </a:r>
            <a:endParaRPr lang="en-US" sz="1800"/>
          </a:p>
        </c:rich>
      </c:tx>
      <c:layout>
        <c:manualLayout>
          <c:xMode val="edge"/>
          <c:yMode val="edge"/>
          <c:x val="0.10413322076938095"/>
          <c:y val="0"/>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7ECB-4CA4-ABFD-9E3C96F9A2DA}"/>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7ECB-4CA4-ABFD-9E3C96F9A2DA}"/>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7ECB-4CA4-ABFD-9E3C96F9A2DA}"/>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DA</c:v>
                </c:pt>
                <c:pt idx="1">
                  <c:v>NU</c:v>
                </c:pt>
                <c:pt idx="2">
                  <c:v>NU STIU</c:v>
                </c:pt>
              </c:strCache>
            </c:strRef>
          </c:cat>
          <c:val>
            <c:numRef>
              <c:f>Sheet1!$B$2:$B$4</c:f>
              <c:numCache>
                <c:formatCode>General</c:formatCode>
                <c:ptCount val="3"/>
                <c:pt idx="0">
                  <c:v>2</c:v>
                </c:pt>
                <c:pt idx="1">
                  <c:v>14</c:v>
                </c:pt>
                <c:pt idx="2">
                  <c:v>1</c:v>
                </c:pt>
              </c:numCache>
            </c:numRef>
          </c:val>
          <c:extLst>
            <c:ext xmlns:c16="http://schemas.microsoft.com/office/drawing/2014/chart" uri="{C3380CC4-5D6E-409C-BE32-E72D297353CC}">
              <c16:uniqueId val="{00000000-09C7-4B5A-A53D-468543E7055D}"/>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2000"/>
              <a:t>9.</a:t>
            </a:r>
            <a:r>
              <a:rPr lang="en-US" sz="2000" baseline="0"/>
              <a:t> </a:t>
            </a:r>
            <a:r>
              <a:rPr lang="en-US" sz="2000" err="1"/>
              <a:t>Planul</a:t>
            </a:r>
            <a:r>
              <a:rPr lang="en-US" sz="2000"/>
              <a:t> de </a:t>
            </a:r>
            <a:r>
              <a:rPr lang="en-US" sz="2000" err="1"/>
              <a:t>îngrijire</a:t>
            </a:r>
            <a:r>
              <a:rPr lang="en-US" sz="2000"/>
              <a:t> </a:t>
            </a:r>
            <a:r>
              <a:rPr lang="en-US" sz="2000" err="1"/>
              <a:t>este</a:t>
            </a:r>
            <a:r>
              <a:rPr lang="en-US" sz="2000"/>
              <a:t> </a:t>
            </a:r>
            <a:r>
              <a:rPr lang="en-US" sz="2000" err="1"/>
              <a:t>adaptat</a:t>
            </a:r>
            <a:r>
              <a:rPr lang="en-US" sz="2000"/>
              <a:t> </a:t>
            </a:r>
            <a:r>
              <a:rPr lang="en-US" sz="2000" err="1"/>
              <a:t>cerințelor</a:t>
            </a:r>
            <a:r>
              <a:rPr lang="en-US" sz="2000"/>
              <a:t> </a:t>
            </a:r>
            <a:r>
              <a:rPr lang="en-US" sz="2000" err="1"/>
              <a:t>actuale</a:t>
            </a:r>
            <a:r>
              <a:rPr lang="en-US" sz="2000"/>
              <a:t> ale </a:t>
            </a:r>
            <a:r>
              <a:rPr lang="en-US" sz="2000" err="1"/>
              <a:t>pacientului</a:t>
            </a:r>
            <a:r>
              <a:rPr lang="en-US" sz="2000"/>
              <a:t> care se </a:t>
            </a:r>
            <a:r>
              <a:rPr lang="en-US" sz="2000" err="1"/>
              <a:t>informează</a:t>
            </a:r>
            <a:r>
              <a:rPr lang="en-US" sz="2000"/>
              <a:t> de pe dr. Google? </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5909-4A48-A7F4-F07F04C9F472}"/>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5909-4A48-A7F4-F07F04C9F472}"/>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5909-4A48-A7F4-F07F04C9F47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DA</c:v>
                </c:pt>
                <c:pt idx="1">
                  <c:v>NU</c:v>
                </c:pt>
                <c:pt idx="2">
                  <c:v>NU STIU</c:v>
                </c:pt>
              </c:strCache>
            </c:strRef>
          </c:cat>
          <c:val>
            <c:numRef>
              <c:f>Sheet1!$B$2:$B$4</c:f>
              <c:numCache>
                <c:formatCode>General</c:formatCode>
                <c:ptCount val="3"/>
                <c:pt idx="0">
                  <c:v>2</c:v>
                </c:pt>
                <c:pt idx="1">
                  <c:v>8</c:v>
                </c:pt>
                <c:pt idx="2">
                  <c:v>7</c:v>
                </c:pt>
              </c:numCache>
            </c:numRef>
          </c:val>
          <c:extLst>
            <c:ext xmlns:c16="http://schemas.microsoft.com/office/drawing/2014/chart" uri="{C3380CC4-5D6E-409C-BE32-E72D297353CC}">
              <c16:uniqueId val="{00000000-A8E2-4BE1-A611-618F25A9C756}"/>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2000"/>
              <a:t>10.</a:t>
            </a:r>
            <a:r>
              <a:rPr lang="en-US" sz="2000" baseline="0"/>
              <a:t> </a:t>
            </a:r>
            <a:r>
              <a:rPr lang="en-US" sz="2000" err="1"/>
              <a:t>Personalul</a:t>
            </a:r>
            <a:r>
              <a:rPr lang="en-US" sz="2000"/>
              <a:t> medical </a:t>
            </a:r>
            <a:r>
              <a:rPr lang="en-US" sz="2000" err="1"/>
              <a:t>insuficient</a:t>
            </a:r>
            <a:r>
              <a:rPr lang="en-US" sz="2000"/>
              <a:t> </a:t>
            </a:r>
            <a:r>
              <a:rPr lang="en-US" sz="2000" err="1"/>
              <a:t>influențează</a:t>
            </a:r>
            <a:r>
              <a:rPr lang="en-US" sz="2000"/>
              <a:t> </a:t>
            </a:r>
            <a:r>
              <a:rPr lang="en-US" sz="2000" err="1"/>
              <a:t>conduita</a:t>
            </a:r>
            <a:r>
              <a:rPr lang="en-US" sz="2000"/>
              <a:t> </a:t>
            </a:r>
            <a:r>
              <a:rPr lang="en-US" sz="2000" err="1"/>
              <a:t>în</a:t>
            </a:r>
            <a:r>
              <a:rPr lang="en-US" sz="2000"/>
              <a:t> </a:t>
            </a:r>
            <a:r>
              <a:rPr lang="en-US" sz="2000" err="1"/>
              <a:t>evaluarea</a:t>
            </a:r>
            <a:r>
              <a:rPr lang="en-US" sz="2000"/>
              <a:t> </a:t>
            </a:r>
            <a:r>
              <a:rPr lang="en-US" sz="2000" err="1"/>
              <a:t>celor</a:t>
            </a:r>
            <a:r>
              <a:rPr lang="en-US" sz="2000"/>
              <a:t> 14 </a:t>
            </a:r>
            <a:r>
              <a:rPr lang="en-US" sz="2000" err="1"/>
              <a:t>nevoi</a:t>
            </a:r>
            <a:r>
              <a:rPr lang="en-US" sz="2000"/>
              <a:t> </a:t>
            </a:r>
            <a:r>
              <a:rPr lang="en-US" sz="2000" err="1"/>
              <a:t>fundamentale</a:t>
            </a:r>
            <a:r>
              <a:rPr lang="en-US" sz="2000"/>
              <a:t> ale </a:t>
            </a:r>
            <a:r>
              <a:rPr lang="en-US" sz="2000" err="1"/>
              <a:t>pacien</a:t>
            </a:r>
            <a:r>
              <a:rPr lang="ro-RO" sz="2000"/>
              <a:t>ț</a:t>
            </a:r>
            <a:r>
              <a:rPr lang="en-US" sz="2000" err="1"/>
              <a:t>ilor</a:t>
            </a:r>
            <a:r>
              <a:rPr lang="en-US" sz="2000"/>
              <a:t> din ATI? </a:t>
            </a:r>
          </a:p>
        </c:rich>
      </c:tx>
      <c:layout>
        <c:manualLayout>
          <c:xMode val="edge"/>
          <c:yMode val="edge"/>
          <c:x val="0.13334079787936801"/>
          <c:y val="0"/>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B9C6-4985-9ED8-2C83277F74DA}"/>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B9C6-4985-9ED8-2C83277F74DA}"/>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B9C6-4985-9ED8-2C83277F74DA}"/>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DA</c:v>
                </c:pt>
                <c:pt idx="1">
                  <c:v>NU</c:v>
                </c:pt>
                <c:pt idx="2">
                  <c:v>NU STIU</c:v>
                </c:pt>
              </c:strCache>
            </c:strRef>
          </c:cat>
          <c:val>
            <c:numRef>
              <c:f>Sheet1!$B$2:$B$4</c:f>
              <c:numCache>
                <c:formatCode>General</c:formatCode>
                <c:ptCount val="3"/>
                <c:pt idx="0">
                  <c:v>12</c:v>
                </c:pt>
                <c:pt idx="1">
                  <c:v>1</c:v>
                </c:pt>
                <c:pt idx="2">
                  <c:v>1.4</c:v>
                </c:pt>
              </c:numCache>
            </c:numRef>
          </c:val>
          <c:extLst>
            <c:ext xmlns:c16="http://schemas.microsoft.com/office/drawing/2014/chart" uri="{C3380CC4-5D6E-409C-BE32-E72D297353CC}">
              <c16:uniqueId val="{00000000-8BC9-4BCD-982C-1B83BAD2A17A}"/>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5BA3FF-CB5B-4FBC-8641-670677D3FDBD}"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6B914A3F-3952-41DC-A30F-4B9B957942E2}">
      <dgm:prSet phldrT="[Text]" custT="1"/>
      <dgm:spPr/>
      <dgm:t>
        <a:bodyPr/>
        <a:lstStyle/>
        <a:p>
          <a:r>
            <a:rPr lang="en-US" sz="1600" b="1" err="1">
              <a:solidFill>
                <a:srgbClr val="FF0000"/>
              </a:solidFill>
            </a:rPr>
            <a:t>Evalueaz</a:t>
          </a:r>
          <a:r>
            <a:rPr lang="ro-RO" sz="1600" b="1">
              <a:solidFill>
                <a:srgbClr val="FF0000"/>
              </a:solidFill>
            </a:rPr>
            <a:t>ă</a:t>
          </a:r>
          <a:r>
            <a:rPr lang="en-US" sz="1600" b="1"/>
            <a:t> </a:t>
          </a:r>
          <a:r>
            <a:rPr lang="en-US" sz="1600" b="1" err="1"/>
            <a:t>lucrurile</a:t>
          </a:r>
          <a:r>
            <a:rPr lang="en-US" sz="1600" b="1"/>
            <a:t> rapid </a:t>
          </a:r>
          <a:r>
            <a:rPr lang="en-US" sz="1600" b="1" err="1"/>
            <a:t>și</a:t>
          </a:r>
          <a:r>
            <a:rPr lang="en-US" sz="1600" b="1"/>
            <a:t> </a:t>
          </a:r>
          <a:r>
            <a:rPr lang="en-US" sz="1600" b="1" err="1">
              <a:solidFill>
                <a:srgbClr val="FF0000"/>
              </a:solidFill>
            </a:rPr>
            <a:t>actioneaz</a:t>
          </a:r>
          <a:r>
            <a:rPr lang="ro-RO" sz="1600" b="1">
              <a:solidFill>
                <a:srgbClr val="FF0000"/>
              </a:solidFill>
            </a:rPr>
            <a:t>ă</a:t>
          </a:r>
          <a:r>
            <a:rPr lang="en-US" sz="1600" b="1">
              <a:solidFill>
                <a:srgbClr val="FF0000"/>
              </a:solidFill>
            </a:rPr>
            <a:t> </a:t>
          </a:r>
          <a:r>
            <a:rPr lang="en-US" sz="1600" b="1" err="1"/>
            <a:t>imediat</a:t>
          </a:r>
          <a:r>
            <a:rPr lang="en-US" sz="1600" b="1"/>
            <a:t>  </a:t>
          </a:r>
          <a:r>
            <a:rPr lang="en-US" sz="1600" b="1" err="1"/>
            <a:t>când</a:t>
          </a:r>
          <a:r>
            <a:rPr lang="en-US" sz="1600" b="1"/>
            <a:t> </a:t>
          </a:r>
          <a:r>
            <a:rPr lang="en-US" sz="1600" b="1" err="1"/>
            <a:t>situația</a:t>
          </a:r>
          <a:r>
            <a:rPr lang="en-US" sz="1600" b="1"/>
            <a:t> o </a:t>
          </a:r>
          <a:r>
            <a:rPr lang="en-US" sz="1600" b="1" err="1"/>
            <a:t>impune</a:t>
          </a:r>
          <a:endParaRPr lang="en-US" sz="1600" b="1"/>
        </a:p>
      </dgm:t>
    </dgm:pt>
    <dgm:pt modelId="{06331A79-0F10-468A-B2DB-B767C5694611}" type="parTrans" cxnId="{BA65BEDD-841E-4A5E-9F85-1174E5500C93}">
      <dgm:prSet/>
      <dgm:spPr/>
      <dgm:t>
        <a:bodyPr/>
        <a:lstStyle/>
        <a:p>
          <a:endParaRPr lang="en-US"/>
        </a:p>
      </dgm:t>
    </dgm:pt>
    <dgm:pt modelId="{CE03FB92-35B2-4CF4-B9FB-1248011677C9}" type="sibTrans" cxnId="{BA65BEDD-841E-4A5E-9F85-1174E5500C93}">
      <dgm:prSet/>
      <dgm:spPr/>
      <dgm:t>
        <a:bodyPr/>
        <a:lstStyle/>
        <a:p>
          <a:endParaRPr lang="en-US"/>
        </a:p>
      </dgm:t>
    </dgm:pt>
    <dgm:pt modelId="{501D11D4-8F2E-4D23-AACE-4F7E48097604}">
      <dgm:prSet phldrT="[Text]" custT="1"/>
      <dgm:spPr/>
      <dgm:t>
        <a:bodyPr/>
        <a:lstStyle/>
        <a:p>
          <a:r>
            <a:rPr lang="en-US" sz="1600" b="1"/>
            <a:t>„Ce </a:t>
          </a:r>
          <a:r>
            <a:rPr lang="en-US" sz="1600" b="1" err="1"/>
            <a:t>contează</a:t>
          </a:r>
          <a:r>
            <a:rPr lang="en-US" sz="1600" b="1"/>
            <a:t> cel </a:t>
          </a:r>
          <a:r>
            <a:rPr lang="en-US" sz="1600" b="1" err="1"/>
            <a:t>mai</a:t>
          </a:r>
          <a:r>
            <a:rPr lang="en-US" sz="1600" b="1"/>
            <a:t> </a:t>
          </a:r>
          <a:r>
            <a:rPr lang="en-US" sz="1600" b="1" err="1"/>
            <a:t>mult</a:t>
          </a:r>
          <a:r>
            <a:rPr lang="en-US" sz="1600" b="1"/>
            <a:t> </a:t>
          </a:r>
          <a:r>
            <a:rPr lang="en-US" sz="1600" b="1" err="1"/>
            <a:t>în</a:t>
          </a:r>
          <a:r>
            <a:rPr lang="en-US" sz="1600" b="1"/>
            <a:t> </a:t>
          </a:r>
          <a:r>
            <a:rPr lang="en-US" sz="1600" b="1" err="1"/>
            <a:t>munca</a:t>
          </a:r>
          <a:r>
            <a:rPr lang="en-US" sz="1600" b="1"/>
            <a:t> de </a:t>
          </a:r>
          <a:r>
            <a:rPr lang="en-US" sz="1600" b="1" err="1"/>
            <a:t>asistent</a:t>
          </a:r>
          <a:r>
            <a:rPr lang="en-US" sz="1600" b="1"/>
            <a:t> medical?“</a:t>
          </a:r>
        </a:p>
        <a:p>
          <a:r>
            <a:rPr lang="en-US" sz="1600" b="1">
              <a:solidFill>
                <a:srgbClr val="FF0000"/>
              </a:solidFill>
            </a:rPr>
            <a:t>”O </a:t>
          </a:r>
          <a:r>
            <a:rPr lang="en-US" sz="1600" b="1" err="1">
              <a:solidFill>
                <a:srgbClr val="FF0000"/>
              </a:solidFill>
            </a:rPr>
            <a:t>îngrijire</a:t>
          </a:r>
          <a:r>
            <a:rPr lang="en-US" sz="1600" b="1">
              <a:solidFill>
                <a:srgbClr val="FF0000"/>
              </a:solidFill>
            </a:rPr>
            <a:t> de </a:t>
          </a:r>
          <a:r>
            <a:rPr lang="en-US" sz="1600" b="1" err="1">
              <a:solidFill>
                <a:srgbClr val="FF0000"/>
              </a:solidFill>
            </a:rPr>
            <a:t>calitate</a:t>
          </a:r>
          <a:r>
            <a:rPr lang="en-US" sz="1600" b="1">
              <a:solidFill>
                <a:srgbClr val="FF0000"/>
              </a:solidFill>
            </a:rPr>
            <a:t>!!!”</a:t>
          </a:r>
        </a:p>
      </dgm:t>
    </dgm:pt>
    <dgm:pt modelId="{9C4A907E-9F4E-402B-A0EE-1DE0F848C35F}" type="parTrans" cxnId="{5AE1EEA9-B87B-4B5E-AC86-F8009DC6EFF0}">
      <dgm:prSet/>
      <dgm:spPr/>
      <dgm:t>
        <a:bodyPr/>
        <a:lstStyle/>
        <a:p>
          <a:endParaRPr lang="en-US"/>
        </a:p>
      </dgm:t>
    </dgm:pt>
    <dgm:pt modelId="{AD1063C2-53E1-4ED3-8E2B-C8B05A81559D}" type="sibTrans" cxnId="{5AE1EEA9-B87B-4B5E-AC86-F8009DC6EFF0}">
      <dgm:prSet/>
      <dgm:spPr/>
      <dgm:t>
        <a:bodyPr/>
        <a:lstStyle/>
        <a:p>
          <a:endParaRPr lang="en-US"/>
        </a:p>
      </dgm:t>
    </dgm:pt>
    <dgm:pt modelId="{615AD364-B943-4EDA-820E-0AA8EB8C61BC}">
      <dgm:prSet phldrT="[Text]" custT="1"/>
      <dgm:spPr/>
      <dgm:t>
        <a:bodyPr/>
        <a:lstStyle/>
        <a:p>
          <a:r>
            <a:rPr lang="en-US" sz="1600" b="1" err="1"/>
            <a:t>Asistentele</a:t>
          </a:r>
          <a:r>
            <a:rPr lang="en-US" sz="1600" b="1"/>
            <a:t> </a:t>
          </a:r>
          <a:r>
            <a:rPr lang="en-US" sz="1600" b="1" err="1"/>
            <a:t>medicale</a:t>
          </a:r>
          <a:r>
            <a:rPr lang="en-US" sz="1600" b="1"/>
            <a:t> de </a:t>
          </a:r>
          <a:r>
            <a:rPr lang="en-US" sz="1600" b="1" err="1"/>
            <a:t>terapie</a:t>
          </a:r>
          <a:r>
            <a:rPr lang="en-US" sz="1600" b="1"/>
            <a:t> </a:t>
          </a:r>
          <a:r>
            <a:rPr lang="en-US" sz="1600" b="1" err="1"/>
            <a:t>intensivă</a:t>
          </a:r>
          <a:r>
            <a:rPr lang="en-US" sz="1600" b="1"/>
            <a:t> </a:t>
          </a:r>
          <a:r>
            <a:rPr lang="ro-RO" sz="1600" b="1"/>
            <a:t>ș</a:t>
          </a:r>
          <a:r>
            <a:rPr lang="en-US" sz="1600" b="1" err="1"/>
            <a:t>i</a:t>
          </a:r>
          <a:r>
            <a:rPr lang="en-US" sz="1600" b="1"/>
            <a:t> </a:t>
          </a:r>
          <a:r>
            <a:rPr lang="en-US" sz="1600" b="1" err="1"/>
            <a:t>acută</a:t>
          </a:r>
          <a:r>
            <a:rPr lang="en-US" sz="1600" b="1"/>
            <a:t> sunt la </a:t>
          </a:r>
          <a:r>
            <a:rPr lang="en-US" sz="1600" b="1" err="1"/>
            <a:t>patul</a:t>
          </a:r>
          <a:r>
            <a:rPr lang="en-US" sz="1600" b="1"/>
            <a:t> </a:t>
          </a:r>
          <a:r>
            <a:rPr lang="en-US" sz="1600" b="1" err="1"/>
            <a:t>pacientului</a:t>
          </a:r>
          <a:r>
            <a:rPr lang="en-US" sz="1600" b="1"/>
            <a:t> </a:t>
          </a:r>
          <a:r>
            <a:rPr lang="en-US" sz="1600" b="1">
              <a:solidFill>
                <a:srgbClr val="FF0000"/>
              </a:solidFill>
            </a:rPr>
            <a:t>24 de ore pe zi, 7 </a:t>
          </a:r>
          <a:r>
            <a:rPr lang="en-US" sz="1600" b="1" err="1">
              <a:solidFill>
                <a:srgbClr val="FF0000"/>
              </a:solidFill>
            </a:rPr>
            <a:t>zile</a:t>
          </a:r>
          <a:r>
            <a:rPr lang="en-US" sz="1600" b="1">
              <a:solidFill>
                <a:srgbClr val="FF0000"/>
              </a:solidFill>
            </a:rPr>
            <a:t> pe </a:t>
          </a:r>
          <a:r>
            <a:rPr lang="en-US" sz="1600" b="1" err="1">
              <a:solidFill>
                <a:srgbClr val="FF0000"/>
              </a:solidFill>
            </a:rPr>
            <a:t>săptămână</a:t>
          </a:r>
          <a:r>
            <a:rPr lang="en-US" sz="1600" b="1">
              <a:solidFill>
                <a:srgbClr val="FF0000"/>
              </a:solidFill>
            </a:rPr>
            <a:t>.</a:t>
          </a:r>
        </a:p>
      </dgm:t>
    </dgm:pt>
    <dgm:pt modelId="{0F02D599-4207-4851-A5A1-D7946291976B}" type="parTrans" cxnId="{963E182C-9C1D-4CDB-89AF-B39BFAAED10A}">
      <dgm:prSet/>
      <dgm:spPr/>
      <dgm:t>
        <a:bodyPr/>
        <a:lstStyle/>
        <a:p>
          <a:endParaRPr lang="en-US"/>
        </a:p>
      </dgm:t>
    </dgm:pt>
    <dgm:pt modelId="{BC13CA78-D500-4CFC-AEBB-23895B91BC0E}" type="sibTrans" cxnId="{963E182C-9C1D-4CDB-89AF-B39BFAAED10A}">
      <dgm:prSet/>
      <dgm:spPr/>
      <dgm:t>
        <a:bodyPr/>
        <a:lstStyle/>
        <a:p>
          <a:endParaRPr lang="en-US"/>
        </a:p>
      </dgm:t>
    </dgm:pt>
    <dgm:pt modelId="{0B2E1418-C36D-4D92-B8EC-9A087931C6BF}">
      <dgm:prSet phldrT="[Text]" custT="1"/>
      <dgm:spPr/>
      <dgm:t>
        <a:bodyPr/>
        <a:lstStyle/>
        <a:p>
          <a:r>
            <a:rPr lang="en-US" sz="1600" b="1" err="1"/>
            <a:t>Asigură</a:t>
          </a:r>
          <a:r>
            <a:rPr lang="en-US" sz="1600" b="1"/>
            <a:t> prima </a:t>
          </a:r>
          <a:r>
            <a:rPr lang="en-US" sz="1600" b="1" err="1"/>
            <a:t>linie</a:t>
          </a:r>
          <a:r>
            <a:rPr lang="en-US" sz="1600" b="1"/>
            <a:t> de </a:t>
          </a:r>
          <a:r>
            <a:rPr lang="en-US" sz="1600" b="1" err="1">
              <a:solidFill>
                <a:srgbClr val="FF0000"/>
              </a:solidFill>
            </a:rPr>
            <a:t>supraveghere</a:t>
          </a:r>
          <a:r>
            <a:rPr lang="en-US" sz="1600" b="1">
              <a:solidFill>
                <a:srgbClr val="FF0000"/>
              </a:solidFill>
            </a:rPr>
            <a:t> </a:t>
          </a:r>
          <a:r>
            <a:rPr lang="en-US" sz="1600" b="1" err="1">
              <a:solidFill>
                <a:srgbClr val="FF0000"/>
              </a:solidFill>
            </a:rPr>
            <a:t>și</a:t>
          </a:r>
          <a:r>
            <a:rPr lang="en-US" sz="1600" b="1">
              <a:solidFill>
                <a:srgbClr val="FF0000"/>
              </a:solidFill>
            </a:rPr>
            <a:t> </a:t>
          </a:r>
          <a:r>
            <a:rPr lang="en-US" sz="1600" b="1" err="1">
              <a:solidFill>
                <a:srgbClr val="FF0000"/>
              </a:solidFill>
            </a:rPr>
            <a:t>vigilență</a:t>
          </a:r>
          <a:r>
            <a:rPr lang="en-US" sz="1600" b="1">
              <a:solidFill>
                <a:srgbClr val="FF0000"/>
              </a:solidFill>
            </a:rPr>
            <a:t> maxim</a:t>
          </a:r>
          <a:r>
            <a:rPr lang="ro-RO" sz="1600" b="1">
              <a:solidFill>
                <a:srgbClr val="FF0000"/>
              </a:solidFill>
            </a:rPr>
            <a:t>ă</a:t>
          </a:r>
          <a:r>
            <a:rPr lang="en-US" sz="1600" b="1">
              <a:solidFill>
                <a:srgbClr val="FF0000"/>
              </a:solidFill>
            </a:rPr>
            <a:t> </a:t>
          </a:r>
          <a:r>
            <a:rPr lang="en-US" sz="1600" b="1" err="1"/>
            <a:t>pentru</a:t>
          </a:r>
          <a:r>
            <a:rPr lang="en-US" sz="1600" b="1"/>
            <a:t> a </a:t>
          </a:r>
          <a:r>
            <a:rPr lang="en-US" sz="1600" b="1" err="1"/>
            <a:t>detecta</a:t>
          </a:r>
          <a:r>
            <a:rPr lang="en-US" sz="1600" b="1"/>
            <a:t> </a:t>
          </a:r>
          <a:r>
            <a:rPr lang="en-US" sz="1600" b="1" err="1"/>
            <a:t>schimbările</a:t>
          </a:r>
          <a:r>
            <a:rPr lang="en-US" sz="1600" b="1"/>
            <a:t> </a:t>
          </a:r>
          <a:r>
            <a:rPr lang="en-US" sz="1600" b="1" err="1"/>
            <a:t>subtile</a:t>
          </a:r>
          <a:r>
            <a:rPr lang="en-US" sz="1600" b="1"/>
            <a:t> </a:t>
          </a:r>
          <a:r>
            <a:rPr lang="en-US" sz="1600" b="1" err="1"/>
            <a:t>în</a:t>
          </a:r>
          <a:r>
            <a:rPr lang="en-US" sz="1600" b="1"/>
            <a:t> </a:t>
          </a:r>
          <a:r>
            <a:rPr lang="en-US" sz="1600" b="1" err="1"/>
            <a:t>starea</a:t>
          </a:r>
          <a:r>
            <a:rPr lang="en-US" sz="1600" b="1"/>
            <a:t> </a:t>
          </a:r>
          <a:r>
            <a:rPr lang="en-US" sz="1600" b="1" err="1"/>
            <a:t>unui</a:t>
          </a:r>
          <a:r>
            <a:rPr lang="en-US" sz="1600" b="1"/>
            <a:t> </a:t>
          </a:r>
          <a:r>
            <a:rPr lang="en-US" sz="1600" b="1" err="1"/>
            <a:t>pacient</a:t>
          </a:r>
          <a:r>
            <a:rPr lang="en-US" sz="1600" b="1"/>
            <a:t>.</a:t>
          </a:r>
        </a:p>
      </dgm:t>
    </dgm:pt>
    <dgm:pt modelId="{622366B8-9D3A-4514-8CF2-3991196414D2}" type="parTrans" cxnId="{C05539BE-D543-433F-B40F-C1F5B5DA072E}">
      <dgm:prSet/>
      <dgm:spPr/>
      <dgm:t>
        <a:bodyPr/>
        <a:lstStyle/>
        <a:p>
          <a:endParaRPr lang="en-US"/>
        </a:p>
      </dgm:t>
    </dgm:pt>
    <dgm:pt modelId="{CC1811AC-E6ED-480C-98A1-7E57AF37857A}" type="sibTrans" cxnId="{C05539BE-D543-433F-B40F-C1F5B5DA072E}">
      <dgm:prSet/>
      <dgm:spPr/>
      <dgm:t>
        <a:bodyPr/>
        <a:lstStyle/>
        <a:p>
          <a:endParaRPr lang="en-US"/>
        </a:p>
      </dgm:t>
    </dgm:pt>
    <dgm:pt modelId="{F00FE81A-3A0D-4FBF-B79C-14A613DED1C8}">
      <dgm:prSet phldrT="[Text]" custT="1"/>
      <dgm:spPr/>
      <dgm:t>
        <a:bodyPr/>
        <a:lstStyle/>
        <a:p>
          <a:r>
            <a:rPr lang="en-US" sz="1600" b="1" err="1">
              <a:solidFill>
                <a:srgbClr val="FF0000"/>
              </a:solidFill>
            </a:rPr>
            <a:t>Gestionez</a:t>
          </a:r>
          <a:r>
            <a:rPr lang="ro-RO" sz="1600" b="1">
              <a:solidFill>
                <a:srgbClr val="FF0000"/>
              </a:solidFill>
            </a:rPr>
            <a:t>ă</a:t>
          </a:r>
          <a:r>
            <a:rPr lang="en-US" sz="1600" b="1">
              <a:solidFill>
                <a:srgbClr val="FF0000"/>
              </a:solidFill>
            </a:rPr>
            <a:t> </a:t>
          </a:r>
          <a:r>
            <a:rPr lang="en-US" sz="1600" b="1"/>
            <a:t>constant </a:t>
          </a:r>
          <a:r>
            <a:rPr lang="en-US" sz="1600" b="1" err="1"/>
            <a:t>niveluri</a:t>
          </a:r>
          <a:r>
            <a:rPr lang="en-US" sz="1600" b="1"/>
            <a:t> variate de </a:t>
          </a:r>
          <a:r>
            <a:rPr lang="en-US" sz="1600" b="1" err="1"/>
            <a:t>încărcare</a:t>
          </a:r>
          <a:r>
            <a:rPr lang="en-US" sz="1600" b="1"/>
            <a:t> a </a:t>
          </a:r>
          <a:r>
            <a:rPr lang="en-US" sz="1600" b="1" err="1"/>
            <a:t>muncii</a:t>
          </a:r>
          <a:r>
            <a:rPr lang="en-US" sz="1600" b="1"/>
            <a:t> pe </a:t>
          </a:r>
          <a:r>
            <a:rPr lang="en-US" sz="1600" b="1" err="1"/>
            <a:t>parcursul</a:t>
          </a:r>
          <a:r>
            <a:rPr lang="en-US" sz="1600" b="1"/>
            <a:t> </a:t>
          </a:r>
          <a:r>
            <a:rPr lang="en-US" sz="1600" b="1" err="1"/>
            <a:t>zilei</a:t>
          </a:r>
          <a:r>
            <a:rPr lang="en-US" sz="1600" b="1"/>
            <a:t> lor </a:t>
          </a:r>
          <a:r>
            <a:rPr lang="en-US" sz="1600" b="1" err="1"/>
            <a:t>clinice</a:t>
          </a:r>
          <a:r>
            <a:rPr lang="en-US" sz="1600" b="1"/>
            <a:t>. </a:t>
          </a:r>
        </a:p>
      </dgm:t>
    </dgm:pt>
    <dgm:pt modelId="{C1AC960A-EE85-4E1D-9535-FAEF8FD136B8}" type="parTrans" cxnId="{DF14EF52-E3CE-4894-9BA5-ABA6494F0FE7}">
      <dgm:prSet/>
      <dgm:spPr/>
      <dgm:t>
        <a:bodyPr/>
        <a:lstStyle/>
        <a:p>
          <a:endParaRPr lang="en-US"/>
        </a:p>
      </dgm:t>
    </dgm:pt>
    <dgm:pt modelId="{378F26D6-9C67-44A5-B396-11A9F8809D4D}" type="sibTrans" cxnId="{DF14EF52-E3CE-4894-9BA5-ABA6494F0FE7}">
      <dgm:prSet/>
      <dgm:spPr/>
      <dgm:t>
        <a:bodyPr/>
        <a:lstStyle/>
        <a:p>
          <a:endParaRPr lang="en-US"/>
        </a:p>
      </dgm:t>
    </dgm:pt>
    <dgm:pt modelId="{1506FD5E-3D36-4BB5-A113-8D3CEC52B5C2}" type="pres">
      <dgm:prSet presAssocID="{6F5BA3FF-CB5B-4FBC-8641-670677D3FDBD}" presName="cycle" presStyleCnt="0">
        <dgm:presLayoutVars>
          <dgm:dir/>
          <dgm:resizeHandles val="exact"/>
        </dgm:presLayoutVars>
      </dgm:prSet>
      <dgm:spPr/>
    </dgm:pt>
    <dgm:pt modelId="{2299582F-3AD2-4FB7-9C91-EC37EAE6ABD6}" type="pres">
      <dgm:prSet presAssocID="{6B914A3F-3952-41DC-A30F-4B9B957942E2}" presName="node" presStyleLbl="node1" presStyleIdx="0" presStyleCnt="5" custScaleX="155777">
        <dgm:presLayoutVars>
          <dgm:bulletEnabled val="1"/>
        </dgm:presLayoutVars>
      </dgm:prSet>
      <dgm:spPr/>
    </dgm:pt>
    <dgm:pt modelId="{CFAF6334-CE67-4450-A9C4-4031A62006F4}" type="pres">
      <dgm:prSet presAssocID="{CE03FB92-35B2-4CF4-B9FB-1248011677C9}" presName="sibTrans" presStyleLbl="sibTrans2D1" presStyleIdx="0" presStyleCnt="5"/>
      <dgm:spPr/>
    </dgm:pt>
    <dgm:pt modelId="{31DA6166-3047-4047-B116-822B92C87AE1}" type="pres">
      <dgm:prSet presAssocID="{CE03FB92-35B2-4CF4-B9FB-1248011677C9}" presName="connectorText" presStyleLbl="sibTrans2D1" presStyleIdx="0" presStyleCnt="5"/>
      <dgm:spPr/>
    </dgm:pt>
    <dgm:pt modelId="{85EA61E6-2B7E-4C40-A03D-515DADF529A0}" type="pres">
      <dgm:prSet presAssocID="{501D11D4-8F2E-4D23-AACE-4F7E48097604}" presName="node" presStyleLbl="node1" presStyleIdx="1" presStyleCnt="5" custScaleX="164964" custRadScaleRad="149561" custRadScaleInc="12134">
        <dgm:presLayoutVars>
          <dgm:bulletEnabled val="1"/>
        </dgm:presLayoutVars>
      </dgm:prSet>
      <dgm:spPr/>
    </dgm:pt>
    <dgm:pt modelId="{E65691FC-CCF8-489C-B98C-3D2C2004ADC4}" type="pres">
      <dgm:prSet presAssocID="{AD1063C2-53E1-4ED3-8E2B-C8B05A81559D}" presName="sibTrans" presStyleLbl="sibTrans2D1" presStyleIdx="1" presStyleCnt="5"/>
      <dgm:spPr/>
    </dgm:pt>
    <dgm:pt modelId="{E818FEA8-7D4D-402A-A991-96FE520EA2DB}" type="pres">
      <dgm:prSet presAssocID="{AD1063C2-53E1-4ED3-8E2B-C8B05A81559D}" presName="connectorText" presStyleLbl="sibTrans2D1" presStyleIdx="1" presStyleCnt="5"/>
      <dgm:spPr/>
    </dgm:pt>
    <dgm:pt modelId="{92FD69A7-8551-414B-8433-DA87499C3FBE}" type="pres">
      <dgm:prSet presAssocID="{615AD364-B943-4EDA-820E-0AA8EB8C61BC}" presName="node" presStyleLbl="node1" presStyleIdx="2" presStyleCnt="5" custScaleX="195768" custScaleY="97370" custRadScaleRad="141151" custRadScaleInc="-52111">
        <dgm:presLayoutVars>
          <dgm:bulletEnabled val="1"/>
        </dgm:presLayoutVars>
      </dgm:prSet>
      <dgm:spPr/>
    </dgm:pt>
    <dgm:pt modelId="{0F2E4D52-946D-4A5E-AD74-9E426504C494}" type="pres">
      <dgm:prSet presAssocID="{BC13CA78-D500-4CFC-AEBB-23895B91BC0E}" presName="sibTrans" presStyleLbl="sibTrans2D1" presStyleIdx="2" presStyleCnt="5"/>
      <dgm:spPr/>
    </dgm:pt>
    <dgm:pt modelId="{283E5686-1190-43A6-A8F7-6428B80212A3}" type="pres">
      <dgm:prSet presAssocID="{BC13CA78-D500-4CFC-AEBB-23895B91BC0E}" presName="connectorText" presStyleLbl="sibTrans2D1" presStyleIdx="2" presStyleCnt="5"/>
      <dgm:spPr/>
    </dgm:pt>
    <dgm:pt modelId="{F10DE752-EF36-44DC-B208-08E61286EF91}" type="pres">
      <dgm:prSet presAssocID="{0B2E1418-C36D-4D92-B8EC-9A087931C6BF}" presName="node" presStyleLbl="node1" presStyleIdx="3" presStyleCnt="5" custScaleX="214329" custRadScaleRad="140277" custRadScaleInc="52107">
        <dgm:presLayoutVars>
          <dgm:bulletEnabled val="1"/>
        </dgm:presLayoutVars>
      </dgm:prSet>
      <dgm:spPr/>
    </dgm:pt>
    <dgm:pt modelId="{275FB1B3-B332-4866-A609-E93DC757A9EA}" type="pres">
      <dgm:prSet presAssocID="{CC1811AC-E6ED-480C-98A1-7E57AF37857A}" presName="sibTrans" presStyleLbl="sibTrans2D1" presStyleIdx="3" presStyleCnt="5"/>
      <dgm:spPr/>
    </dgm:pt>
    <dgm:pt modelId="{AD5E30CA-1B7B-4526-8211-FAE169A3931C}" type="pres">
      <dgm:prSet presAssocID="{CC1811AC-E6ED-480C-98A1-7E57AF37857A}" presName="connectorText" presStyleLbl="sibTrans2D1" presStyleIdx="3" presStyleCnt="5"/>
      <dgm:spPr/>
    </dgm:pt>
    <dgm:pt modelId="{3F1B0AB4-0394-4D4B-94CE-E887EA57EC96}" type="pres">
      <dgm:prSet presAssocID="{F00FE81A-3A0D-4FBF-B79C-14A613DED1C8}" presName="node" presStyleLbl="node1" presStyleIdx="4" presStyleCnt="5" custScaleX="166384" custRadScaleRad="141757" custRadScaleInc="-16692">
        <dgm:presLayoutVars>
          <dgm:bulletEnabled val="1"/>
        </dgm:presLayoutVars>
      </dgm:prSet>
      <dgm:spPr/>
    </dgm:pt>
    <dgm:pt modelId="{F03CA61C-E2E3-4059-91DD-A5222B798753}" type="pres">
      <dgm:prSet presAssocID="{378F26D6-9C67-44A5-B396-11A9F8809D4D}" presName="sibTrans" presStyleLbl="sibTrans2D1" presStyleIdx="4" presStyleCnt="5"/>
      <dgm:spPr/>
    </dgm:pt>
    <dgm:pt modelId="{047AA6CC-AD1F-4E22-BD62-3A9C55AEECBE}" type="pres">
      <dgm:prSet presAssocID="{378F26D6-9C67-44A5-B396-11A9F8809D4D}" presName="connectorText" presStyleLbl="sibTrans2D1" presStyleIdx="4" presStyleCnt="5"/>
      <dgm:spPr/>
    </dgm:pt>
  </dgm:ptLst>
  <dgm:cxnLst>
    <dgm:cxn modelId="{84811124-51A9-4D59-94C5-A71A7AE9410A}" type="presOf" srcId="{AD1063C2-53E1-4ED3-8E2B-C8B05A81559D}" destId="{E65691FC-CCF8-489C-B98C-3D2C2004ADC4}" srcOrd="0" destOrd="0" presId="urn:microsoft.com/office/officeart/2005/8/layout/cycle2"/>
    <dgm:cxn modelId="{963E182C-9C1D-4CDB-89AF-B39BFAAED10A}" srcId="{6F5BA3FF-CB5B-4FBC-8641-670677D3FDBD}" destId="{615AD364-B943-4EDA-820E-0AA8EB8C61BC}" srcOrd="2" destOrd="0" parTransId="{0F02D599-4207-4851-A5A1-D7946291976B}" sibTransId="{BC13CA78-D500-4CFC-AEBB-23895B91BC0E}"/>
    <dgm:cxn modelId="{761F8C32-87AE-4EA8-857A-6A96DAFDC6C7}" type="presOf" srcId="{615AD364-B943-4EDA-820E-0AA8EB8C61BC}" destId="{92FD69A7-8551-414B-8433-DA87499C3FBE}" srcOrd="0" destOrd="0" presId="urn:microsoft.com/office/officeart/2005/8/layout/cycle2"/>
    <dgm:cxn modelId="{0EBD0260-B310-4FCB-8493-D2AE5E67309F}" type="presOf" srcId="{F00FE81A-3A0D-4FBF-B79C-14A613DED1C8}" destId="{3F1B0AB4-0394-4D4B-94CE-E887EA57EC96}" srcOrd="0" destOrd="0" presId="urn:microsoft.com/office/officeart/2005/8/layout/cycle2"/>
    <dgm:cxn modelId="{9E8A7068-B509-4250-B5B6-4E90207BF472}" type="presOf" srcId="{CE03FB92-35B2-4CF4-B9FB-1248011677C9}" destId="{CFAF6334-CE67-4450-A9C4-4031A62006F4}" srcOrd="0" destOrd="0" presId="urn:microsoft.com/office/officeart/2005/8/layout/cycle2"/>
    <dgm:cxn modelId="{4B81B24A-D256-4A06-8F83-67DB1BF5D556}" type="presOf" srcId="{CC1811AC-E6ED-480C-98A1-7E57AF37857A}" destId="{275FB1B3-B332-4866-A609-E93DC757A9EA}" srcOrd="0" destOrd="0" presId="urn:microsoft.com/office/officeart/2005/8/layout/cycle2"/>
    <dgm:cxn modelId="{DD99CC6C-9171-42CA-AA65-9687BB125CFD}" type="presOf" srcId="{AD1063C2-53E1-4ED3-8E2B-C8B05A81559D}" destId="{E818FEA8-7D4D-402A-A991-96FE520EA2DB}" srcOrd="1" destOrd="0" presId="urn:microsoft.com/office/officeart/2005/8/layout/cycle2"/>
    <dgm:cxn modelId="{A0C8E34D-AEA7-4768-9E8C-107E06B9D56A}" type="presOf" srcId="{BC13CA78-D500-4CFC-AEBB-23895B91BC0E}" destId="{283E5686-1190-43A6-A8F7-6428B80212A3}" srcOrd="1" destOrd="0" presId="urn:microsoft.com/office/officeart/2005/8/layout/cycle2"/>
    <dgm:cxn modelId="{DF14EF52-E3CE-4894-9BA5-ABA6494F0FE7}" srcId="{6F5BA3FF-CB5B-4FBC-8641-670677D3FDBD}" destId="{F00FE81A-3A0D-4FBF-B79C-14A613DED1C8}" srcOrd="4" destOrd="0" parTransId="{C1AC960A-EE85-4E1D-9535-FAEF8FD136B8}" sibTransId="{378F26D6-9C67-44A5-B396-11A9F8809D4D}"/>
    <dgm:cxn modelId="{08546775-E7FB-430C-9118-3F31F826CB06}" type="presOf" srcId="{501D11D4-8F2E-4D23-AACE-4F7E48097604}" destId="{85EA61E6-2B7E-4C40-A03D-515DADF529A0}" srcOrd="0" destOrd="0" presId="urn:microsoft.com/office/officeart/2005/8/layout/cycle2"/>
    <dgm:cxn modelId="{EF12427B-5E80-4EA6-B5B8-41AD4BC589D5}" type="presOf" srcId="{0B2E1418-C36D-4D92-B8EC-9A087931C6BF}" destId="{F10DE752-EF36-44DC-B208-08E61286EF91}" srcOrd="0" destOrd="0" presId="urn:microsoft.com/office/officeart/2005/8/layout/cycle2"/>
    <dgm:cxn modelId="{4C5BC388-C1FF-4ED3-93B5-3F11280551A8}" type="presOf" srcId="{6F5BA3FF-CB5B-4FBC-8641-670677D3FDBD}" destId="{1506FD5E-3D36-4BB5-A113-8D3CEC52B5C2}" srcOrd="0" destOrd="0" presId="urn:microsoft.com/office/officeart/2005/8/layout/cycle2"/>
    <dgm:cxn modelId="{64A43B95-133D-4B19-85B6-014B127EC478}" type="presOf" srcId="{378F26D6-9C67-44A5-B396-11A9F8809D4D}" destId="{047AA6CC-AD1F-4E22-BD62-3A9C55AEECBE}" srcOrd="1" destOrd="0" presId="urn:microsoft.com/office/officeart/2005/8/layout/cycle2"/>
    <dgm:cxn modelId="{5AE1EEA9-B87B-4B5E-AC86-F8009DC6EFF0}" srcId="{6F5BA3FF-CB5B-4FBC-8641-670677D3FDBD}" destId="{501D11D4-8F2E-4D23-AACE-4F7E48097604}" srcOrd="1" destOrd="0" parTransId="{9C4A907E-9F4E-402B-A0EE-1DE0F848C35F}" sibTransId="{AD1063C2-53E1-4ED3-8E2B-C8B05A81559D}"/>
    <dgm:cxn modelId="{136030AF-45B0-45DF-9931-46A0B2F326C9}" type="presOf" srcId="{378F26D6-9C67-44A5-B396-11A9F8809D4D}" destId="{F03CA61C-E2E3-4059-91DD-A5222B798753}" srcOrd="0" destOrd="0" presId="urn:microsoft.com/office/officeart/2005/8/layout/cycle2"/>
    <dgm:cxn modelId="{C05539BE-D543-433F-B40F-C1F5B5DA072E}" srcId="{6F5BA3FF-CB5B-4FBC-8641-670677D3FDBD}" destId="{0B2E1418-C36D-4D92-B8EC-9A087931C6BF}" srcOrd="3" destOrd="0" parTransId="{622366B8-9D3A-4514-8CF2-3991196414D2}" sibTransId="{CC1811AC-E6ED-480C-98A1-7E57AF37857A}"/>
    <dgm:cxn modelId="{BA65BEDD-841E-4A5E-9F85-1174E5500C93}" srcId="{6F5BA3FF-CB5B-4FBC-8641-670677D3FDBD}" destId="{6B914A3F-3952-41DC-A30F-4B9B957942E2}" srcOrd="0" destOrd="0" parTransId="{06331A79-0F10-468A-B2DB-B767C5694611}" sibTransId="{CE03FB92-35B2-4CF4-B9FB-1248011677C9}"/>
    <dgm:cxn modelId="{E8F6D5E2-AF5E-4801-AE51-15A6B0B83033}" type="presOf" srcId="{BC13CA78-D500-4CFC-AEBB-23895B91BC0E}" destId="{0F2E4D52-946D-4A5E-AD74-9E426504C494}" srcOrd="0" destOrd="0" presId="urn:microsoft.com/office/officeart/2005/8/layout/cycle2"/>
    <dgm:cxn modelId="{32A6B5E8-D116-4284-8B1D-32003CCB3824}" type="presOf" srcId="{6B914A3F-3952-41DC-A30F-4B9B957942E2}" destId="{2299582F-3AD2-4FB7-9C91-EC37EAE6ABD6}" srcOrd="0" destOrd="0" presId="urn:microsoft.com/office/officeart/2005/8/layout/cycle2"/>
    <dgm:cxn modelId="{1C1F19F3-F4EE-42E5-ACFD-2E9340D9F563}" type="presOf" srcId="{CC1811AC-E6ED-480C-98A1-7E57AF37857A}" destId="{AD5E30CA-1B7B-4526-8211-FAE169A3931C}" srcOrd="1" destOrd="0" presId="urn:microsoft.com/office/officeart/2005/8/layout/cycle2"/>
    <dgm:cxn modelId="{456C05FF-A45F-4FA3-A060-3961930C62A8}" type="presOf" srcId="{CE03FB92-35B2-4CF4-B9FB-1248011677C9}" destId="{31DA6166-3047-4047-B116-822B92C87AE1}" srcOrd="1" destOrd="0" presId="urn:microsoft.com/office/officeart/2005/8/layout/cycle2"/>
    <dgm:cxn modelId="{8261FC7A-564D-418D-AEDE-E6E04BDDFAB7}" type="presParOf" srcId="{1506FD5E-3D36-4BB5-A113-8D3CEC52B5C2}" destId="{2299582F-3AD2-4FB7-9C91-EC37EAE6ABD6}" srcOrd="0" destOrd="0" presId="urn:microsoft.com/office/officeart/2005/8/layout/cycle2"/>
    <dgm:cxn modelId="{9F574414-9D57-4262-A398-350739A3DF60}" type="presParOf" srcId="{1506FD5E-3D36-4BB5-A113-8D3CEC52B5C2}" destId="{CFAF6334-CE67-4450-A9C4-4031A62006F4}" srcOrd="1" destOrd="0" presId="urn:microsoft.com/office/officeart/2005/8/layout/cycle2"/>
    <dgm:cxn modelId="{144883A0-D47B-44F3-8A17-35D2C969288C}" type="presParOf" srcId="{CFAF6334-CE67-4450-A9C4-4031A62006F4}" destId="{31DA6166-3047-4047-B116-822B92C87AE1}" srcOrd="0" destOrd="0" presId="urn:microsoft.com/office/officeart/2005/8/layout/cycle2"/>
    <dgm:cxn modelId="{A3E31CBC-8C31-4E88-9408-DD23EB288899}" type="presParOf" srcId="{1506FD5E-3D36-4BB5-A113-8D3CEC52B5C2}" destId="{85EA61E6-2B7E-4C40-A03D-515DADF529A0}" srcOrd="2" destOrd="0" presId="urn:microsoft.com/office/officeart/2005/8/layout/cycle2"/>
    <dgm:cxn modelId="{90A094A3-EAFB-464B-88B2-6BAAD0E920B9}" type="presParOf" srcId="{1506FD5E-3D36-4BB5-A113-8D3CEC52B5C2}" destId="{E65691FC-CCF8-489C-B98C-3D2C2004ADC4}" srcOrd="3" destOrd="0" presId="urn:microsoft.com/office/officeart/2005/8/layout/cycle2"/>
    <dgm:cxn modelId="{2638067A-9694-4AA8-BBE5-91FF128AF672}" type="presParOf" srcId="{E65691FC-CCF8-489C-B98C-3D2C2004ADC4}" destId="{E818FEA8-7D4D-402A-A991-96FE520EA2DB}" srcOrd="0" destOrd="0" presId="urn:microsoft.com/office/officeart/2005/8/layout/cycle2"/>
    <dgm:cxn modelId="{40790D11-88D3-4604-BEA2-3279128290B1}" type="presParOf" srcId="{1506FD5E-3D36-4BB5-A113-8D3CEC52B5C2}" destId="{92FD69A7-8551-414B-8433-DA87499C3FBE}" srcOrd="4" destOrd="0" presId="urn:microsoft.com/office/officeart/2005/8/layout/cycle2"/>
    <dgm:cxn modelId="{3332ABD3-B704-4AA5-8178-02A24C0ECF74}" type="presParOf" srcId="{1506FD5E-3D36-4BB5-A113-8D3CEC52B5C2}" destId="{0F2E4D52-946D-4A5E-AD74-9E426504C494}" srcOrd="5" destOrd="0" presId="urn:microsoft.com/office/officeart/2005/8/layout/cycle2"/>
    <dgm:cxn modelId="{7CC9909A-E3FA-4534-910F-67C26E44158E}" type="presParOf" srcId="{0F2E4D52-946D-4A5E-AD74-9E426504C494}" destId="{283E5686-1190-43A6-A8F7-6428B80212A3}" srcOrd="0" destOrd="0" presId="urn:microsoft.com/office/officeart/2005/8/layout/cycle2"/>
    <dgm:cxn modelId="{F2CFC5E6-FDA3-480E-B885-646DDADA832D}" type="presParOf" srcId="{1506FD5E-3D36-4BB5-A113-8D3CEC52B5C2}" destId="{F10DE752-EF36-44DC-B208-08E61286EF91}" srcOrd="6" destOrd="0" presId="urn:microsoft.com/office/officeart/2005/8/layout/cycle2"/>
    <dgm:cxn modelId="{9B107944-B280-47B5-9A06-BF501C59BF4C}" type="presParOf" srcId="{1506FD5E-3D36-4BB5-A113-8D3CEC52B5C2}" destId="{275FB1B3-B332-4866-A609-E93DC757A9EA}" srcOrd="7" destOrd="0" presId="urn:microsoft.com/office/officeart/2005/8/layout/cycle2"/>
    <dgm:cxn modelId="{998C60FA-465D-425D-811D-8EB1E1510765}" type="presParOf" srcId="{275FB1B3-B332-4866-A609-E93DC757A9EA}" destId="{AD5E30CA-1B7B-4526-8211-FAE169A3931C}" srcOrd="0" destOrd="0" presId="urn:microsoft.com/office/officeart/2005/8/layout/cycle2"/>
    <dgm:cxn modelId="{94FDC1CA-FED0-4A34-A17D-7513EBD60987}" type="presParOf" srcId="{1506FD5E-3D36-4BB5-A113-8D3CEC52B5C2}" destId="{3F1B0AB4-0394-4D4B-94CE-E887EA57EC96}" srcOrd="8" destOrd="0" presId="urn:microsoft.com/office/officeart/2005/8/layout/cycle2"/>
    <dgm:cxn modelId="{1512C46C-87D3-4FAB-8AE6-E6E5D10C3833}" type="presParOf" srcId="{1506FD5E-3D36-4BB5-A113-8D3CEC52B5C2}" destId="{F03CA61C-E2E3-4059-91DD-A5222B798753}" srcOrd="9" destOrd="0" presId="urn:microsoft.com/office/officeart/2005/8/layout/cycle2"/>
    <dgm:cxn modelId="{35B57153-8805-4D6B-90EC-4E73DD99D8EA}" type="presParOf" srcId="{F03CA61C-E2E3-4059-91DD-A5222B798753}" destId="{047AA6CC-AD1F-4E22-BD62-3A9C55AEECBE}"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C13283-1266-41DF-B766-1CA5C0523CED}"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1527089C-6C9D-4D60-9272-B32BF6E36F4F}">
      <dgm:prSet phldrT="[Text]" custT="1"/>
      <dgm:spPr/>
      <dgm:t>
        <a:bodyPr/>
        <a:lstStyle/>
        <a:p>
          <a:r>
            <a:rPr lang="en-US" sz="1600" b="1" err="1"/>
            <a:t>Definirea</a:t>
          </a:r>
          <a:r>
            <a:rPr lang="en-US" sz="1600" b="1"/>
            <a:t> </a:t>
          </a:r>
          <a:r>
            <a:rPr lang="en-US" sz="1600" b="1" err="1"/>
            <a:t>diagnosticelor</a:t>
          </a:r>
          <a:r>
            <a:rPr lang="en-US" sz="1600" b="1"/>
            <a:t> de </a:t>
          </a:r>
          <a:r>
            <a:rPr lang="en-US" sz="1600" b="1" err="1"/>
            <a:t>îngrijire</a:t>
          </a:r>
          <a:r>
            <a:rPr lang="en-US" sz="1600" b="1"/>
            <a:t> </a:t>
          </a:r>
          <a:r>
            <a:rPr lang="en-US" sz="1600" b="1" err="1"/>
            <a:t>este</a:t>
          </a:r>
          <a:r>
            <a:rPr lang="en-US" sz="1600" b="1"/>
            <a:t> un element care </a:t>
          </a:r>
          <a:r>
            <a:rPr lang="en-US" sz="1600" b="1" err="1"/>
            <a:t>datează</a:t>
          </a:r>
          <a:r>
            <a:rPr lang="en-US" sz="1600" b="1"/>
            <a:t> </a:t>
          </a:r>
          <a:r>
            <a:rPr lang="en-US" sz="1600" b="1" err="1"/>
            <a:t>începând</a:t>
          </a:r>
          <a:r>
            <a:rPr lang="en-US" sz="1600" b="1"/>
            <a:t> de la Florence Nightingale, </a:t>
          </a:r>
          <a:r>
            <a:rPr lang="en-US" sz="1600" b="1" err="1"/>
            <a:t>anii</a:t>
          </a:r>
          <a:r>
            <a:rPr lang="en-US" sz="1600" b="1"/>
            <a:t> 1854 -1855</a:t>
          </a:r>
        </a:p>
      </dgm:t>
    </dgm:pt>
    <dgm:pt modelId="{34AAAB06-91C1-48F3-A771-E76749E21664}" type="parTrans" cxnId="{0D12A83F-FF21-4DB7-A360-822CBD23D5C2}">
      <dgm:prSet/>
      <dgm:spPr/>
      <dgm:t>
        <a:bodyPr/>
        <a:lstStyle/>
        <a:p>
          <a:endParaRPr lang="en-US"/>
        </a:p>
      </dgm:t>
    </dgm:pt>
    <dgm:pt modelId="{9DA21DBE-B615-4EB7-A8C6-2134C63CC62C}" type="sibTrans" cxnId="{0D12A83F-FF21-4DB7-A360-822CBD23D5C2}">
      <dgm:prSet/>
      <dgm:spPr/>
      <dgm:t>
        <a:bodyPr/>
        <a:lstStyle/>
        <a:p>
          <a:endParaRPr lang="en-US"/>
        </a:p>
      </dgm:t>
    </dgm:pt>
    <dgm:pt modelId="{4EAF7C16-C56E-4ABB-9E64-3428858240A0}">
      <dgm:prSet phldrT="[Text]"/>
      <dgm:spPr/>
      <dgm:t>
        <a:bodyPr/>
        <a:lstStyle/>
        <a:p>
          <a:r>
            <a:rPr lang="en-US" b="1"/>
            <a:t>In Rom</a:t>
          </a:r>
          <a:r>
            <a:rPr lang="ro-RO" b="1"/>
            <a:t>â</a:t>
          </a:r>
          <a:r>
            <a:rPr lang="en-US" b="1" err="1"/>
            <a:t>nia</a:t>
          </a:r>
          <a:r>
            <a:rPr lang="en-US" b="1"/>
            <a:t> </a:t>
          </a:r>
          <a:r>
            <a:rPr lang="en-US" b="1" err="1"/>
            <a:t>Planul</a:t>
          </a:r>
          <a:r>
            <a:rPr lang="en-US" b="1"/>
            <a:t> de </a:t>
          </a:r>
          <a:r>
            <a:rPr lang="en-US" b="1" err="1"/>
            <a:t>îngrijire</a:t>
          </a:r>
          <a:r>
            <a:rPr lang="ro-RO" b="1"/>
            <a:t> </a:t>
          </a:r>
          <a:r>
            <a:rPr lang="en-US" b="1"/>
            <a:t>=</a:t>
          </a:r>
          <a:r>
            <a:rPr lang="ro-RO" b="1"/>
            <a:t>&gt; </a:t>
          </a:r>
          <a:r>
            <a:rPr lang="en-US" b="1" err="1"/>
            <a:t>parte</a:t>
          </a:r>
          <a:r>
            <a:rPr lang="en-US" b="1"/>
            <a:t> </a:t>
          </a:r>
          <a:r>
            <a:rPr lang="en-US" b="1" err="1"/>
            <a:t>integrantă</a:t>
          </a:r>
          <a:r>
            <a:rPr lang="en-US" b="1"/>
            <a:t> a </a:t>
          </a:r>
          <a:r>
            <a:rPr lang="en-US" b="1" err="1"/>
            <a:t>planului</a:t>
          </a:r>
          <a:r>
            <a:rPr lang="en-US" b="1"/>
            <a:t> de management al </a:t>
          </a:r>
          <a:r>
            <a:rPr lang="en-US" b="1" err="1"/>
            <a:t>cazului</a:t>
          </a:r>
          <a:r>
            <a:rPr lang="en-US" b="1"/>
            <a:t> ca document medico-legal  conform ANMCS  a2a </a:t>
          </a:r>
          <a:r>
            <a:rPr lang="en-US" b="1" err="1"/>
            <a:t>edi</a:t>
          </a:r>
          <a:r>
            <a:rPr lang="ro-RO" b="1"/>
            <a:t>ț</a:t>
          </a:r>
          <a:r>
            <a:rPr lang="en-US" b="1" err="1"/>
            <a:t>ie</a:t>
          </a:r>
          <a:r>
            <a:rPr lang="en-US" b="1"/>
            <a:t> a </a:t>
          </a:r>
          <a:r>
            <a:rPr lang="en-US" b="1" err="1"/>
            <a:t>standardelor</a:t>
          </a:r>
          <a:r>
            <a:rPr lang="en-US" b="1"/>
            <a:t> de </a:t>
          </a:r>
          <a:r>
            <a:rPr lang="en-US" b="1" err="1"/>
            <a:t>acreditare</a:t>
          </a:r>
          <a:r>
            <a:rPr lang="en-US" b="1"/>
            <a:t> a </a:t>
          </a:r>
          <a:r>
            <a:rPr lang="en-US" b="1" err="1"/>
            <a:t>spitalelor</a:t>
          </a:r>
          <a:r>
            <a:rPr lang="en-US" b="1"/>
            <a:t> </a:t>
          </a:r>
          <a:r>
            <a:rPr lang="en-US" b="1" err="1"/>
            <a:t>aprobate</a:t>
          </a:r>
          <a:r>
            <a:rPr lang="en-US" b="1"/>
            <a:t> </a:t>
          </a:r>
          <a:r>
            <a:rPr lang="en-US" b="1" err="1"/>
            <a:t>prin</a:t>
          </a:r>
          <a:r>
            <a:rPr lang="en-US" b="1"/>
            <a:t> </a:t>
          </a:r>
          <a:r>
            <a:rPr lang="en-US" b="1" err="1"/>
            <a:t>Ordinul</a:t>
          </a:r>
          <a:r>
            <a:rPr lang="en-US" b="1"/>
            <a:t> MS nr. 871 / 2016.</a:t>
          </a:r>
        </a:p>
      </dgm:t>
    </dgm:pt>
    <dgm:pt modelId="{77766832-9E07-4B01-87E6-48D01F7CFD85}" type="parTrans" cxnId="{2B77C54B-AB4A-4B3F-B9CA-84C989E54A21}">
      <dgm:prSet/>
      <dgm:spPr/>
      <dgm:t>
        <a:bodyPr/>
        <a:lstStyle/>
        <a:p>
          <a:endParaRPr lang="en-US"/>
        </a:p>
      </dgm:t>
    </dgm:pt>
    <dgm:pt modelId="{A2CDECAE-636A-4830-8923-8FC9870FF081}" type="sibTrans" cxnId="{2B77C54B-AB4A-4B3F-B9CA-84C989E54A21}">
      <dgm:prSet/>
      <dgm:spPr/>
      <dgm:t>
        <a:bodyPr/>
        <a:lstStyle/>
        <a:p>
          <a:endParaRPr lang="en-US"/>
        </a:p>
      </dgm:t>
    </dgm:pt>
    <dgm:pt modelId="{0499C720-C839-427A-B61E-AC9BFA420779}">
      <dgm:prSet custT="1"/>
      <dgm:spPr/>
      <dgm:t>
        <a:bodyPr/>
        <a:lstStyle/>
        <a:p>
          <a:r>
            <a:rPr lang="en-US" sz="1600" b="1" err="1"/>
            <a:t>Când</a:t>
          </a:r>
          <a:r>
            <a:rPr lang="en-US" sz="1600" b="1"/>
            <a:t> </a:t>
          </a:r>
          <a:r>
            <a:rPr lang="en-US" sz="1600" b="1" err="1"/>
            <a:t>rolul</a:t>
          </a:r>
          <a:r>
            <a:rPr lang="en-US" sz="1600" b="1"/>
            <a:t> </a:t>
          </a:r>
          <a:r>
            <a:rPr lang="en-US" sz="1600" b="1" err="1"/>
            <a:t>asisten</a:t>
          </a:r>
          <a:r>
            <a:rPr lang="ro-RO" sz="1600" b="1"/>
            <a:t>ț</a:t>
          </a:r>
          <a:r>
            <a:rPr lang="en-US" sz="1600" b="1" err="1"/>
            <a:t>ilor</a:t>
          </a:r>
          <a:r>
            <a:rPr lang="en-US" sz="1600" b="1"/>
            <a:t> </a:t>
          </a:r>
          <a:r>
            <a:rPr lang="en-US" sz="1600" b="1" err="1"/>
            <a:t>medicali</a:t>
          </a:r>
          <a:r>
            <a:rPr lang="en-US" sz="1600" b="1"/>
            <a:t> a </a:t>
          </a:r>
          <a:r>
            <a:rPr lang="en-US" sz="1600" b="1" err="1"/>
            <a:t>început</a:t>
          </a:r>
          <a:r>
            <a:rPr lang="en-US" sz="1600" b="1"/>
            <a:t> </a:t>
          </a:r>
          <a:r>
            <a:rPr lang="en-US" sz="1600" b="1" err="1"/>
            <a:t>să</a:t>
          </a:r>
          <a:r>
            <a:rPr lang="en-US" sz="1600" b="1"/>
            <a:t> se </a:t>
          </a:r>
          <a:r>
            <a:rPr lang="en-US" sz="1600" b="1" err="1"/>
            <a:t>clarifice</a:t>
          </a:r>
          <a:r>
            <a:rPr lang="en-US" sz="1600" b="1"/>
            <a:t> </a:t>
          </a:r>
          <a:r>
            <a:rPr lang="en-US" sz="1600" b="1" err="1"/>
            <a:t>și</a:t>
          </a:r>
          <a:r>
            <a:rPr lang="en-US" sz="1600" b="1"/>
            <a:t> </a:t>
          </a:r>
          <a:r>
            <a:rPr lang="en-US" sz="1600" b="1" err="1"/>
            <a:t>să</a:t>
          </a:r>
          <a:r>
            <a:rPr lang="en-US" sz="1600" b="1"/>
            <a:t> </a:t>
          </a:r>
          <a:r>
            <a:rPr lang="en-US" sz="1600" b="1" err="1"/>
            <a:t>evolueze</a:t>
          </a:r>
          <a:r>
            <a:rPr lang="en-US" sz="1600" b="1"/>
            <a:t>, </a:t>
          </a:r>
          <a:r>
            <a:rPr lang="en-US" sz="1600" b="1" err="1"/>
            <a:t>ei</a:t>
          </a:r>
          <a:r>
            <a:rPr lang="en-US" sz="1600" b="1"/>
            <a:t> s-au </a:t>
          </a:r>
          <a:r>
            <a:rPr lang="en-US" sz="1600" b="1" err="1"/>
            <a:t>reunit</a:t>
          </a:r>
          <a:r>
            <a:rPr lang="en-US" sz="1600" b="1"/>
            <a:t> </a:t>
          </a:r>
          <a:r>
            <a:rPr lang="en-US" sz="1600" b="1" err="1"/>
            <a:t>pentru</a:t>
          </a:r>
          <a:r>
            <a:rPr lang="en-US" sz="1600" b="1"/>
            <a:t> a forma </a:t>
          </a:r>
          <a:r>
            <a:rPr lang="en-US" sz="1600" b="1" err="1"/>
            <a:t>grupul</a:t>
          </a:r>
          <a:r>
            <a:rPr lang="en-US" sz="1600" b="1"/>
            <a:t> de </a:t>
          </a:r>
          <a:r>
            <a:rPr lang="en-US" sz="1600" b="1" err="1"/>
            <a:t>studiu</a:t>
          </a:r>
          <a:r>
            <a:rPr lang="en-US" sz="1600" b="1"/>
            <a:t> </a:t>
          </a:r>
          <a:r>
            <a:rPr lang="en-US" sz="1600" b="1" err="1"/>
            <a:t>pentru</a:t>
          </a:r>
          <a:r>
            <a:rPr lang="en-US" sz="1600" b="1"/>
            <a:t> </a:t>
          </a:r>
          <a:r>
            <a:rPr lang="en-US" sz="1600" b="1" err="1"/>
            <a:t>clasificarea</a:t>
          </a:r>
          <a:r>
            <a:rPr lang="en-US" sz="1600" b="1"/>
            <a:t> </a:t>
          </a:r>
          <a:r>
            <a:rPr lang="en-US" sz="1600" b="1" err="1"/>
            <a:t>diagnosticelor</a:t>
          </a:r>
          <a:r>
            <a:rPr lang="en-US" sz="1600" b="1"/>
            <a:t> de </a:t>
          </a:r>
          <a:r>
            <a:rPr lang="en-US" sz="1600" b="1" err="1"/>
            <a:t>îngrijire</a:t>
          </a:r>
          <a:r>
            <a:rPr lang="en-US" sz="1600" b="1"/>
            <a:t> </a:t>
          </a:r>
          <a:r>
            <a:rPr lang="en-US" sz="1600" b="1" err="1"/>
            <a:t>în</a:t>
          </a:r>
          <a:r>
            <a:rPr lang="en-US" sz="1600" b="1"/>
            <a:t> SUA, 1973. </a:t>
          </a:r>
        </a:p>
      </dgm:t>
    </dgm:pt>
    <dgm:pt modelId="{2D6D73B7-BD9D-42FF-8CEC-3C33CD8DE46E}" type="parTrans" cxnId="{BD858084-727E-4DAC-887E-2DDD554E456B}">
      <dgm:prSet/>
      <dgm:spPr/>
      <dgm:t>
        <a:bodyPr/>
        <a:lstStyle/>
        <a:p>
          <a:endParaRPr lang="en-US"/>
        </a:p>
      </dgm:t>
    </dgm:pt>
    <dgm:pt modelId="{4515268F-486C-48AC-B7FC-25E073DC517D}" type="sibTrans" cxnId="{BD858084-727E-4DAC-887E-2DDD554E456B}">
      <dgm:prSet/>
      <dgm:spPr/>
      <dgm:t>
        <a:bodyPr/>
        <a:lstStyle/>
        <a:p>
          <a:endParaRPr lang="en-US"/>
        </a:p>
      </dgm:t>
    </dgm:pt>
    <dgm:pt modelId="{75776D76-4BD6-48E4-A980-E23AEF951A03}">
      <dgm:prSet custT="1"/>
      <dgm:spPr/>
      <dgm:t>
        <a:bodyPr/>
        <a:lstStyle/>
        <a:p>
          <a:r>
            <a:rPr lang="en-US" sz="1400" b="1"/>
            <a:t>,,</a:t>
          </a:r>
          <a:r>
            <a:rPr lang="en-US" sz="1400" b="1" err="1"/>
            <a:t>Enun</a:t>
          </a:r>
          <a:r>
            <a:rPr lang="ro-RO" sz="1400" b="1"/>
            <a:t>ț</a:t>
          </a:r>
          <a:r>
            <a:rPr lang="en-US" sz="1400" b="1"/>
            <a:t>ul </a:t>
          </a:r>
          <a:r>
            <a:rPr lang="en-US" sz="1400" b="1" err="1"/>
            <a:t>unei</a:t>
          </a:r>
          <a:r>
            <a:rPr lang="en-US" sz="1400" b="1"/>
            <a:t> </a:t>
          </a:r>
          <a:r>
            <a:rPr lang="en-US" sz="1400" b="1" err="1"/>
            <a:t>judecăți</a:t>
          </a:r>
          <a:r>
            <a:rPr lang="en-US" sz="1400" b="1"/>
            <a:t> </a:t>
          </a:r>
          <a:r>
            <a:rPr lang="en-US" sz="1400" b="1" err="1"/>
            <a:t>clinice</a:t>
          </a:r>
          <a:r>
            <a:rPr lang="en-US" sz="1400" b="1"/>
            <a:t> </a:t>
          </a:r>
          <a:r>
            <a:rPr lang="en-US" sz="1400" b="1" err="1"/>
            <a:t>asupra</a:t>
          </a:r>
          <a:r>
            <a:rPr lang="en-US" sz="1400" b="1"/>
            <a:t> </a:t>
          </a:r>
          <a:r>
            <a:rPr lang="en-US" sz="1400" b="1" err="1"/>
            <a:t>reac</a:t>
          </a:r>
          <a:r>
            <a:rPr lang="ro-RO" sz="1400" b="1"/>
            <a:t>ț</a:t>
          </a:r>
          <a:r>
            <a:rPr lang="en-US" sz="1400" b="1" err="1"/>
            <a:t>iilor</a:t>
          </a:r>
          <a:r>
            <a:rPr lang="en-US" sz="1400" b="1"/>
            <a:t> la </a:t>
          </a:r>
          <a:r>
            <a:rPr lang="en-US" sz="1400" b="1" err="1"/>
            <a:t>problemele</a:t>
          </a:r>
          <a:r>
            <a:rPr lang="en-US" sz="1400" b="1"/>
            <a:t> de </a:t>
          </a:r>
          <a:r>
            <a:rPr lang="en-US" sz="1400" b="1" err="1"/>
            <a:t>sănătate</a:t>
          </a:r>
          <a:r>
            <a:rPr lang="en-US" sz="1400" b="1"/>
            <a:t> </a:t>
          </a:r>
          <a:r>
            <a:rPr lang="en-US" sz="1400" b="1" err="1"/>
            <a:t>prezente</a:t>
          </a:r>
          <a:r>
            <a:rPr lang="en-US" sz="1400" b="1"/>
            <a:t> </a:t>
          </a:r>
          <a:r>
            <a:rPr lang="en-US" sz="1400" b="1" err="1"/>
            <a:t>sau</a:t>
          </a:r>
          <a:r>
            <a:rPr lang="en-US" sz="1400" b="1"/>
            <a:t> </a:t>
          </a:r>
          <a:r>
            <a:rPr lang="en-US" sz="1400" b="1" err="1"/>
            <a:t>poten</a:t>
          </a:r>
          <a:r>
            <a:rPr lang="ro-RO" sz="1400" b="1"/>
            <a:t>ț</a:t>
          </a:r>
          <a:r>
            <a:rPr lang="en-US" sz="1400" b="1" err="1"/>
            <a:t>iale</a:t>
          </a:r>
          <a:r>
            <a:rPr lang="en-US" sz="1400" b="1"/>
            <a:t>, la </a:t>
          </a:r>
          <a:r>
            <a:rPr lang="en-US" sz="1400" b="1" err="1"/>
            <a:t>evenimentele</a:t>
          </a:r>
          <a:r>
            <a:rPr lang="en-US" sz="1400" b="1"/>
            <a:t> de via</a:t>
          </a:r>
          <a:r>
            <a:rPr lang="ro-RO" sz="1400" b="1"/>
            <a:t>ț</a:t>
          </a:r>
          <a:r>
            <a:rPr lang="en-US" sz="1400" b="1"/>
            <a:t>ă ale </a:t>
          </a:r>
          <a:r>
            <a:rPr lang="en-US" sz="1400" b="1" err="1"/>
            <a:t>unei</a:t>
          </a:r>
          <a:r>
            <a:rPr lang="en-US" sz="1400" b="1"/>
            <a:t> </a:t>
          </a:r>
          <a:r>
            <a:rPr lang="en-US" sz="1400" b="1" err="1"/>
            <a:t>persoane</a:t>
          </a:r>
          <a:r>
            <a:rPr lang="en-US" sz="1400" b="1"/>
            <a:t>, ale </a:t>
          </a:r>
          <a:r>
            <a:rPr lang="en-US" sz="1400" b="1" err="1"/>
            <a:t>unei</a:t>
          </a:r>
          <a:r>
            <a:rPr lang="en-US" sz="1400" b="1"/>
            <a:t> </a:t>
          </a:r>
          <a:r>
            <a:rPr lang="en-US" sz="1400" b="1" err="1"/>
            <a:t>familii</a:t>
          </a:r>
          <a:r>
            <a:rPr lang="en-US" sz="1400" b="1"/>
            <a:t> </a:t>
          </a:r>
          <a:r>
            <a:rPr lang="en-US" sz="1400" b="1" err="1"/>
            <a:t>sau</a:t>
          </a:r>
          <a:r>
            <a:rPr lang="en-US" sz="1400" b="1"/>
            <a:t> ale </a:t>
          </a:r>
          <a:r>
            <a:rPr lang="en-US" sz="1400" b="1" err="1"/>
            <a:t>unei</a:t>
          </a:r>
          <a:r>
            <a:rPr lang="en-US" sz="1400" b="1"/>
            <a:t> </a:t>
          </a:r>
          <a:r>
            <a:rPr lang="en-US" sz="1400" b="1" err="1"/>
            <a:t>colectivită</a:t>
          </a:r>
          <a:r>
            <a:rPr lang="ro-RO" sz="1400" b="1"/>
            <a:t>ț</a:t>
          </a:r>
          <a:r>
            <a:rPr lang="en-US" sz="1400" b="1" err="1"/>
            <a:t>i</a:t>
          </a:r>
          <a:r>
            <a:rPr lang="en-US" sz="1400" b="1"/>
            <a:t>." </a:t>
          </a:r>
          <a:r>
            <a:rPr lang="en-US" sz="1400" b="1" err="1"/>
            <a:t>Asocia</a:t>
          </a:r>
          <a:r>
            <a:rPr lang="ro-RO" sz="1400" b="1"/>
            <a:t>ț</a:t>
          </a:r>
          <a:r>
            <a:rPr lang="en-US" sz="1400" b="1" err="1"/>
            <a:t>ia</a:t>
          </a:r>
          <a:r>
            <a:rPr lang="en-US" sz="1400" b="1"/>
            <a:t> Nord </a:t>
          </a:r>
          <a:r>
            <a:rPr lang="en-US" sz="1400" b="1" err="1"/>
            <a:t>Americană</a:t>
          </a:r>
          <a:r>
            <a:rPr lang="en-US" sz="1400" b="1"/>
            <a:t> de Diagnostic de </a:t>
          </a:r>
          <a:r>
            <a:rPr lang="en-US" sz="1400" b="1" err="1"/>
            <a:t>Îngrijire</a:t>
          </a:r>
          <a:r>
            <a:rPr lang="en-US" sz="1400" b="1"/>
            <a:t> (ANADI) 1990</a:t>
          </a:r>
          <a:endParaRPr lang="en-US" sz="1600" b="1"/>
        </a:p>
      </dgm:t>
    </dgm:pt>
    <dgm:pt modelId="{309F8F86-5643-4A13-A413-EE686C870297}" type="parTrans" cxnId="{15B2F1AB-40A2-4E04-B911-904457D2CE99}">
      <dgm:prSet/>
      <dgm:spPr/>
      <dgm:t>
        <a:bodyPr/>
        <a:lstStyle/>
        <a:p>
          <a:endParaRPr lang="en-US"/>
        </a:p>
      </dgm:t>
    </dgm:pt>
    <dgm:pt modelId="{C6534823-523B-4021-A829-E0D979965805}" type="sibTrans" cxnId="{15B2F1AB-40A2-4E04-B911-904457D2CE99}">
      <dgm:prSet/>
      <dgm:spPr/>
      <dgm:t>
        <a:bodyPr/>
        <a:lstStyle/>
        <a:p>
          <a:endParaRPr lang="en-US"/>
        </a:p>
      </dgm:t>
    </dgm:pt>
    <dgm:pt modelId="{620E1839-208E-47C8-83DD-FCE5895F9253}">
      <dgm:prSet phldrT="[Text]" custT="1"/>
      <dgm:spPr/>
      <dgm:t>
        <a:bodyPr/>
        <a:lstStyle/>
        <a:p>
          <a:r>
            <a:rPr lang="en-US" sz="1600" b="1" err="1"/>
            <a:t>Termenul</a:t>
          </a:r>
          <a:r>
            <a:rPr lang="en-US" sz="1600" b="1"/>
            <a:t> de ,,</a:t>
          </a:r>
          <a:r>
            <a:rPr lang="en-US" sz="1600" b="1" err="1"/>
            <a:t>proces</a:t>
          </a:r>
          <a:r>
            <a:rPr lang="en-US" sz="1600" b="1"/>
            <a:t> nursing” a </a:t>
          </a:r>
          <a:r>
            <a:rPr lang="en-US" sz="1600" b="1" err="1"/>
            <a:t>fost</a:t>
          </a:r>
          <a:r>
            <a:rPr lang="en-US" sz="1600" b="1"/>
            <a:t> </a:t>
          </a:r>
          <a:r>
            <a:rPr lang="en-US" sz="1600" b="1" err="1"/>
            <a:t>introdus</a:t>
          </a:r>
          <a:r>
            <a:rPr lang="en-US" sz="1600" b="1"/>
            <a:t> de Lydia Hall </a:t>
          </a:r>
          <a:r>
            <a:rPr lang="en-US" sz="1600" b="1" err="1"/>
            <a:t>în</a:t>
          </a:r>
          <a:r>
            <a:rPr lang="en-US" sz="1600" b="1"/>
            <a:t> </a:t>
          </a:r>
          <a:r>
            <a:rPr lang="en-US" sz="1600" b="1" err="1"/>
            <a:t>anul</a:t>
          </a:r>
          <a:r>
            <a:rPr lang="en-US" sz="1600" b="1"/>
            <a:t> 1955, </a:t>
          </a:r>
          <a:r>
            <a:rPr lang="en-US" sz="1600" b="1" err="1"/>
            <a:t>în</a:t>
          </a:r>
          <a:r>
            <a:rPr lang="en-US" sz="1600" b="1"/>
            <a:t> </a:t>
          </a:r>
          <a:r>
            <a:rPr lang="en-US" sz="1600" b="1" err="1"/>
            <a:t>Statele</a:t>
          </a:r>
          <a:r>
            <a:rPr lang="en-US" sz="1600" b="1"/>
            <a:t> Unite ale </a:t>
          </a:r>
          <a:r>
            <a:rPr lang="en-US" sz="1600" b="1" err="1"/>
            <a:t>Americii</a:t>
          </a:r>
          <a:r>
            <a:rPr lang="en-US" sz="1600" b="1"/>
            <a:t>.</a:t>
          </a:r>
        </a:p>
      </dgm:t>
    </dgm:pt>
    <dgm:pt modelId="{A3921B4D-8E47-4FAB-B89A-399CD968328D}" type="parTrans" cxnId="{08C0769E-9A96-4697-8B03-D9955D776FCC}">
      <dgm:prSet/>
      <dgm:spPr/>
      <dgm:t>
        <a:bodyPr/>
        <a:lstStyle/>
        <a:p>
          <a:endParaRPr lang="en-US"/>
        </a:p>
      </dgm:t>
    </dgm:pt>
    <dgm:pt modelId="{52FBB630-4F70-4666-994B-C292B2417370}" type="sibTrans" cxnId="{08C0769E-9A96-4697-8B03-D9955D776FCC}">
      <dgm:prSet/>
      <dgm:spPr/>
      <dgm:t>
        <a:bodyPr/>
        <a:lstStyle/>
        <a:p>
          <a:endParaRPr lang="en-US"/>
        </a:p>
      </dgm:t>
    </dgm:pt>
    <dgm:pt modelId="{1EF06D59-8A6A-438F-A335-1578FF7A30C0}" type="pres">
      <dgm:prSet presAssocID="{F5C13283-1266-41DF-B766-1CA5C0523CED}" presName="outerComposite" presStyleCnt="0">
        <dgm:presLayoutVars>
          <dgm:chMax val="5"/>
          <dgm:dir/>
          <dgm:resizeHandles val="exact"/>
        </dgm:presLayoutVars>
      </dgm:prSet>
      <dgm:spPr/>
    </dgm:pt>
    <dgm:pt modelId="{D65EB5CF-CFAF-4992-B855-48F9656F1ACF}" type="pres">
      <dgm:prSet presAssocID="{F5C13283-1266-41DF-B766-1CA5C0523CED}" presName="dummyMaxCanvas" presStyleCnt="0">
        <dgm:presLayoutVars/>
      </dgm:prSet>
      <dgm:spPr/>
    </dgm:pt>
    <dgm:pt modelId="{F7C02285-21E8-4CD6-A9F0-5AEFEB8D9F73}" type="pres">
      <dgm:prSet presAssocID="{F5C13283-1266-41DF-B766-1CA5C0523CED}" presName="FiveNodes_1" presStyleLbl="node1" presStyleIdx="0" presStyleCnt="5" custLinFactNeighborX="54" custLinFactNeighborY="-6011">
        <dgm:presLayoutVars>
          <dgm:bulletEnabled val="1"/>
        </dgm:presLayoutVars>
      </dgm:prSet>
      <dgm:spPr/>
    </dgm:pt>
    <dgm:pt modelId="{33A3084A-A549-4A71-BA5C-EB2309DB4416}" type="pres">
      <dgm:prSet presAssocID="{F5C13283-1266-41DF-B766-1CA5C0523CED}" presName="FiveNodes_2" presStyleLbl="node1" presStyleIdx="1" presStyleCnt="5">
        <dgm:presLayoutVars>
          <dgm:bulletEnabled val="1"/>
        </dgm:presLayoutVars>
      </dgm:prSet>
      <dgm:spPr/>
    </dgm:pt>
    <dgm:pt modelId="{CC907EB9-48E1-4788-ABB4-53CE54B55D6B}" type="pres">
      <dgm:prSet presAssocID="{F5C13283-1266-41DF-B766-1CA5C0523CED}" presName="FiveNodes_3" presStyleLbl="node1" presStyleIdx="2" presStyleCnt="5">
        <dgm:presLayoutVars>
          <dgm:bulletEnabled val="1"/>
        </dgm:presLayoutVars>
      </dgm:prSet>
      <dgm:spPr/>
    </dgm:pt>
    <dgm:pt modelId="{ADFF8B44-CCEA-4186-91A4-4B4ED7BFAAD6}" type="pres">
      <dgm:prSet presAssocID="{F5C13283-1266-41DF-B766-1CA5C0523CED}" presName="FiveNodes_4" presStyleLbl="node1" presStyleIdx="3" presStyleCnt="5">
        <dgm:presLayoutVars>
          <dgm:bulletEnabled val="1"/>
        </dgm:presLayoutVars>
      </dgm:prSet>
      <dgm:spPr/>
    </dgm:pt>
    <dgm:pt modelId="{C479E010-6AE2-4F77-8C5F-A227AABC8D50}" type="pres">
      <dgm:prSet presAssocID="{F5C13283-1266-41DF-B766-1CA5C0523CED}" presName="FiveNodes_5" presStyleLbl="node1" presStyleIdx="4" presStyleCnt="5">
        <dgm:presLayoutVars>
          <dgm:bulletEnabled val="1"/>
        </dgm:presLayoutVars>
      </dgm:prSet>
      <dgm:spPr/>
    </dgm:pt>
    <dgm:pt modelId="{AC338CE3-71F2-40E3-A558-2A58A1EEB76C}" type="pres">
      <dgm:prSet presAssocID="{F5C13283-1266-41DF-B766-1CA5C0523CED}" presName="FiveConn_1-2" presStyleLbl="fgAccFollowNode1" presStyleIdx="0" presStyleCnt="4">
        <dgm:presLayoutVars>
          <dgm:bulletEnabled val="1"/>
        </dgm:presLayoutVars>
      </dgm:prSet>
      <dgm:spPr/>
    </dgm:pt>
    <dgm:pt modelId="{3471BD04-6AA0-406D-A22B-EF607024778E}" type="pres">
      <dgm:prSet presAssocID="{F5C13283-1266-41DF-B766-1CA5C0523CED}" presName="FiveConn_2-3" presStyleLbl="fgAccFollowNode1" presStyleIdx="1" presStyleCnt="4">
        <dgm:presLayoutVars>
          <dgm:bulletEnabled val="1"/>
        </dgm:presLayoutVars>
      </dgm:prSet>
      <dgm:spPr/>
    </dgm:pt>
    <dgm:pt modelId="{ED916B20-8A28-429F-80CC-5325EC4B7534}" type="pres">
      <dgm:prSet presAssocID="{F5C13283-1266-41DF-B766-1CA5C0523CED}" presName="FiveConn_3-4" presStyleLbl="fgAccFollowNode1" presStyleIdx="2" presStyleCnt="4">
        <dgm:presLayoutVars>
          <dgm:bulletEnabled val="1"/>
        </dgm:presLayoutVars>
      </dgm:prSet>
      <dgm:spPr/>
    </dgm:pt>
    <dgm:pt modelId="{8F2BC0DB-5286-4F74-81ED-1CBF6DCB67FB}" type="pres">
      <dgm:prSet presAssocID="{F5C13283-1266-41DF-B766-1CA5C0523CED}" presName="FiveConn_4-5" presStyleLbl="fgAccFollowNode1" presStyleIdx="3" presStyleCnt="4">
        <dgm:presLayoutVars>
          <dgm:bulletEnabled val="1"/>
        </dgm:presLayoutVars>
      </dgm:prSet>
      <dgm:spPr/>
    </dgm:pt>
    <dgm:pt modelId="{2E2A60F4-CC6C-4252-A845-7B47C8B3B5DF}" type="pres">
      <dgm:prSet presAssocID="{F5C13283-1266-41DF-B766-1CA5C0523CED}" presName="FiveNodes_1_text" presStyleLbl="node1" presStyleIdx="4" presStyleCnt="5">
        <dgm:presLayoutVars>
          <dgm:bulletEnabled val="1"/>
        </dgm:presLayoutVars>
      </dgm:prSet>
      <dgm:spPr/>
    </dgm:pt>
    <dgm:pt modelId="{CD7B8FAC-135B-4181-9B74-1FCA4DCBAF25}" type="pres">
      <dgm:prSet presAssocID="{F5C13283-1266-41DF-B766-1CA5C0523CED}" presName="FiveNodes_2_text" presStyleLbl="node1" presStyleIdx="4" presStyleCnt="5">
        <dgm:presLayoutVars>
          <dgm:bulletEnabled val="1"/>
        </dgm:presLayoutVars>
      </dgm:prSet>
      <dgm:spPr/>
    </dgm:pt>
    <dgm:pt modelId="{9DB4E4FD-E8AA-4CE3-AA82-F5EC3A3E3FF5}" type="pres">
      <dgm:prSet presAssocID="{F5C13283-1266-41DF-B766-1CA5C0523CED}" presName="FiveNodes_3_text" presStyleLbl="node1" presStyleIdx="4" presStyleCnt="5">
        <dgm:presLayoutVars>
          <dgm:bulletEnabled val="1"/>
        </dgm:presLayoutVars>
      </dgm:prSet>
      <dgm:spPr/>
    </dgm:pt>
    <dgm:pt modelId="{11EB2219-1B34-44C3-AF16-FEDE528D831B}" type="pres">
      <dgm:prSet presAssocID="{F5C13283-1266-41DF-B766-1CA5C0523CED}" presName="FiveNodes_4_text" presStyleLbl="node1" presStyleIdx="4" presStyleCnt="5">
        <dgm:presLayoutVars>
          <dgm:bulletEnabled val="1"/>
        </dgm:presLayoutVars>
      </dgm:prSet>
      <dgm:spPr/>
    </dgm:pt>
    <dgm:pt modelId="{BFABCC61-A041-4C52-89EB-6DC5BF1F4290}" type="pres">
      <dgm:prSet presAssocID="{F5C13283-1266-41DF-B766-1CA5C0523CED}" presName="FiveNodes_5_text" presStyleLbl="node1" presStyleIdx="4" presStyleCnt="5">
        <dgm:presLayoutVars>
          <dgm:bulletEnabled val="1"/>
        </dgm:presLayoutVars>
      </dgm:prSet>
      <dgm:spPr/>
    </dgm:pt>
  </dgm:ptLst>
  <dgm:cxnLst>
    <dgm:cxn modelId="{C1F9FC10-6D3E-4790-8D1D-28C8CF08E7AE}" type="presOf" srcId="{75776D76-4BD6-48E4-A980-E23AEF951A03}" destId="{11EB2219-1B34-44C3-AF16-FEDE528D831B}" srcOrd="1" destOrd="0" presId="urn:microsoft.com/office/officeart/2005/8/layout/vProcess5"/>
    <dgm:cxn modelId="{44867D27-1C39-419C-A277-F2817DCFC764}" type="presOf" srcId="{52FBB630-4F70-4666-994B-C292B2417370}" destId="{3471BD04-6AA0-406D-A22B-EF607024778E}" srcOrd="0" destOrd="0" presId="urn:microsoft.com/office/officeart/2005/8/layout/vProcess5"/>
    <dgm:cxn modelId="{462A5937-557F-4D9F-9858-73BD8B03282A}" type="presOf" srcId="{1527089C-6C9D-4D60-9272-B32BF6E36F4F}" destId="{2E2A60F4-CC6C-4252-A845-7B47C8B3B5DF}" srcOrd="1" destOrd="0" presId="urn:microsoft.com/office/officeart/2005/8/layout/vProcess5"/>
    <dgm:cxn modelId="{0D12A83F-FF21-4DB7-A360-822CBD23D5C2}" srcId="{F5C13283-1266-41DF-B766-1CA5C0523CED}" destId="{1527089C-6C9D-4D60-9272-B32BF6E36F4F}" srcOrd="0" destOrd="0" parTransId="{34AAAB06-91C1-48F3-A771-E76749E21664}" sibTransId="{9DA21DBE-B615-4EB7-A8C6-2134C63CC62C}"/>
    <dgm:cxn modelId="{6FA79B64-8994-4ED2-AADF-C8D3F0DCF6AA}" type="presOf" srcId="{4EAF7C16-C56E-4ABB-9E64-3428858240A0}" destId="{BFABCC61-A041-4C52-89EB-6DC5BF1F4290}" srcOrd="1" destOrd="0" presId="urn:microsoft.com/office/officeart/2005/8/layout/vProcess5"/>
    <dgm:cxn modelId="{3596DD67-ECCF-403F-899E-7709037B6928}" type="presOf" srcId="{75776D76-4BD6-48E4-A980-E23AEF951A03}" destId="{ADFF8B44-CCEA-4186-91A4-4B4ED7BFAAD6}" srcOrd="0" destOrd="0" presId="urn:microsoft.com/office/officeart/2005/8/layout/vProcess5"/>
    <dgm:cxn modelId="{2B77C54B-AB4A-4B3F-B9CA-84C989E54A21}" srcId="{F5C13283-1266-41DF-B766-1CA5C0523CED}" destId="{4EAF7C16-C56E-4ABB-9E64-3428858240A0}" srcOrd="4" destOrd="0" parTransId="{77766832-9E07-4B01-87E6-48D01F7CFD85}" sibTransId="{A2CDECAE-636A-4830-8923-8FC9870FF081}"/>
    <dgm:cxn modelId="{E5868C6E-CAAD-4515-A0A5-6B492FAB348F}" type="presOf" srcId="{620E1839-208E-47C8-83DD-FCE5895F9253}" destId="{33A3084A-A549-4A71-BA5C-EB2309DB4416}" srcOrd="0" destOrd="0" presId="urn:microsoft.com/office/officeart/2005/8/layout/vProcess5"/>
    <dgm:cxn modelId="{BD858084-727E-4DAC-887E-2DDD554E456B}" srcId="{F5C13283-1266-41DF-B766-1CA5C0523CED}" destId="{0499C720-C839-427A-B61E-AC9BFA420779}" srcOrd="2" destOrd="0" parTransId="{2D6D73B7-BD9D-42FF-8CEC-3C33CD8DE46E}" sibTransId="{4515268F-486C-48AC-B7FC-25E073DC517D}"/>
    <dgm:cxn modelId="{EA26079A-AB02-4013-91FC-785533E28978}" type="presOf" srcId="{620E1839-208E-47C8-83DD-FCE5895F9253}" destId="{CD7B8FAC-135B-4181-9B74-1FCA4DCBAF25}" srcOrd="1" destOrd="0" presId="urn:microsoft.com/office/officeart/2005/8/layout/vProcess5"/>
    <dgm:cxn modelId="{08C0769E-9A96-4697-8B03-D9955D776FCC}" srcId="{F5C13283-1266-41DF-B766-1CA5C0523CED}" destId="{620E1839-208E-47C8-83DD-FCE5895F9253}" srcOrd="1" destOrd="0" parTransId="{A3921B4D-8E47-4FAB-B89A-399CD968328D}" sibTransId="{52FBB630-4F70-4666-994B-C292B2417370}"/>
    <dgm:cxn modelId="{4B9FC3A2-2DF4-4731-BE65-94534DF43765}" type="presOf" srcId="{1527089C-6C9D-4D60-9272-B32BF6E36F4F}" destId="{F7C02285-21E8-4CD6-A9F0-5AEFEB8D9F73}" srcOrd="0" destOrd="0" presId="urn:microsoft.com/office/officeart/2005/8/layout/vProcess5"/>
    <dgm:cxn modelId="{15B2F1AB-40A2-4E04-B911-904457D2CE99}" srcId="{F5C13283-1266-41DF-B766-1CA5C0523CED}" destId="{75776D76-4BD6-48E4-A980-E23AEF951A03}" srcOrd="3" destOrd="0" parTransId="{309F8F86-5643-4A13-A413-EE686C870297}" sibTransId="{C6534823-523B-4021-A829-E0D979965805}"/>
    <dgm:cxn modelId="{7BBEBBAC-DC2A-45D1-BA1D-BE937B9235D7}" type="presOf" srcId="{9DA21DBE-B615-4EB7-A8C6-2134C63CC62C}" destId="{AC338CE3-71F2-40E3-A558-2A58A1EEB76C}" srcOrd="0" destOrd="0" presId="urn:microsoft.com/office/officeart/2005/8/layout/vProcess5"/>
    <dgm:cxn modelId="{357850BC-6AED-44BE-BD90-E220D2C79443}" type="presOf" srcId="{F5C13283-1266-41DF-B766-1CA5C0523CED}" destId="{1EF06D59-8A6A-438F-A335-1578FF7A30C0}" srcOrd="0" destOrd="0" presId="urn:microsoft.com/office/officeart/2005/8/layout/vProcess5"/>
    <dgm:cxn modelId="{4593BECE-FD3F-4ABA-92BC-C8A446C9987F}" type="presOf" srcId="{0499C720-C839-427A-B61E-AC9BFA420779}" destId="{CC907EB9-48E1-4788-ABB4-53CE54B55D6B}" srcOrd="0" destOrd="0" presId="urn:microsoft.com/office/officeart/2005/8/layout/vProcess5"/>
    <dgm:cxn modelId="{B0DF45D8-FE4E-4DEB-B2A6-663FC608F9DC}" type="presOf" srcId="{0499C720-C839-427A-B61E-AC9BFA420779}" destId="{9DB4E4FD-E8AA-4CE3-AA82-F5EC3A3E3FF5}" srcOrd="1" destOrd="0" presId="urn:microsoft.com/office/officeart/2005/8/layout/vProcess5"/>
    <dgm:cxn modelId="{4501EFD9-9B84-4D65-B807-31C1F668D7A3}" type="presOf" srcId="{C6534823-523B-4021-A829-E0D979965805}" destId="{8F2BC0DB-5286-4F74-81ED-1CBF6DCB67FB}" srcOrd="0" destOrd="0" presId="urn:microsoft.com/office/officeart/2005/8/layout/vProcess5"/>
    <dgm:cxn modelId="{51ED46E2-FCF8-472C-A4DE-FE94EBC0C522}" type="presOf" srcId="{4515268F-486C-48AC-B7FC-25E073DC517D}" destId="{ED916B20-8A28-429F-80CC-5325EC4B7534}" srcOrd="0" destOrd="0" presId="urn:microsoft.com/office/officeart/2005/8/layout/vProcess5"/>
    <dgm:cxn modelId="{68FC60F5-375E-4777-8961-66D92B10402A}" type="presOf" srcId="{4EAF7C16-C56E-4ABB-9E64-3428858240A0}" destId="{C479E010-6AE2-4F77-8C5F-A227AABC8D50}" srcOrd="0" destOrd="0" presId="urn:microsoft.com/office/officeart/2005/8/layout/vProcess5"/>
    <dgm:cxn modelId="{C204F109-659B-41D5-A5B3-631DEE4844A6}" type="presParOf" srcId="{1EF06D59-8A6A-438F-A335-1578FF7A30C0}" destId="{D65EB5CF-CFAF-4992-B855-48F9656F1ACF}" srcOrd="0" destOrd="0" presId="urn:microsoft.com/office/officeart/2005/8/layout/vProcess5"/>
    <dgm:cxn modelId="{5A6D714A-F448-4ABC-8710-3F9E5C090672}" type="presParOf" srcId="{1EF06D59-8A6A-438F-A335-1578FF7A30C0}" destId="{F7C02285-21E8-4CD6-A9F0-5AEFEB8D9F73}" srcOrd="1" destOrd="0" presId="urn:microsoft.com/office/officeart/2005/8/layout/vProcess5"/>
    <dgm:cxn modelId="{84BD9B76-4F25-48A2-9628-55582CA83E32}" type="presParOf" srcId="{1EF06D59-8A6A-438F-A335-1578FF7A30C0}" destId="{33A3084A-A549-4A71-BA5C-EB2309DB4416}" srcOrd="2" destOrd="0" presId="urn:microsoft.com/office/officeart/2005/8/layout/vProcess5"/>
    <dgm:cxn modelId="{FCA1B8D0-8EA0-43E1-99A6-D4FD1D86092A}" type="presParOf" srcId="{1EF06D59-8A6A-438F-A335-1578FF7A30C0}" destId="{CC907EB9-48E1-4788-ABB4-53CE54B55D6B}" srcOrd="3" destOrd="0" presId="urn:microsoft.com/office/officeart/2005/8/layout/vProcess5"/>
    <dgm:cxn modelId="{436C4963-4BAF-4D67-AA0B-335BBF11D762}" type="presParOf" srcId="{1EF06D59-8A6A-438F-A335-1578FF7A30C0}" destId="{ADFF8B44-CCEA-4186-91A4-4B4ED7BFAAD6}" srcOrd="4" destOrd="0" presId="urn:microsoft.com/office/officeart/2005/8/layout/vProcess5"/>
    <dgm:cxn modelId="{08D9C019-C7BA-4EE4-9102-AC3F2A7FD185}" type="presParOf" srcId="{1EF06D59-8A6A-438F-A335-1578FF7A30C0}" destId="{C479E010-6AE2-4F77-8C5F-A227AABC8D50}" srcOrd="5" destOrd="0" presId="urn:microsoft.com/office/officeart/2005/8/layout/vProcess5"/>
    <dgm:cxn modelId="{182478B8-D2AF-4468-B7B3-EA348C247807}" type="presParOf" srcId="{1EF06D59-8A6A-438F-A335-1578FF7A30C0}" destId="{AC338CE3-71F2-40E3-A558-2A58A1EEB76C}" srcOrd="6" destOrd="0" presId="urn:microsoft.com/office/officeart/2005/8/layout/vProcess5"/>
    <dgm:cxn modelId="{32E229D8-D184-47B6-9910-217063A430F4}" type="presParOf" srcId="{1EF06D59-8A6A-438F-A335-1578FF7A30C0}" destId="{3471BD04-6AA0-406D-A22B-EF607024778E}" srcOrd="7" destOrd="0" presId="urn:microsoft.com/office/officeart/2005/8/layout/vProcess5"/>
    <dgm:cxn modelId="{F0CB4C3C-B89C-48BA-9D8D-D11E7894469E}" type="presParOf" srcId="{1EF06D59-8A6A-438F-A335-1578FF7A30C0}" destId="{ED916B20-8A28-429F-80CC-5325EC4B7534}" srcOrd="8" destOrd="0" presId="urn:microsoft.com/office/officeart/2005/8/layout/vProcess5"/>
    <dgm:cxn modelId="{09DAC34E-A411-4981-934E-685C5E98698A}" type="presParOf" srcId="{1EF06D59-8A6A-438F-A335-1578FF7A30C0}" destId="{8F2BC0DB-5286-4F74-81ED-1CBF6DCB67FB}" srcOrd="9" destOrd="0" presId="urn:microsoft.com/office/officeart/2005/8/layout/vProcess5"/>
    <dgm:cxn modelId="{C8FEF572-ECD6-4DA3-B686-CF8A89E7EF49}" type="presParOf" srcId="{1EF06D59-8A6A-438F-A335-1578FF7A30C0}" destId="{2E2A60F4-CC6C-4252-A845-7B47C8B3B5DF}" srcOrd="10" destOrd="0" presId="urn:microsoft.com/office/officeart/2005/8/layout/vProcess5"/>
    <dgm:cxn modelId="{397B8054-979A-49EC-9C50-F4CA1BA8731F}" type="presParOf" srcId="{1EF06D59-8A6A-438F-A335-1578FF7A30C0}" destId="{CD7B8FAC-135B-4181-9B74-1FCA4DCBAF25}" srcOrd="11" destOrd="0" presId="urn:microsoft.com/office/officeart/2005/8/layout/vProcess5"/>
    <dgm:cxn modelId="{40B84DD2-F7D3-4733-8297-50FDAD377A89}" type="presParOf" srcId="{1EF06D59-8A6A-438F-A335-1578FF7A30C0}" destId="{9DB4E4FD-E8AA-4CE3-AA82-F5EC3A3E3FF5}" srcOrd="12" destOrd="0" presId="urn:microsoft.com/office/officeart/2005/8/layout/vProcess5"/>
    <dgm:cxn modelId="{CB3D8E27-4AD0-4DED-B8C1-C31DA220FFFE}" type="presParOf" srcId="{1EF06D59-8A6A-438F-A335-1578FF7A30C0}" destId="{11EB2219-1B34-44C3-AF16-FEDE528D831B}" srcOrd="13" destOrd="0" presId="urn:microsoft.com/office/officeart/2005/8/layout/vProcess5"/>
    <dgm:cxn modelId="{0CE70986-198D-475F-87C3-26C9F2B633DF}" type="presParOf" srcId="{1EF06D59-8A6A-438F-A335-1578FF7A30C0}" destId="{BFABCC61-A041-4C52-89EB-6DC5BF1F429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C59171-921E-438D-9596-B138ABBB7258}"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en-US"/>
        </a:p>
      </dgm:t>
    </dgm:pt>
    <dgm:pt modelId="{798078DB-281F-4A1D-B10E-2A60F001290A}">
      <dgm:prSet phldrT="[Text]" phldr="0" custT="1"/>
      <dgm:spPr/>
      <dgm:t>
        <a:bodyPr/>
        <a:lstStyle/>
        <a:p>
          <a:pPr algn="l"/>
          <a:r>
            <a:rPr lang="en-US" sz="1800" b="1" err="1"/>
            <a:t>Pacien</a:t>
          </a:r>
          <a:r>
            <a:rPr lang="ro-RO" sz="1800" b="1"/>
            <a:t>ț</a:t>
          </a:r>
          <a:r>
            <a:rPr lang="en-US" sz="1800" b="1"/>
            <a:t>ii </a:t>
          </a:r>
          <a:r>
            <a:rPr lang="en-US" sz="1800" b="1" err="1"/>
            <a:t>asista</a:t>
          </a:r>
          <a:r>
            <a:rPr lang="ro-RO" sz="1800" b="1"/>
            <a:t>ț</a:t>
          </a:r>
          <a:r>
            <a:rPr lang="en-US" sz="1800" b="1" err="1"/>
            <a:t>i</a:t>
          </a:r>
          <a:r>
            <a:rPr lang="en-US" sz="1800" b="1"/>
            <a:t> respirator in TI</a:t>
          </a:r>
        </a:p>
      </dgm:t>
    </dgm:pt>
    <dgm:pt modelId="{77DF9B1E-D57E-4FDB-B00C-76E21F626319}" type="parTrans" cxnId="{42DBE285-F756-4EB2-AC84-82A04EF5E461}">
      <dgm:prSet/>
      <dgm:spPr/>
      <dgm:t>
        <a:bodyPr/>
        <a:lstStyle/>
        <a:p>
          <a:endParaRPr lang="en-US"/>
        </a:p>
      </dgm:t>
    </dgm:pt>
    <dgm:pt modelId="{F1D0944E-C097-480E-9737-74D6D8BC17B3}" type="sibTrans" cxnId="{42DBE285-F756-4EB2-AC84-82A04EF5E461}">
      <dgm:prSet/>
      <dgm:spPr/>
      <dgm:t>
        <a:bodyPr/>
        <a:lstStyle/>
        <a:p>
          <a:endParaRPr lang="en-US"/>
        </a:p>
      </dgm:t>
    </dgm:pt>
    <dgm:pt modelId="{37672B41-EF59-4ED3-99BC-774D7256DF7D}">
      <dgm:prSet phldrT="[Text]" custT="1"/>
      <dgm:spPr/>
      <dgm:t>
        <a:bodyPr/>
        <a:lstStyle/>
        <a:p>
          <a:r>
            <a:rPr lang="en-US" sz="1600"/>
            <a:t>- Stare </a:t>
          </a:r>
          <a:r>
            <a:rPr lang="en-US" sz="1600" err="1"/>
            <a:t>critică</a:t>
          </a:r>
          <a:r>
            <a:rPr lang="en-US" sz="1600"/>
            <a:t> = </a:t>
          </a:r>
          <a:r>
            <a:rPr lang="en-US" sz="1600" b="1" err="1"/>
            <a:t>pacien</a:t>
          </a:r>
          <a:r>
            <a:rPr lang="ro-RO" sz="1600" b="1"/>
            <a:t>ț</a:t>
          </a:r>
          <a:r>
            <a:rPr lang="en-US" sz="1600" b="1" err="1"/>
            <a:t>i</a:t>
          </a:r>
          <a:r>
            <a:rPr lang="en-US" sz="1600" b="1"/>
            <a:t> </a:t>
          </a:r>
          <a:r>
            <a:rPr lang="en-US" sz="1600" b="1" err="1"/>
            <a:t>vulnerabili</a:t>
          </a:r>
          <a:endParaRPr lang="en-US" sz="1600" b="1"/>
        </a:p>
        <a:p>
          <a:r>
            <a:rPr lang="en-US" sz="1600"/>
            <a:t>- </a:t>
          </a:r>
          <a:r>
            <a:rPr lang="en-US" sz="1600" b="1" err="1"/>
            <a:t>Dificultățile</a:t>
          </a:r>
          <a:r>
            <a:rPr lang="en-US" sz="1600" b="1"/>
            <a:t> de </a:t>
          </a:r>
          <a:r>
            <a:rPr lang="en-US" sz="1600" b="1" err="1"/>
            <a:t>comunicare</a:t>
          </a:r>
          <a:r>
            <a:rPr lang="en-US" sz="1600" b="1"/>
            <a:t> </a:t>
          </a:r>
          <a:r>
            <a:rPr lang="en-US" sz="1600" err="1"/>
            <a:t>cauzate</a:t>
          </a:r>
          <a:r>
            <a:rPr lang="en-US" sz="1600"/>
            <a:t> de </a:t>
          </a:r>
          <a:r>
            <a:rPr lang="en-US" sz="1600" err="1"/>
            <a:t>ventila</a:t>
          </a:r>
          <a:r>
            <a:rPr lang="ro-RO" sz="1600"/>
            <a:t>ț</a:t>
          </a:r>
          <a:r>
            <a:rPr lang="en-US" sz="1600" err="1"/>
            <a:t>ia</a:t>
          </a:r>
          <a:r>
            <a:rPr lang="en-US" sz="1600"/>
            <a:t> </a:t>
          </a:r>
          <a:r>
            <a:rPr lang="en-US" sz="1600" err="1"/>
            <a:t>mecanică</a:t>
          </a:r>
          <a:r>
            <a:rPr lang="en-US" sz="1600"/>
            <a:t> </a:t>
          </a:r>
          <a:r>
            <a:rPr lang="en-US" sz="1600" err="1"/>
            <a:t>sau</a:t>
          </a:r>
          <a:r>
            <a:rPr lang="en-US" sz="1600"/>
            <a:t> de </a:t>
          </a:r>
          <a:r>
            <a:rPr lang="en-US" sz="1600" err="1"/>
            <a:t>sedare</a:t>
          </a:r>
          <a:endParaRPr lang="ro-RO" sz="1600"/>
        </a:p>
        <a:p>
          <a:r>
            <a:rPr lang="en-US" sz="1600"/>
            <a:t>- </a:t>
          </a:r>
          <a:r>
            <a:rPr lang="en-US" sz="1600" err="1"/>
            <a:t>Deficien</a:t>
          </a:r>
          <a:r>
            <a:rPr lang="ro-RO" sz="1600"/>
            <a:t>ț</a:t>
          </a:r>
          <a:r>
            <a:rPr lang="en-US" sz="1600"/>
            <a:t>e </a:t>
          </a:r>
          <a:r>
            <a:rPr lang="en-US" sz="1600" err="1"/>
            <a:t>în</a:t>
          </a:r>
          <a:r>
            <a:rPr lang="en-US" sz="1600"/>
            <a:t> </a:t>
          </a:r>
          <a:r>
            <a:rPr lang="en-US" sz="1600" err="1"/>
            <a:t>furnizarea</a:t>
          </a:r>
          <a:r>
            <a:rPr lang="en-US" sz="1600"/>
            <a:t> </a:t>
          </a:r>
          <a:r>
            <a:rPr lang="en-US" sz="1600" u="sng" err="1"/>
            <a:t>îngrijirilor</a:t>
          </a:r>
          <a:r>
            <a:rPr lang="en-US" sz="1600" u="sng"/>
            <a:t> </a:t>
          </a:r>
          <a:r>
            <a:rPr lang="en-US" sz="1600" u="sng" err="1"/>
            <a:t>fundamentale</a:t>
          </a:r>
          <a:r>
            <a:rPr lang="en-US" sz="1600" u="sng"/>
            <a:t> </a:t>
          </a:r>
          <a:r>
            <a:rPr lang="en-US" sz="1600"/>
            <a:t>(</a:t>
          </a:r>
          <a:r>
            <a:rPr lang="en-US" sz="1600" b="1" err="1"/>
            <a:t>durere</a:t>
          </a:r>
          <a:r>
            <a:rPr lang="en-US" sz="1600" b="1"/>
            <a:t>, </a:t>
          </a:r>
          <a:r>
            <a:rPr lang="en-US" sz="1600" b="1" err="1"/>
            <a:t>disconfort</a:t>
          </a:r>
          <a:r>
            <a:rPr lang="en-US" sz="1600"/>
            <a:t>)</a:t>
          </a:r>
        </a:p>
      </dgm:t>
    </dgm:pt>
    <dgm:pt modelId="{38FCCA20-6AE8-4041-A621-1EF3F7265DB9}" type="parTrans" cxnId="{0292D3F3-3277-4460-B643-F5A5FF07E577}">
      <dgm:prSet/>
      <dgm:spPr/>
      <dgm:t>
        <a:bodyPr/>
        <a:lstStyle/>
        <a:p>
          <a:endParaRPr lang="en-US"/>
        </a:p>
      </dgm:t>
    </dgm:pt>
    <dgm:pt modelId="{6913260B-37CB-460D-B53D-F02505E681DE}" type="sibTrans" cxnId="{0292D3F3-3277-4460-B643-F5A5FF07E577}">
      <dgm:prSet/>
      <dgm:spPr/>
      <dgm:t>
        <a:bodyPr/>
        <a:lstStyle/>
        <a:p>
          <a:endParaRPr lang="en-US"/>
        </a:p>
      </dgm:t>
    </dgm:pt>
    <dgm:pt modelId="{8EBC844A-8B8E-4C54-B24A-F2B3214899A1}">
      <dgm:prSet phldrT="[Text]" phldr="0" custT="1"/>
      <dgm:spPr/>
      <dgm:t>
        <a:bodyPr/>
        <a:lstStyle/>
        <a:p>
          <a:pPr algn="l"/>
          <a:r>
            <a:rPr lang="en-US" sz="2000" b="1" err="1"/>
            <a:t>Familiile</a:t>
          </a:r>
          <a:r>
            <a:rPr lang="en-US" sz="2000" b="1"/>
            <a:t> </a:t>
          </a:r>
          <a:r>
            <a:rPr lang="en-US" sz="2000" b="1" err="1"/>
            <a:t>pacien</a:t>
          </a:r>
          <a:r>
            <a:rPr lang="ro-RO" sz="2000" b="1"/>
            <a:t>ț</a:t>
          </a:r>
          <a:r>
            <a:rPr lang="en-US" sz="2000" b="1" err="1"/>
            <a:t>ilor</a:t>
          </a:r>
          <a:r>
            <a:rPr lang="en-US" sz="2000" b="1"/>
            <a:t> din TI</a:t>
          </a:r>
        </a:p>
      </dgm:t>
    </dgm:pt>
    <dgm:pt modelId="{9A65632F-3CEB-4320-830E-35BFA3403DB3}" type="parTrans" cxnId="{5F56FFF3-7296-4B45-8739-136F088425D7}">
      <dgm:prSet/>
      <dgm:spPr/>
      <dgm:t>
        <a:bodyPr/>
        <a:lstStyle/>
        <a:p>
          <a:endParaRPr lang="en-US"/>
        </a:p>
      </dgm:t>
    </dgm:pt>
    <dgm:pt modelId="{E4AE0E08-0038-47C6-A961-5328B7DB6608}" type="sibTrans" cxnId="{5F56FFF3-7296-4B45-8739-136F088425D7}">
      <dgm:prSet/>
      <dgm:spPr/>
      <dgm:t>
        <a:bodyPr/>
        <a:lstStyle/>
        <a:p>
          <a:endParaRPr lang="en-US"/>
        </a:p>
      </dgm:t>
    </dgm:pt>
    <dgm:pt modelId="{F8A206CB-9A97-4E0A-9132-F9B8D02149AA}">
      <dgm:prSet phldrT="[Text]" custT="1"/>
      <dgm:spPr/>
      <dgm:t>
        <a:bodyPr/>
        <a:lstStyle/>
        <a:p>
          <a:r>
            <a:rPr lang="en-US" sz="1600"/>
            <a:t>- </a:t>
          </a:r>
          <a:r>
            <a:rPr lang="en-US" sz="1600" b="1" err="1"/>
            <a:t>Nevoile</a:t>
          </a:r>
          <a:r>
            <a:rPr lang="en-US" sz="1600" b="1"/>
            <a:t> </a:t>
          </a:r>
          <a:r>
            <a:rPr lang="en-US" sz="1600" b="1" err="1"/>
            <a:t>rela</a:t>
          </a:r>
          <a:r>
            <a:rPr lang="ro-RO" sz="1600" b="1"/>
            <a:t>ț</a:t>
          </a:r>
          <a:r>
            <a:rPr lang="en-US" sz="1600" b="1" err="1"/>
            <a:t>ionale</a:t>
          </a:r>
          <a:r>
            <a:rPr lang="en-US" sz="1600" b="1"/>
            <a:t> </a:t>
          </a:r>
          <a:r>
            <a:rPr lang="en-US" sz="1600" b="1" err="1"/>
            <a:t>nesatisfăcute</a:t>
          </a:r>
          <a:r>
            <a:rPr lang="en-US" sz="1600" b="1"/>
            <a:t> </a:t>
          </a:r>
          <a:r>
            <a:rPr lang="en-US" sz="1600"/>
            <a:t>(nu se </a:t>
          </a:r>
          <a:r>
            <a:rPr lang="en-US" sz="1600" err="1"/>
            <a:t>simt</a:t>
          </a:r>
          <a:r>
            <a:rPr lang="en-US" sz="1600"/>
            <a:t> </a:t>
          </a:r>
          <a:r>
            <a:rPr lang="en-US" sz="1600" err="1"/>
            <a:t>implica</a:t>
          </a:r>
          <a:r>
            <a:rPr lang="ro-RO" sz="1600"/>
            <a:t>ț</a:t>
          </a:r>
          <a:r>
            <a:rPr lang="en-US" sz="1600" err="1"/>
            <a:t>i</a:t>
          </a:r>
          <a:r>
            <a:rPr lang="en-US" sz="1600"/>
            <a:t> </a:t>
          </a:r>
          <a:r>
            <a:rPr lang="en-US" sz="1600" err="1"/>
            <a:t>în</a:t>
          </a:r>
          <a:r>
            <a:rPr lang="en-US" sz="1600"/>
            <a:t> </a:t>
          </a:r>
          <a:r>
            <a:rPr lang="en-US" sz="1600" err="1"/>
            <a:t>îngrijirea</a:t>
          </a:r>
          <a:r>
            <a:rPr lang="en-US" sz="1600"/>
            <a:t> </a:t>
          </a:r>
          <a:r>
            <a:rPr lang="en-US" sz="1600" err="1"/>
            <a:t>persoanei</a:t>
          </a:r>
          <a:r>
            <a:rPr lang="en-US" sz="1600"/>
            <a:t> </a:t>
          </a:r>
          <a:r>
            <a:rPr lang="en-US" sz="1600" err="1"/>
            <a:t>dragi</a:t>
          </a:r>
          <a:r>
            <a:rPr lang="en-US" sz="1600"/>
            <a:t>).</a:t>
          </a:r>
        </a:p>
        <a:p>
          <a:r>
            <a:rPr lang="en-US" sz="1600"/>
            <a:t>- </a:t>
          </a:r>
          <a:r>
            <a:rPr lang="en-US" sz="1600" b="1"/>
            <a:t>Risc de </a:t>
          </a:r>
          <a:r>
            <a:rPr lang="en-US" sz="1600" b="1" err="1"/>
            <a:t>recuperare</a:t>
          </a:r>
          <a:r>
            <a:rPr lang="en-US" sz="1600" b="1"/>
            <a:t> </a:t>
          </a:r>
          <a:r>
            <a:rPr lang="en-US" sz="1600" b="1" err="1"/>
            <a:t>suboptimă</a:t>
          </a:r>
          <a:r>
            <a:rPr lang="en-US" sz="1600"/>
            <a:t>.</a:t>
          </a:r>
        </a:p>
        <a:p>
          <a:r>
            <a:rPr lang="en-US" sz="1600"/>
            <a:t>- </a:t>
          </a:r>
          <a:r>
            <a:rPr lang="ro-RO" sz="1600"/>
            <a:t>A</a:t>
          </a:r>
          <a:r>
            <a:rPr lang="en-US" sz="1600" err="1"/>
            <a:t>ctualizările</a:t>
          </a:r>
          <a:r>
            <a:rPr lang="en-US" sz="1600"/>
            <a:t> </a:t>
          </a:r>
          <a:r>
            <a:rPr lang="en-US" sz="1600" err="1"/>
            <a:t>privind</a:t>
          </a:r>
          <a:r>
            <a:rPr lang="en-US" sz="1600"/>
            <a:t> </a:t>
          </a:r>
          <a:r>
            <a:rPr lang="en-US" sz="1600" err="1"/>
            <a:t>progresul</a:t>
          </a:r>
          <a:r>
            <a:rPr lang="en-US" sz="1600"/>
            <a:t> </a:t>
          </a:r>
          <a:r>
            <a:rPr lang="en-US" sz="1600" err="1"/>
            <a:t>persoanei</a:t>
          </a:r>
          <a:r>
            <a:rPr lang="en-US" sz="1600"/>
            <a:t> </a:t>
          </a:r>
          <a:r>
            <a:rPr lang="en-US" sz="1600" err="1"/>
            <a:t>dragi</a:t>
          </a:r>
          <a:r>
            <a:rPr lang="en-US" sz="1600"/>
            <a:t> </a:t>
          </a:r>
          <a:r>
            <a:rPr lang="ro-RO" sz="1600"/>
            <a:t>=&gt;</a:t>
          </a:r>
          <a:r>
            <a:rPr lang="en-US" sz="1600"/>
            <a:t> </a:t>
          </a:r>
          <a:r>
            <a:rPr lang="en-US" sz="1600" err="1"/>
            <a:t>limitate</a:t>
          </a:r>
          <a:r>
            <a:rPr lang="en-US" sz="1600"/>
            <a:t> </a:t>
          </a:r>
          <a:r>
            <a:rPr lang="en-US" sz="1600" err="1"/>
            <a:t>sau</a:t>
          </a:r>
          <a:r>
            <a:rPr lang="en-US" sz="1600"/>
            <a:t> </a:t>
          </a:r>
          <a:r>
            <a:rPr lang="en-US" sz="1600" err="1"/>
            <a:t>absente</a:t>
          </a:r>
          <a:r>
            <a:rPr lang="en-US" sz="1600"/>
            <a:t>.</a:t>
          </a:r>
        </a:p>
        <a:p>
          <a:r>
            <a:rPr lang="en-US" sz="1600"/>
            <a:t>- </a:t>
          </a:r>
          <a:r>
            <a:rPr lang="ro-RO" sz="1600" b="1"/>
            <a:t>R</a:t>
          </a:r>
          <a:r>
            <a:rPr lang="en-US" sz="1600" b="1" err="1"/>
            <a:t>isc</a:t>
          </a:r>
          <a:r>
            <a:rPr lang="en-US" sz="1600" b="1"/>
            <a:t> </a:t>
          </a:r>
          <a:r>
            <a:rPr lang="en-US" sz="1600" b="1" err="1"/>
            <a:t>crescut</a:t>
          </a:r>
          <a:r>
            <a:rPr lang="en-US" sz="1600" b="1"/>
            <a:t> de PTSD </a:t>
          </a:r>
          <a:r>
            <a:rPr lang="en-US" sz="1600" err="1"/>
            <a:t>după</a:t>
          </a:r>
          <a:r>
            <a:rPr lang="en-US" sz="1600"/>
            <a:t> </a:t>
          </a:r>
          <a:r>
            <a:rPr lang="en-US" sz="1600" err="1"/>
            <a:t>externarea</a:t>
          </a:r>
          <a:r>
            <a:rPr lang="en-US" sz="1600"/>
            <a:t> </a:t>
          </a:r>
          <a:r>
            <a:rPr lang="en-US" sz="1600" err="1"/>
            <a:t>persoanei</a:t>
          </a:r>
          <a:r>
            <a:rPr lang="en-US" sz="1600"/>
            <a:t> </a:t>
          </a:r>
          <a:r>
            <a:rPr lang="en-US" sz="1600" err="1"/>
            <a:t>dragi</a:t>
          </a:r>
          <a:r>
            <a:rPr lang="en-US" sz="1600"/>
            <a:t> din TI.</a:t>
          </a:r>
        </a:p>
      </dgm:t>
    </dgm:pt>
    <dgm:pt modelId="{C9E9ED5F-4651-45D0-A389-74D0951B4D65}" type="parTrans" cxnId="{267E95CF-CCA4-49A9-B351-EBEA9A436EBC}">
      <dgm:prSet/>
      <dgm:spPr/>
      <dgm:t>
        <a:bodyPr/>
        <a:lstStyle/>
        <a:p>
          <a:endParaRPr lang="en-US"/>
        </a:p>
      </dgm:t>
    </dgm:pt>
    <dgm:pt modelId="{A4E6FFF7-4C78-4D5A-A6BB-2172949EA5C2}" type="sibTrans" cxnId="{267E95CF-CCA4-49A9-B351-EBEA9A436EBC}">
      <dgm:prSet/>
      <dgm:spPr/>
      <dgm:t>
        <a:bodyPr/>
        <a:lstStyle/>
        <a:p>
          <a:endParaRPr lang="en-US"/>
        </a:p>
      </dgm:t>
    </dgm:pt>
    <dgm:pt modelId="{7392CBC1-DB2A-44B1-9FD1-C8AE454B75E4}">
      <dgm:prSet phldrT="[Text]" phldr="0" custT="1"/>
      <dgm:spPr/>
      <dgm:t>
        <a:bodyPr/>
        <a:lstStyle/>
        <a:p>
          <a:pPr algn="l"/>
          <a:r>
            <a:rPr lang="en-US" sz="2000" b="1" err="1"/>
            <a:t>Asisten</a:t>
          </a:r>
          <a:r>
            <a:rPr lang="ro-RO" sz="2000" b="1"/>
            <a:t>ț</a:t>
          </a:r>
          <a:r>
            <a:rPr lang="en-US" sz="2000" b="1"/>
            <a:t>ii </a:t>
          </a:r>
          <a:r>
            <a:rPr lang="en-US" sz="2000" b="1" err="1"/>
            <a:t>medicali</a:t>
          </a:r>
          <a:r>
            <a:rPr lang="en-US" sz="2000" b="1"/>
            <a:t>  din TI</a:t>
          </a:r>
        </a:p>
      </dgm:t>
    </dgm:pt>
    <dgm:pt modelId="{D8562C1F-A001-46A5-A9F1-EF76CB39E423}" type="parTrans" cxnId="{1A396192-AFEB-4706-8743-865ADA750C17}">
      <dgm:prSet/>
      <dgm:spPr/>
      <dgm:t>
        <a:bodyPr/>
        <a:lstStyle/>
        <a:p>
          <a:endParaRPr lang="en-US"/>
        </a:p>
      </dgm:t>
    </dgm:pt>
    <dgm:pt modelId="{E19DBA45-D7EB-4D72-8535-0456FA9CC9FF}" type="sibTrans" cxnId="{1A396192-AFEB-4706-8743-865ADA750C17}">
      <dgm:prSet/>
      <dgm:spPr/>
      <dgm:t>
        <a:bodyPr/>
        <a:lstStyle/>
        <a:p>
          <a:endParaRPr lang="en-US"/>
        </a:p>
      </dgm:t>
    </dgm:pt>
    <dgm:pt modelId="{AC5C4FA9-D768-4CB1-80C5-047D8A49D4E9}">
      <dgm:prSet phldrT="[Text]" custT="1"/>
      <dgm:spPr/>
      <dgm:t>
        <a:bodyPr/>
        <a:lstStyle/>
        <a:p>
          <a:r>
            <a:rPr lang="en-US" sz="1600" b="1"/>
            <a:t>- </a:t>
          </a:r>
          <a:r>
            <a:rPr lang="en-US" sz="1600" b="1" err="1"/>
            <a:t>Imposibilitatea</a:t>
          </a:r>
          <a:r>
            <a:rPr lang="en-US" sz="1600" b="1"/>
            <a:t> de </a:t>
          </a:r>
          <a:r>
            <a:rPr lang="en-US" sz="1600" b="1" err="1"/>
            <a:t>implicare</a:t>
          </a:r>
          <a:r>
            <a:rPr lang="en-US" sz="1600" b="1"/>
            <a:t> </a:t>
          </a:r>
          <a:r>
            <a:rPr lang="ro-RO" sz="1600" b="1"/>
            <a:t>î</a:t>
          </a:r>
          <a:r>
            <a:rPr lang="en-US" sz="1600"/>
            <a:t>n </a:t>
          </a:r>
          <a:r>
            <a:rPr lang="en-US" sz="1600" err="1"/>
            <a:t>deciziile</a:t>
          </a:r>
          <a:r>
            <a:rPr lang="en-US" sz="1600"/>
            <a:t> </a:t>
          </a:r>
          <a:r>
            <a:rPr lang="en-US" sz="1600" err="1"/>
            <a:t>privind</a:t>
          </a:r>
          <a:r>
            <a:rPr lang="en-US" sz="1600"/>
            <a:t> </a:t>
          </a:r>
          <a:r>
            <a:rPr lang="en-US" sz="1600" err="1"/>
            <a:t>tratamentul</a:t>
          </a:r>
          <a:r>
            <a:rPr lang="en-US" sz="1600"/>
            <a:t> </a:t>
          </a:r>
          <a:r>
            <a:rPr lang="en-US" sz="1600" err="1"/>
            <a:t>și</a:t>
          </a:r>
          <a:r>
            <a:rPr lang="en-US" sz="1600"/>
            <a:t> </a:t>
          </a:r>
          <a:r>
            <a:rPr lang="en-US" sz="1600" err="1"/>
            <a:t>îngrijirile</a:t>
          </a:r>
          <a:r>
            <a:rPr lang="en-US" sz="1600"/>
            <a:t>.</a:t>
          </a:r>
        </a:p>
        <a:p>
          <a:r>
            <a:rPr lang="ro-RO" sz="1600"/>
            <a:t>- </a:t>
          </a:r>
          <a:r>
            <a:rPr lang="ro-RO" sz="1600" b="1"/>
            <a:t>S</a:t>
          </a:r>
          <a:r>
            <a:rPr lang="en-US" sz="1600" b="1" err="1"/>
            <a:t>entimente</a:t>
          </a:r>
          <a:r>
            <a:rPr lang="en-US" sz="1600" b="1"/>
            <a:t> de </a:t>
          </a:r>
          <a:r>
            <a:rPr lang="en-US" sz="1600" b="1" err="1"/>
            <a:t>singurătate</a:t>
          </a:r>
          <a:r>
            <a:rPr lang="en-US" sz="1600" b="1"/>
            <a:t> </a:t>
          </a:r>
          <a:r>
            <a:rPr lang="en-US" sz="1600" b="1" err="1"/>
            <a:t>și</a:t>
          </a:r>
          <a:r>
            <a:rPr lang="en-US" sz="1600" b="1"/>
            <a:t> </a:t>
          </a:r>
          <a:r>
            <a:rPr lang="en-US" sz="1600" b="1" err="1"/>
            <a:t>izolare</a:t>
          </a:r>
          <a:r>
            <a:rPr lang="en-US" sz="1600" b="1"/>
            <a:t> </a:t>
          </a:r>
        </a:p>
        <a:p>
          <a:r>
            <a:rPr lang="ro-RO" sz="1600"/>
            <a:t>- </a:t>
          </a:r>
          <a:r>
            <a:rPr lang="en-US" sz="1600" b="1" err="1"/>
            <a:t>Lipsa</a:t>
          </a:r>
          <a:r>
            <a:rPr lang="en-US" sz="1600" b="1"/>
            <a:t> de </a:t>
          </a:r>
          <a:r>
            <a:rPr lang="en-US" sz="1600" b="1" err="1"/>
            <a:t>intimitate</a:t>
          </a:r>
          <a:r>
            <a:rPr lang="en-US" sz="1600" b="1"/>
            <a:t> </a:t>
          </a:r>
          <a:r>
            <a:rPr lang="en-US" sz="1600" b="1" err="1"/>
            <a:t>și</a:t>
          </a:r>
          <a:r>
            <a:rPr lang="en-US" sz="1600" b="1"/>
            <a:t> </a:t>
          </a:r>
          <a:r>
            <a:rPr lang="en-US" sz="1600" b="1" err="1"/>
            <a:t>demnitate</a:t>
          </a:r>
          <a:endParaRPr lang="en-US" sz="1600" b="1"/>
        </a:p>
      </dgm:t>
    </dgm:pt>
    <dgm:pt modelId="{33C26DA4-C28C-4BF1-8FE2-3761EF085397}" type="parTrans" cxnId="{DB72797B-FBCD-4A7A-A80C-21C07F0FA32D}">
      <dgm:prSet/>
      <dgm:spPr/>
      <dgm:t>
        <a:bodyPr/>
        <a:lstStyle/>
        <a:p>
          <a:endParaRPr lang="en-US"/>
        </a:p>
      </dgm:t>
    </dgm:pt>
    <dgm:pt modelId="{DEB10FCE-71AD-4B3F-880F-77AEF1E21891}" type="sibTrans" cxnId="{DB72797B-FBCD-4A7A-A80C-21C07F0FA32D}">
      <dgm:prSet/>
      <dgm:spPr/>
      <dgm:t>
        <a:bodyPr/>
        <a:lstStyle/>
        <a:p>
          <a:endParaRPr lang="en-US"/>
        </a:p>
      </dgm:t>
    </dgm:pt>
    <dgm:pt modelId="{EB78D950-0239-4A43-B170-BFA765C14614}">
      <dgm:prSet phldrT="[Text]" phldr="0" custT="1"/>
      <dgm:spPr/>
      <dgm:t>
        <a:bodyPr/>
        <a:lstStyle/>
        <a:p>
          <a:pPr algn="l"/>
          <a:r>
            <a:rPr lang="en-US" sz="1200"/>
            <a:t>- </a:t>
          </a:r>
          <a:r>
            <a:rPr lang="en-US" sz="1200" err="1"/>
            <a:t>Interac</a:t>
          </a:r>
          <a:r>
            <a:rPr lang="ro-RO" sz="1200"/>
            <a:t>ți</a:t>
          </a:r>
          <a:r>
            <a:rPr lang="en-US" sz="1200" err="1"/>
            <a:t>uni</a:t>
          </a:r>
          <a:r>
            <a:rPr lang="en-US" sz="1200"/>
            <a:t> multiple cu </a:t>
          </a:r>
          <a:r>
            <a:rPr lang="en-US" sz="1200" err="1"/>
            <a:t>pacien</a:t>
          </a:r>
          <a:r>
            <a:rPr lang="ro-RO" sz="1200"/>
            <a:t>ț</a:t>
          </a:r>
          <a:r>
            <a:rPr lang="en-US" sz="1200" err="1"/>
            <a:t>i</a:t>
          </a:r>
          <a:r>
            <a:rPr lang="en-US" sz="1200"/>
            <a:t> </a:t>
          </a:r>
          <a:r>
            <a:rPr lang="en-US" sz="1200" err="1"/>
            <a:t>vulnerabili</a:t>
          </a:r>
          <a:r>
            <a:rPr lang="en-US" sz="1200"/>
            <a:t>,</a:t>
          </a:r>
        </a:p>
      </dgm:t>
    </dgm:pt>
    <dgm:pt modelId="{4278D732-9546-48EA-8B01-BB88B827D50E}" type="parTrans" cxnId="{D42EAD72-013C-4A26-B6C7-976F93C3B0F6}">
      <dgm:prSet/>
      <dgm:spPr/>
      <dgm:t>
        <a:bodyPr/>
        <a:lstStyle/>
        <a:p>
          <a:endParaRPr lang="en-US"/>
        </a:p>
      </dgm:t>
    </dgm:pt>
    <dgm:pt modelId="{37285741-5FE1-4329-A2B3-B7F5EAF93F42}" type="sibTrans" cxnId="{D42EAD72-013C-4A26-B6C7-976F93C3B0F6}">
      <dgm:prSet/>
      <dgm:spPr/>
      <dgm:t>
        <a:bodyPr/>
        <a:lstStyle/>
        <a:p>
          <a:endParaRPr lang="en-US"/>
        </a:p>
      </dgm:t>
    </dgm:pt>
    <dgm:pt modelId="{DFF0FF80-819B-431A-8A2E-DEB0070B0423}">
      <dgm:prSet phldrT="[Text]" phldr="0" custT="1"/>
      <dgm:spPr/>
      <dgm:t>
        <a:bodyPr/>
        <a:lstStyle/>
        <a:p>
          <a:pPr algn="l"/>
          <a:r>
            <a:rPr lang="en-US" sz="1200"/>
            <a:t>- </a:t>
          </a:r>
          <a:r>
            <a:rPr lang="en-US" sz="1200" err="1"/>
            <a:t>Stresul</a:t>
          </a:r>
          <a:r>
            <a:rPr lang="en-US" sz="1200"/>
            <a:t>, </a:t>
          </a:r>
        </a:p>
      </dgm:t>
    </dgm:pt>
    <dgm:pt modelId="{525F7E59-FE70-41B6-B0A0-3175888080DD}" type="parTrans" cxnId="{3C8245B9-A109-4F4E-92E9-7C72244EF16B}">
      <dgm:prSet/>
      <dgm:spPr/>
      <dgm:t>
        <a:bodyPr/>
        <a:lstStyle/>
        <a:p>
          <a:endParaRPr lang="en-US"/>
        </a:p>
      </dgm:t>
    </dgm:pt>
    <dgm:pt modelId="{FE7845EE-59D9-4124-B637-BB27E29DCFF4}" type="sibTrans" cxnId="{3C8245B9-A109-4F4E-92E9-7C72244EF16B}">
      <dgm:prSet/>
      <dgm:spPr/>
      <dgm:t>
        <a:bodyPr/>
        <a:lstStyle/>
        <a:p>
          <a:endParaRPr lang="en-US"/>
        </a:p>
      </dgm:t>
    </dgm:pt>
    <dgm:pt modelId="{49C6A1F8-ACB3-445E-B11D-A40020A6B724}">
      <dgm:prSet phldrT="[Text]" phldr="0" custT="1"/>
      <dgm:spPr/>
      <dgm:t>
        <a:bodyPr/>
        <a:lstStyle/>
        <a:p>
          <a:pPr algn="l"/>
          <a:r>
            <a:rPr lang="en-US" sz="1200"/>
            <a:t>- </a:t>
          </a:r>
          <a:r>
            <a:rPr lang="en-US" sz="1200" err="1"/>
            <a:t>Epuizarea</a:t>
          </a:r>
          <a:r>
            <a:rPr lang="en-US" sz="1200"/>
            <a:t> </a:t>
          </a:r>
          <a:r>
            <a:rPr lang="en-US" sz="1200" err="1"/>
            <a:t>profesională</a:t>
          </a:r>
          <a:r>
            <a:rPr lang="en-US" sz="1200"/>
            <a:t>, </a:t>
          </a:r>
        </a:p>
      </dgm:t>
    </dgm:pt>
    <dgm:pt modelId="{948EEDB7-2906-40E6-B27F-11B79A6B7AFE}" type="parTrans" cxnId="{3D5420DF-D927-427E-90EC-CA9355ECB1C3}">
      <dgm:prSet/>
      <dgm:spPr/>
      <dgm:t>
        <a:bodyPr/>
        <a:lstStyle/>
        <a:p>
          <a:endParaRPr lang="en-US"/>
        </a:p>
      </dgm:t>
    </dgm:pt>
    <dgm:pt modelId="{81F75E53-C6D3-461B-9582-74A6340EDFF5}" type="sibTrans" cxnId="{3D5420DF-D927-427E-90EC-CA9355ECB1C3}">
      <dgm:prSet/>
      <dgm:spPr/>
      <dgm:t>
        <a:bodyPr/>
        <a:lstStyle/>
        <a:p>
          <a:endParaRPr lang="en-US"/>
        </a:p>
      </dgm:t>
    </dgm:pt>
    <dgm:pt modelId="{D60A1356-8AF6-4FAD-81E5-AC5F7BF987CB}">
      <dgm:prSet phldrT="[Text]" phldr="0" custT="1"/>
      <dgm:spPr/>
      <dgm:t>
        <a:bodyPr/>
        <a:lstStyle/>
        <a:p>
          <a:pPr algn="l"/>
          <a:r>
            <a:rPr lang="en-US" sz="1200"/>
            <a:t>- </a:t>
          </a:r>
          <a:r>
            <a:rPr lang="en-US" sz="1200" err="1"/>
            <a:t>Tulburarea</a:t>
          </a:r>
          <a:r>
            <a:rPr lang="en-US" sz="1200"/>
            <a:t> de </a:t>
          </a:r>
          <a:r>
            <a:rPr lang="en-US" sz="1200" err="1"/>
            <a:t>stres</a:t>
          </a:r>
          <a:r>
            <a:rPr lang="en-US" sz="1200"/>
            <a:t> post</a:t>
          </a:r>
          <a:r>
            <a:rPr lang="ro-RO" sz="1200"/>
            <a:t>-</a:t>
          </a:r>
          <a:r>
            <a:rPr lang="en-US" sz="1200"/>
            <a:t>traumatic</a:t>
          </a:r>
        </a:p>
      </dgm:t>
    </dgm:pt>
    <dgm:pt modelId="{20A64FFD-BA94-4C14-9A90-92A9B591BF11}" type="parTrans" cxnId="{F937D258-948E-48ED-93CF-53C9BA82DAC9}">
      <dgm:prSet/>
      <dgm:spPr/>
      <dgm:t>
        <a:bodyPr/>
        <a:lstStyle/>
        <a:p>
          <a:endParaRPr lang="en-US"/>
        </a:p>
      </dgm:t>
    </dgm:pt>
    <dgm:pt modelId="{CBBC9ADB-F530-486C-9396-0D193C877ED0}" type="sibTrans" cxnId="{F937D258-948E-48ED-93CF-53C9BA82DAC9}">
      <dgm:prSet/>
      <dgm:spPr/>
      <dgm:t>
        <a:bodyPr/>
        <a:lstStyle/>
        <a:p>
          <a:endParaRPr lang="en-US"/>
        </a:p>
      </dgm:t>
    </dgm:pt>
    <dgm:pt modelId="{470B29CA-60A4-48BF-9A68-0813A52D1089}">
      <dgm:prSet phldrT="[Text]" phldr="0" custT="1"/>
      <dgm:spPr/>
      <dgm:t>
        <a:bodyPr/>
        <a:lstStyle/>
        <a:p>
          <a:pPr algn="l"/>
          <a:r>
            <a:rPr lang="en-US" sz="1200"/>
            <a:t>- </a:t>
          </a:r>
          <a:r>
            <a:rPr lang="en-US" sz="1200" err="1"/>
            <a:t>Lipsa</a:t>
          </a:r>
          <a:r>
            <a:rPr lang="en-US" sz="1200"/>
            <a:t> de personal.</a:t>
          </a:r>
        </a:p>
        <a:p>
          <a:pPr algn="l"/>
          <a:r>
            <a:rPr lang="en-US" sz="1200"/>
            <a:t>-  Timp </a:t>
          </a:r>
          <a:r>
            <a:rPr lang="en-US" sz="1200" err="1"/>
            <a:t>insuficient</a:t>
          </a:r>
          <a:r>
            <a:rPr lang="en-US" sz="1200"/>
            <a:t>,</a:t>
          </a:r>
        </a:p>
      </dgm:t>
    </dgm:pt>
    <dgm:pt modelId="{D4E0A118-FBC5-45DF-B589-12673DF35AEB}" type="parTrans" cxnId="{AABD2BE7-6B3F-47AC-BF7C-FCD1DB37ABC6}">
      <dgm:prSet/>
      <dgm:spPr/>
      <dgm:t>
        <a:bodyPr/>
        <a:lstStyle/>
        <a:p>
          <a:endParaRPr lang="en-US"/>
        </a:p>
      </dgm:t>
    </dgm:pt>
    <dgm:pt modelId="{867BEBB2-E733-418C-9176-F9CE30B8BBDF}" type="sibTrans" cxnId="{AABD2BE7-6B3F-47AC-BF7C-FCD1DB37ABC6}">
      <dgm:prSet/>
      <dgm:spPr/>
      <dgm:t>
        <a:bodyPr/>
        <a:lstStyle/>
        <a:p>
          <a:endParaRPr lang="en-US"/>
        </a:p>
      </dgm:t>
    </dgm:pt>
    <dgm:pt modelId="{ECF20242-DE75-4ECB-93C0-89F63FD51972}">
      <dgm:prSet phldrT="[Text]" phldr="0" custT="1"/>
      <dgm:spPr/>
      <dgm:t>
        <a:bodyPr/>
        <a:lstStyle/>
        <a:p>
          <a:pPr>
            <a:buFont typeface="Calibri" panose="020F0502020204030204" pitchFamily="34" charset="0"/>
            <a:buChar char="-"/>
          </a:pPr>
          <a:r>
            <a:rPr lang="en-US" sz="1200"/>
            <a:t>- </a:t>
          </a:r>
          <a:r>
            <a:rPr lang="en-US" sz="1200" err="1"/>
            <a:t>Solicitarea</a:t>
          </a:r>
          <a:r>
            <a:rPr lang="en-US" sz="1200"/>
            <a:t> r</a:t>
          </a:r>
          <a:r>
            <a:rPr lang="ro-RO" sz="1200"/>
            <a:t>ă</a:t>
          </a:r>
          <a:r>
            <a:rPr lang="en-US" sz="1200"/>
            <a:t>bd</a:t>
          </a:r>
          <a:r>
            <a:rPr lang="ro-RO" sz="1200"/>
            <a:t>ă</a:t>
          </a:r>
          <a:r>
            <a:rPr lang="en-US" sz="1200" err="1"/>
            <a:t>rii</a:t>
          </a:r>
          <a:r>
            <a:rPr lang="en-US" sz="1200"/>
            <a:t>, </a:t>
          </a:r>
        </a:p>
      </dgm:t>
    </dgm:pt>
    <dgm:pt modelId="{5C117F7F-B286-470E-B249-3E43D22A3182}" type="parTrans" cxnId="{3511D952-7109-41F1-BC26-E7B7703144FD}">
      <dgm:prSet/>
      <dgm:spPr/>
      <dgm:t>
        <a:bodyPr/>
        <a:lstStyle/>
        <a:p>
          <a:endParaRPr lang="en-US"/>
        </a:p>
      </dgm:t>
    </dgm:pt>
    <dgm:pt modelId="{47697A5D-FE97-4B65-9BC3-BC9EA6AB624D}" type="sibTrans" cxnId="{3511D952-7109-41F1-BC26-E7B7703144FD}">
      <dgm:prSet/>
      <dgm:spPr/>
      <dgm:t>
        <a:bodyPr/>
        <a:lstStyle/>
        <a:p>
          <a:endParaRPr lang="en-US"/>
        </a:p>
      </dgm:t>
    </dgm:pt>
    <dgm:pt modelId="{4B4F367A-BF55-4C58-A283-BB9DD00179FD}">
      <dgm:prSet phldrT="[Text]" phldr="0" custT="1"/>
      <dgm:spPr/>
      <dgm:t>
        <a:bodyPr/>
        <a:lstStyle/>
        <a:p>
          <a:pPr>
            <a:buFont typeface="Calibri" panose="020F0502020204030204" pitchFamily="34" charset="0"/>
            <a:buChar char="-"/>
          </a:pPr>
          <a:r>
            <a:rPr lang="en-US" sz="1200"/>
            <a:t>- </a:t>
          </a:r>
          <a:r>
            <a:rPr lang="en-US" sz="1200" err="1"/>
            <a:t>Nemul</a:t>
          </a:r>
          <a:r>
            <a:rPr lang="ro-RO" sz="1200"/>
            <a:t>ț</a:t>
          </a:r>
          <a:r>
            <a:rPr lang="en-US" sz="1200" err="1"/>
            <a:t>umirea</a:t>
          </a:r>
          <a:r>
            <a:rPr lang="en-US" sz="1200"/>
            <a:t> c</a:t>
          </a:r>
          <a:r>
            <a:rPr lang="ro-RO" sz="1200"/>
            <a:t>ă</a:t>
          </a:r>
          <a:r>
            <a:rPr lang="en-US" sz="1200"/>
            <a:t> </a:t>
          </a:r>
          <a:r>
            <a:rPr lang="en-US" sz="1200" err="1"/>
            <a:t>aplic</a:t>
          </a:r>
          <a:r>
            <a:rPr lang="ro-RO" sz="1200"/>
            <a:t>ă</a:t>
          </a:r>
          <a:r>
            <a:rPr lang="en-US" sz="1200"/>
            <a:t> </a:t>
          </a:r>
          <a:r>
            <a:rPr lang="ro-RO" sz="1200"/>
            <a:t>în</a:t>
          </a:r>
          <a:r>
            <a:rPr lang="en-US" sz="1200" err="1"/>
            <a:t>grijiri</a:t>
          </a:r>
          <a:r>
            <a:rPr lang="en-US" sz="1200"/>
            <a:t> incomplete,</a:t>
          </a:r>
        </a:p>
      </dgm:t>
    </dgm:pt>
    <dgm:pt modelId="{964818D4-4A8C-4C6C-BFDE-FF08B5FD0D16}" type="parTrans" cxnId="{EA1E2C1D-5A4E-4305-8E23-87DA28FEDA41}">
      <dgm:prSet/>
      <dgm:spPr/>
      <dgm:t>
        <a:bodyPr/>
        <a:lstStyle/>
        <a:p>
          <a:endParaRPr lang="en-US"/>
        </a:p>
      </dgm:t>
    </dgm:pt>
    <dgm:pt modelId="{F69257BF-45B5-47D9-B8F1-C4DB01D0EAA4}" type="sibTrans" cxnId="{EA1E2C1D-5A4E-4305-8E23-87DA28FEDA41}">
      <dgm:prSet/>
      <dgm:spPr/>
      <dgm:t>
        <a:bodyPr/>
        <a:lstStyle/>
        <a:p>
          <a:endParaRPr lang="en-US"/>
        </a:p>
      </dgm:t>
    </dgm:pt>
    <dgm:pt modelId="{82BA391D-A2A8-4E98-A198-CEA272A9B653}">
      <dgm:prSet phldrT="[Text]" phldr="0" custT="1"/>
      <dgm:spPr/>
      <dgm:t>
        <a:bodyPr/>
        <a:lstStyle/>
        <a:p>
          <a:pPr algn="l"/>
          <a:r>
            <a:rPr lang="en-US" sz="1200"/>
            <a:t>- </a:t>
          </a:r>
          <a:r>
            <a:rPr lang="en-US" sz="1200" err="1"/>
            <a:t>Solicitare</a:t>
          </a:r>
          <a:r>
            <a:rPr lang="en-US" sz="1200"/>
            <a:t> maxim</a:t>
          </a:r>
          <a:r>
            <a:rPr lang="ro-RO" sz="1200"/>
            <a:t>ă</a:t>
          </a:r>
          <a:r>
            <a:rPr lang="en-US" sz="1200"/>
            <a:t> la </a:t>
          </a:r>
          <a:r>
            <a:rPr lang="en-US" sz="1200" err="1"/>
            <a:t>pacien</a:t>
          </a:r>
          <a:r>
            <a:rPr lang="ro-RO" sz="1200"/>
            <a:t>ț</a:t>
          </a:r>
          <a:r>
            <a:rPr lang="en-US" sz="1200"/>
            <a:t>ii cu </a:t>
          </a:r>
          <a:r>
            <a:rPr lang="en-US" sz="1200" err="1"/>
            <a:t>boli</a:t>
          </a:r>
          <a:r>
            <a:rPr lang="en-US" sz="1200"/>
            <a:t> </a:t>
          </a:r>
          <a:r>
            <a:rPr lang="en-US" sz="1200" err="1"/>
            <a:t>terminale</a:t>
          </a:r>
          <a:r>
            <a:rPr lang="en-US" sz="1200"/>
            <a:t> </a:t>
          </a:r>
          <a:r>
            <a:rPr lang="ro-RO" sz="1200"/>
            <a:t>(</a:t>
          </a:r>
          <a:r>
            <a:rPr lang="en-US" sz="1200" err="1"/>
            <a:t>prioritizare</a:t>
          </a:r>
          <a:r>
            <a:rPr lang="ro-RO" sz="1200"/>
            <a:t>a</a:t>
          </a:r>
          <a:r>
            <a:rPr lang="en-US" sz="1200"/>
            <a:t> </a:t>
          </a:r>
          <a:r>
            <a:rPr lang="en-US" sz="1200" err="1"/>
            <a:t>nevoilor</a:t>
          </a:r>
          <a:r>
            <a:rPr lang="ro-RO" sz="1200"/>
            <a:t>, </a:t>
          </a:r>
          <a:r>
            <a:rPr lang="en-US" sz="1200" err="1"/>
            <a:t>modific</a:t>
          </a:r>
          <a:r>
            <a:rPr lang="ro-RO" sz="1200"/>
            <a:t>ări în</a:t>
          </a:r>
          <a:r>
            <a:rPr lang="en-US" sz="1200"/>
            <a:t> </a:t>
          </a:r>
          <a:r>
            <a:rPr lang="en-US" sz="1200" err="1"/>
            <a:t>st</a:t>
          </a:r>
          <a:r>
            <a:rPr lang="ro-RO" sz="1200"/>
            <a:t>area</a:t>
          </a:r>
          <a:r>
            <a:rPr lang="en-US" sz="1200"/>
            <a:t> </a:t>
          </a:r>
          <a:r>
            <a:rPr lang="en-US" sz="1200" err="1"/>
            <a:t>pacientului</a:t>
          </a:r>
          <a:r>
            <a:rPr lang="en-US" sz="1200"/>
            <a:t> </a:t>
          </a:r>
          <a:r>
            <a:rPr lang="en-US" sz="1200" err="1"/>
            <a:t>si</a:t>
          </a:r>
          <a:r>
            <a:rPr lang="en-US" sz="1200"/>
            <a:t> a indica</a:t>
          </a:r>
          <a:r>
            <a:rPr lang="ro-RO" sz="1200"/>
            <a:t>ț</a:t>
          </a:r>
          <a:r>
            <a:rPr lang="en-US" sz="1200" err="1"/>
            <a:t>iilor</a:t>
          </a:r>
          <a:r>
            <a:rPr lang="en-US" sz="1200"/>
            <a:t> medic</a:t>
          </a:r>
          <a:r>
            <a:rPr lang="ro-RO" sz="1200"/>
            <a:t>ului)</a:t>
          </a:r>
          <a:r>
            <a:rPr lang="en-US" sz="1200"/>
            <a:t>,</a:t>
          </a:r>
        </a:p>
        <a:p>
          <a:pPr algn="l"/>
          <a:r>
            <a:rPr lang="en-US" sz="1200"/>
            <a:t>- </a:t>
          </a:r>
          <a:r>
            <a:rPr lang="en-US" sz="1200" err="1"/>
            <a:t>Scăderea</a:t>
          </a:r>
          <a:r>
            <a:rPr lang="en-US" sz="1200"/>
            <a:t> </a:t>
          </a:r>
          <a:r>
            <a:rPr lang="en-US" sz="1200" err="1"/>
            <a:t>stării</a:t>
          </a:r>
          <a:r>
            <a:rPr lang="en-US" sz="1200"/>
            <a:t> de bine, </a:t>
          </a:r>
        </a:p>
      </dgm:t>
    </dgm:pt>
    <dgm:pt modelId="{87CC0058-9458-433A-8A6A-29EECC159CDE}" type="parTrans" cxnId="{384969FF-0D58-4B07-B2A8-DC0304FFF6F3}">
      <dgm:prSet/>
      <dgm:spPr/>
      <dgm:t>
        <a:bodyPr/>
        <a:lstStyle/>
        <a:p>
          <a:endParaRPr lang="en-US"/>
        </a:p>
      </dgm:t>
    </dgm:pt>
    <dgm:pt modelId="{C162DA7E-E8AC-4960-8EEB-F5FA660E310D}" type="sibTrans" cxnId="{384969FF-0D58-4B07-B2A8-DC0304FFF6F3}">
      <dgm:prSet/>
      <dgm:spPr/>
      <dgm:t>
        <a:bodyPr/>
        <a:lstStyle/>
        <a:p>
          <a:endParaRPr lang="en-US"/>
        </a:p>
      </dgm:t>
    </dgm:pt>
    <dgm:pt modelId="{814918B1-531D-44BE-BA02-CE593D850FD0}">
      <dgm:prSet custT="1"/>
      <dgm:spPr/>
      <dgm:t>
        <a:bodyPr/>
        <a:lstStyle/>
        <a:p>
          <a:pPr algn="l"/>
          <a:r>
            <a:rPr lang="en-US" sz="1200"/>
            <a:t>-  Aglomera</a:t>
          </a:r>
          <a:r>
            <a:rPr lang="ro-RO" sz="1200"/>
            <a:t>ț</a:t>
          </a:r>
          <a:r>
            <a:rPr lang="en-US" sz="1200" err="1"/>
            <a:t>ia</a:t>
          </a:r>
          <a:r>
            <a:rPr lang="en-US" sz="1200"/>
            <a:t> din tur</a:t>
          </a:r>
          <a:r>
            <a:rPr lang="ro-RO" sz="1200"/>
            <a:t>ă</a:t>
          </a:r>
          <a:r>
            <a:rPr lang="en-US" sz="1200"/>
            <a:t>,</a:t>
          </a:r>
        </a:p>
      </dgm:t>
    </dgm:pt>
    <dgm:pt modelId="{3CA53A25-C67A-4AA9-851F-0763BD11377B}" type="parTrans" cxnId="{871427E2-A1E9-46ED-9C3E-246F9BC8C2D1}">
      <dgm:prSet/>
      <dgm:spPr/>
      <dgm:t>
        <a:bodyPr/>
        <a:lstStyle/>
        <a:p>
          <a:endParaRPr lang="en-US"/>
        </a:p>
      </dgm:t>
    </dgm:pt>
    <dgm:pt modelId="{357FA45A-E00E-435C-9C64-06CFCF1ABD87}" type="sibTrans" cxnId="{871427E2-A1E9-46ED-9C3E-246F9BC8C2D1}">
      <dgm:prSet/>
      <dgm:spPr/>
      <dgm:t>
        <a:bodyPr/>
        <a:lstStyle/>
        <a:p>
          <a:endParaRPr lang="en-US"/>
        </a:p>
      </dgm:t>
    </dgm:pt>
    <dgm:pt modelId="{0FD3118B-7DFA-424B-B471-C2792EA525F2}">
      <dgm:prSet custT="1"/>
      <dgm:spPr/>
      <dgm:t>
        <a:bodyPr/>
        <a:lstStyle/>
        <a:p>
          <a:pPr algn="l"/>
          <a:r>
            <a:rPr lang="en-US" sz="1200"/>
            <a:t>-  </a:t>
          </a:r>
          <a:r>
            <a:rPr lang="en-US" sz="1200" err="1"/>
            <a:t>Lipsa</a:t>
          </a:r>
          <a:r>
            <a:rPr lang="en-US" sz="1200"/>
            <a:t> </a:t>
          </a:r>
          <a:r>
            <a:rPr lang="en-US" sz="1200" err="1"/>
            <a:t>resurselor</a:t>
          </a:r>
          <a:r>
            <a:rPr lang="en-US" sz="1200"/>
            <a:t> </a:t>
          </a:r>
          <a:r>
            <a:rPr lang="en-US" sz="1200" err="1"/>
            <a:t>materiale</a:t>
          </a:r>
          <a:r>
            <a:rPr lang="en-US" sz="1200"/>
            <a:t>,</a:t>
          </a:r>
        </a:p>
      </dgm:t>
    </dgm:pt>
    <dgm:pt modelId="{4716B14F-59F4-4EB2-BFE4-C6C9E7CEF865}" type="parTrans" cxnId="{F78E0388-EFE7-4414-943F-B38AEF8A507D}">
      <dgm:prSet/>
      <dgm:spPr/>
      <dgm:t>
        <a:bodyPr/>
        <a:lstStyle/>
        <a:p>
          <a:endParaRPr lang="en-US"/>
        </a:p>
      </dgm:t>
    </dgm:pt>
    <dgm:pt modelId="{F447493B-FAB4-4C62-8B46-4E4E49D516AB}" type="sibTrans" cxnId="{F78E0388-EFE7-4414-943F-B38AEF8A507D}">
      <dgm:prSet/>
      <dgm:spPr/>
      <dgm:t>
        <a:bodyPr/>
        <a:lstStyle/>
        <a:p>
          <a:endParaRPr lang="en-US"/>
        </a:p>
      </dgm:t>
    </dgm:pt>
    <dgm:pt modelId="{196D31C8-8BCC-4B51-B65F-39E7CC00F9E5}">
      <dgm:prSet custT="1"/>
      <dgm:spPr/>
      <dgm:t>
        <a:bodyPr/>
        <a:lstStyle/>
        <a:p>
          <a:pPr algn="l"/>
          <a:r>
            <a:rPr lang="en-US" sz="1200"/>
            <a:t>-  Cuno</a:t>
          </a:r>
          <a:r>
            <a:rPr lang="ro-RO" sz="1200"/>
            <a:t>ș</a:t>
          </a:r>
          <a:r>
            <a:rPr lang="en-US" sz="1200"/>
            <a:t>tin</a:t>
          </a:r>
          <a:r>
            <a:rPr lang="ro-RO" sz="1200"/>
            <a:t>ț</a:t>
          </a:r>
          <a:r>
            <a:rPr lang="en-US" sz="1200"/>
            <a:t>e </a:t>
          </a:r>
          <a:r>
            <a:rPr lang="ro-RO" sz="1200"/>
            <a:t>ș</a:t>
          </a:r>
          <a:r>
            <a:rPr lang="en-US" sz="1200" err="1"/>
            <a:t>i</a:t>
          </a:r>
          <a:r>
            <a:rPr lang="en-US" sz="1200"/>
            <a:t> </a:t>
          </a:r>
          <a:r>
            <a:rPr lang="en-US" sz="1200" err="1"/>
            <a:t>abilit</a:t>
          </a:r>
          <a:r>
            <a:rPr lang="ro-RO" sz="1200"/>
            <a:t>ăț</a:t>
          </a:r>
          <a:r>
            <a:rPr lang="en-US" sz="1200" err="1"/>
            <a:t>i</a:t>
          </a:r>
          <a:r>
            <a:rPr lang="en-US" sz="1200"/>
            <a:t> </a:t>
          </a:r>
          <a:r>
            <a:rPr lang="en-US" sz="1200" err="1"/>
            <a:t>insuficient</a:t>
          </a:r>
          <a:r>
            <a:rPr lang="en-US" sz="1200"/>
            <a:t> </a:t>
          </a:r>
          <a:r>
            <a:rPr lang="en-US" sz="1200" err="1"/>
            <a:t>updatate</a:t>
          </a:r>
          <a:r>
            <a:rPr lang="en-US" sz="1200"/>
            <a:t>.</a:t>
          </a:r>
        </a:p>
      </dgm:t>
    </dgm:pt>
    <dgm:pt modelId="{3579E013-5D41-4C2B-9371-B1DC8A888B4F}" type="parTrans" cxnId="{A2E30860-14F8-40C1-BDDB-79411AF2A9A9}">
      <dgm:prSet/>
      <dgm:spPr/>
      <dgm:t>
        <a:bodyPr/>
        <a:lstStyle/>
        <a:p>
          <a:endParaRPr lang="en-US"/>
        </a:p>
      </dgm:t>
    </dgm:pt>
    <dgm:pt modelId="{2EA542B0-B6FA-462A-A250-9A4A3177A1DE}" type="sibTrans" cxnId="{A2E30860-14F8-40C1-BDDB-79411AF2A9A9}">
      <dgm:prSet/>
      <dgm:spPr/>
      <dgm:t>
        <a:bodyPr/>
        <a:lstStyle/>
        <a:p>
          <a:endParaRPr lang="en-US"/>
        </a:p>
      </dgm:t>
    </dgm:pt>
    <dgm:pt modelId="{E99CADEE-61FD-4406-99DC-51956174D4BE}" type="pres">
      <dgm:prSet presAssocID="{77C59171-921E-438D-9596-B138ABBB7258}" presName="Name0" presStyleCnt="0">
        <dgm:presLayoutVars>
          <dgm:dir/>
          <dgm:animLvl val="lvl"/>
          <dgm:resizeHandles val="exact"/>
        </dgm:presLayoutVars>
      </dgm:prSet>
      <dgm:spPr/>
    </dgm:pt>
    <dgm:pt modelId="{8CD65E76-2580-428C-9962-291A2EE6D00F}" type="pres">
      <dgm:prSet presAssocID="{798078DB-281F-4A1D-B10E-2A60F001290A}" presName="compositeNode" presStyleCnt="0">
        <dgm:presLayoutVars>
          <dgm:bulletEnabled val="1"/>
        </dgm:presLayoutVars>
      </dgm:prSet>
      <dgm:spPr/>
    </dgm:pt>
    <dgm:pt modelId="{0115329F-5E83-4538-9F3E-36DE74297F8E}" type="pres">
      <dgm:prSet presAssocID="{798078DB-281F-4A1D-B10E-2A60F001290A}" presName="bgRect" presStyleLbl="node1" presStyleIdx="0" presStyleCnt="3" custScaleY="179105"/>
      <dgm:spPr/>
    </dgm:pt>
    <dgm:pt modelId="{A7F478AB-C05E-400F-A666-46914686C28E}" type="pres">
      <dgm:prSet presAssocID="{798078DB-281F-4A1D-B10E-2A60F001290A}" presName="parentNode" presStyleLbl="node1" presStyleIdx="0" presStyleCnt="3">
        <dgm:presLayoutVars>
          <dgm:chMax val="0"/>
          <dgm:bulletEnabled val="1"/>
        </dgm:presLayoutVars>
      </dgm:prSet>
      <dgm:spPr/>
    </dgm:pt>
    <dgm:pt modelId="{1875B6E9-57A2-496F-B923-E4CC52EBBE03}" type="pres">
      <dgm:prSet presAssocID="{798078DB-281F-4A1D-B10E-2A60F001290A}" presName="childNode" presStyleLbl="node1" presStyleIdx="0" presStyleCnt="3">
        <dgm:presLayoutVars>
          <dgm:bulletEnabled val="1"/>
        </dgm:presLayoutVars>
      </dgm:prSet>
      <dgm:spPr/>
    </dgm:pt>
    <dgm:pt modelId="{8A7464E1-FFBE-4D04-B0D0-716A424FB8CE}" type="pres">
      <dgm:prSet presAssocID="{F1D0944E-C097-480E-9737-74D6D8BC17B3}" presName="hSp" presStyleCnt="0"/>
      <dgm:spPr/>
    </dgm:pt>
    <dgm:pt modelId="{2ABC4639-7A84-4798-BDE4-842E4E12F854}" type="pres">
      <dgm:prSet presAssocID="{F1D0944E-C097-480E-9737-74D6D8BC17B3}" presName="vProcSp" presStyleCnt="0"/>
      <dgm:spPr/>
    </dgm:pt>
    <dgm:pt modelId="{5ADF52B0-FA43-4824-A5BF-BFB055F616C1}" type="pres">
      <dgm:prSet presAssocID="{F1D0944E-C097-480E-9737-74D6D8BC17B3}" presName="vSp1" presStyleCnt="0"/>
      <dgm:spPr/>
    </dgm:pt>
    <dgm:pt modelId="{7D826138-84FD-4F74-B4D7-C238EBFD8CF7}" type="pres">
      <dgm:prSet presAssocID="{F1D0944E-C097-480E-9737-74D6D8BC17B3}" presName="simulatedConn" presStyleLbl="solidFgAcc1" presStyleIdx="0" presStyleCnt="2"/>
      <dgm:spPr/>
    </dgm:pt>
    <dgm:pt modelId="{0CC556AF-1F57-48CE-8830-BB4651DF791C}" type="pres">
      <dgm:prSet presAssocID="{F1D0944E-C097-480E-9737-74D6D8BC17B3}" presName="vSp2" presStyleCnt="0"/>
      <dgm:spPr/>
    </dgm:pt>
    <dgm:pt modelId="{7B25C7AE-F0F0-494B-A4C9-0250BF084E0A}" type="pres">
      <dgm:prSet presAssocID="{F1D0944E-C097-480E-9737-74D6D8BC17B3}" presName="sibTrans" presStyleCnt="0"/>
      <dgm:spPr/>
    </dgm:pt>
    <dgm:pt modelId="{5FE9CFFA-607A-4028-B7E2-AABE39EAA010}" type="pres">
      <dgm:prSet presAssocID="{8EBC844A-8B8E-4C54-B24A-F2B3214899A1}" presName="compositeNode" presStyleCnt="0">
        <dgm:presLayoutVars>
          <dgm:bulletEnabled val="1"/>
        </dgm:presLayoutVars>
      </dgm:prSet>
      <dgm:spPr/>
    </dgm:pt>
    <dgm:pt modelId="{B6C03BC2-FB98-4CD5-AE7A-A2E86C25F3ED}" type="pres">
      <dgm:prSet presAssocID="{8EBC844A-8B8E-4C54-B24A-F2B3214899A1}" presName="bgRect" presStyleLbl="node1" presStyleIdx="1" presStyleCnt="3" custScaleY="154952" custLinFactNeighborX="-1369" custLinFactNeighborY="-556"/>
      <dgm:spPr/>
    </dgm:pt>
    <dgm:pt modelId="{A49C7FEC-C832-494C-9D09-FEABA070F08E}" type="pres">
      <dgm:prSet presAssocID="{8EBC844A-8B8E-4C54-B24A-F2B3214899A1}" presName="parentNode" presStyleLbl="node1" presStyleIdx="1" presStyleCnt="3">
        <dgm:presLayoutVars>
          <dgm:chMax val="0"/>
          <dgm:bulletEnabled val="1"/>
        </dgm:presLayoutVars>
      </dgm:prSet>
      <dgm:spPr/>
    </dgm:pt>
    <dgm:pt modelId="{BE178B9D-0118-45B3-8C04-C07BE2E1320B}" type="pres">
      <dgm:prSet presAssocID="{8EBC844A-8B8E-4C54-B24A-F2B3214899A1}" presName="childNode" presStyleLbl="node1" presStyleIdx="1" presStyleCnt="3">
        <dgm:presLayoutVars>
          <dgm:bulletEnabled val="1"/>
        </dgm:presLayoutVars>
      </dgm:prSet>
      <dgm:spPr/>
    </dgm:pt>
    <dgm:pt modelId="{752E48C2-EDD1-40D2-906C-E305B2787770}" type="pres">
      <dgm:prSet presAssocID="{E4AE0E08-0038-47C6-A961-5328B7DB6608}" presName="hSp" presStyleCnt="0"/>
      <dgm:spPr/>
    </dgm:pt>
    <dgm:pt modelId="{8159A10D-D99C-4D41-A59E-674103A7D471}" type="pres">
      <dgm:prSet presAssocID="{E4AE0E08-0038-47C6-A961-5328B7DB6608}" presName="vProcSp" presStyleCnt="0"/>
      <dgm:spPr/>
    </dgm:pt>
    <dgm:pt modelId="{E698DF7D-C7F8-4200-AD0D-C067B079C3F4}" type="pres">
      <dgm:prSet presAssocID="{E4AE0E08-0038-47C6-A961-5328B7DB6608}" presName="vSp1" presStyleCnt="0"/>
      <dgm:spPr/>
    </dgm:pt>
    <dgm:pt modelId="{C0DD4F81-7FA0-4976-AA7B-8A23ABFABD8A}" type="pres">
      <dgm:prSet presAssocID="{E4AE0E08-0038-47C6-A961-5328B7DB6608}" presName="simulatedConn" presStyleLbl="solidFgAcc1" presStyleIdx="1" presStyleCnt="2"/>
      <dgm:spPr/>
    </dgm:pt>
    <dgm:pt modelId="{1523CFD2-716B-4632-90F3-232F6785717C}" type="pres">
      <dgm:prSet presAssocID="{E4AE0E08-0038-47C6-A961-5328B7DB6608}" presName="vSp2" presStyleCnt="0"/>
      <dgm:spPr/>
    </dgm:pt>
    <dgm:pt modelId="{1868893D-A36A-4BC0-B2A2-8ADFFB2A2960}" type="pres">
      <dgm:prSet presAssocID="{E4AE0E08-0038-47C6-A961-5328B7DB6608}" presName="sibTrans" presStyleCnt="0"/>
      <dgm:spPr/>
    </dgm:pt>
    <dgm:pt modelId="{4B9AC1A2-CBC6-4923-B2F2-8191D91FF066}" type="pres">
      <dgm:prSet presAssocID="{7392CBC1-DB2A-44B1-9FD1-C8AE454B75E4}" presName="compositeNode" presStyleCnt="0">
        <dgm:presLayoutVars>
          <dgm:bulletEnabled val="1"/>
        </dgm:presLayoutVars>
      </dgm:prSet>
      <dgm:spPr/>
    </dgm:pt>
    <dgm:pt modelId="{E0949794-78A9-4C50-A9FD-F6C7F15A32A1}" type="pres">
      <dgm:prSet presAssocID="{7392CBC1-DB2A-44B1-9FD1-C8AE454B75E4}" presName="bgRect" presStyleLbl="node1" presStyleIdx="2" presStyleCnt="3" custScaleY="160012"/>
      <dgm:spPr/>
    </dgm:pt>
    <dgm:pt modelId="{F8E87F7B-9476-458C-B123-6C7E0808260D}" type="pres">
      <dgm:prSet presAssocID="{7392CBC1-DB2A-44B1-9FD1-C8AE454B75E4}" presName="parentNode" presStyleLbl="node1" presStyleIdx="2" presStyleCnt="3">
        <dgm:presLayoutVars>
          <dgm:chMax val="0"/>
          <dgm:bulletEnabled val="1"/>
        </dgm:presLayoutVars>
      </dgm:prSet>
      <dgm:spPr/>
    </dgm:pt>
    <dgm:pt modelId="{02DFA3F5-428F-40F3-9D93-BE31BA06B11E}" type="pres">
      <dgm:prSet presAssocID="{7392CBC1-DB2A-44B1-9FD1-C8AE454B75E4}" presName="childNode" presStyleLbl="node1" presStyleIdx="2" presStyleCnt="3">
        <dgm:presLayoutVars>
          <dgm:bulletEnabled val="1"/>
        </dgm:presLayoutVars>
      </dgm:prSet>
      <dgm:spPr/>
    </dgm:pt>
  </dgm:ptLst>
  <dgm:cxnLst>
    <dgm:cxn modelId="{BAEEB805-F0F2-4E4C-90E8-D3C32B501873}" type="presOf" srcId="{0FD3118B-7DFA-424B-B471-C2792EA525F2}" destId="{02DFA3F5-428F-40F3-9D93-BE31BA06B11E}" srcOrd="0" destOrd="9" presId="urn:microsoft.com/office/officeart/2005/8/layout/hProcess7"/>
    <dgm:cxn modelId="{5F650407-C473-4CB5-8B65-437BF130E6C4}" type="presOf" srcId="{37672B41-EF59-4ED3-99BC-774D7256DF7D}" destId="{1875B6E9-57A2-496F-B923-E4CC52EBBE03}" srcOrd="0" destOrd="0" presId="urn:microsoft.com/office/officeart/2005/8/layout/hProcess7"/>
    <dgm:cxn modelId="{EA1E2C1D-5A4E-4305-8E23-87DA28FEDA41}" srcId="{7392CBC1-DB2A-44B1-9FD1-C8AE454B75E4}" destId="{4B4F367A-BF55-4C58-A283-BB9DD00179FD}" srcOrd="2" destOrd="0" parTransId="{964818D4-4A8C-4C6C-BFDE-FF08B5FD0D16}" sibTransId="{F69257BF-45B5-47D9-B8F1-C4DB01D0EAA4}"/>
    <dgm:cxn modelId="{C918D032-661D-45E1-8933-41BDF73FCD4A}" type="presOf" srcId="{49C6A1F8-ACB3-445E-B11D-A40020A6B724}" destId="{02DFA3F5-428F-40F3-9D93-BE31BA06B11E}" srcOrd="0" destOrd="5" presId="urn:microsoft.com/office/officeart/2005/8/layout/hProcess7"/>
    <dgm:cxn modelId="{42B70C35-E539-4999-B75A-BA43A7806785}" type="presOf" srcId="{798078DB-281F-4A1D-B10E-2A60F001290A}" destId="{0115329F-5E83-4538-9F3E-36DE74297F8E}" srcOrd="0" destOrd="0" presId="urn:microsoft.com/office/officeart/2005/8/layout/hProcess7"/>
    <dgm:cxn modelId="{A2E30860-14F8-40C1-BDDB-79411AF2A9A9}" srcId="{7392CBC1-DB2A-44B1-9FD1-C8AE454B75E4}" destId="{196D31C8-8BCC-4B51-B65F-39E7CC00F9E5}" srcOrd="10" destOrd="0" parTransId="{3579E013-5D41-4C2B-9371-B1DC8A888B4F}" sibTransId="{2EA542B0-B6FA-462A-A250-9A4A3177A1DE}"/>
    <dgm:cxn modelId="{9ECFDA6A-20BA-4E17-B500-A9D9657C80EC}" type="presOf" srcId="{F8A206CB-9A97-4E0A-9132-F9B8D02149AA}" destId="{BE178B9D-0118-45B3-8C04-C07BE2E1320B}" srcOrd="0" destOrd="0" presId="urn:microsoft.com/office/officeart/2005/8/layout/hProcess7"/>
    <dgm:cxn modelId="{D42EAD72-013C-4A26-B6C7-976F93C3B0F6}" srcId="{7392CBC1-DB2A-44B1-9FD1-C8AE454B75E4}" destId="{EB78D950-0239-4A43-B170-BFA765C14614}" srcOrd="0" destOrd="0" parTransId="{4278D732-9546-48EA-8B01-BB88B827D50E}" sibTransId="{37285741-5FE1-4329-A2B3-B7F5EAF93F42}"/>
    <dgm:cxn modelId="{3511D952-7109-41F1-BC26-E7B7703144FD}" srcId="{7392CBC1-DB2A-44B1-9FD1-C8AE454B75E4}" destId="{ECF20242-DE75-4ECB-93C0-89F63FD51972}" srcOrd="1" destOrd="0" parTransId="{5C117F7F-B286-470E-B249-3E43D22A3182}" sibTransId="{47697A5D-FE97-4B65-9BC3-BC9EA6AB624D}"/>
    <dgm:cxn modelId="{9DAB8D74-22BF-4843-A10E-6DB5A619291B}" type="presOf" srcId="{ECF20242-DE75-4ECB-93C0-89F63FD51972}" destId="{02DFA3F5-428F-40F3-9D93-BE31BA06B11E}" srcOrd="0" destOrd="1" presId="urn:microsoft.com/office/officeart/2005/8/layout/hProcess7"/>
    <dgm:cxn modelId="{F937D258-948E-48ED-93CF-53C9BA82DAC9}" srcId="{7392CBC1-DB2A-44B1-9FD1-C8AE454B75E4}" destId="{D60A1356-8AF6-4FAD-81E5-AC5F7BF987CB}" srcOrd="6" destOrd="0" parTransId="{20A64FFD-BA94-4C14-9A90-92A9B591BF11}" sibTransId="{CBBC9ADB-F530-486C-9396-0D193C877ED0}"/>
    <dgm:cxn modelId="{E1A3655A-5AAB-436C-B7F6-7D0B55134CD1}" type="presOf" srcId="{4B4F367A-BF55-4C58-A283-BB9DD00179FD}" destId="{02DFA3F5-428F-40F3-9D93-BE31BA06B11E}" srcOrd="0" destOrd="2" presId="urn:microsoft.com/office/officeart/2005/8/layout/hProcess7"/>
    <dgm:cxn modelId="{DB72797B-FBCD-4A7A-A80C-21C07F0FA32D}" srcId="{798078DB-281F-4A1D-B10E-2A60F001290A}" destId="{AC5C4FA9-D768-4CB1-80C5-047D8A49D4E9}" srcOrd="1" destOrd="0" parTransId="{33C26DA4-C28C-4BF1-8FE2-3761EF085397}" sibTransId="{DEB10FCE-71AD-4B3F-880F-77AEF1E21891}"/>
    <dgm:cxn modelId="{42DBE285-F756-4EB2-AC84-82A04EF5E461}" srcId="{77C59171-921E-438D-9596-B138ABBB7258}" destId="{798078DB-281F-4A1D-B10E-2A60F001290A}" srcOrd="0" destOrd="0" parTransId="{77DF9B1E-D57E-4FDB-B00C-76E21F626319}" sibTransId="{F1D0944E-C097-480E-9737-74D6D8BC17B3}"/>
    <dgm:cxn modelId="{F78E0388-EFE7-4414-943F-B38AEF8A507D}" srcId="{7392CBC1-DB2A-44B1-9FD1-C8AE454B75E4}" destId="{0FD3118B-7DFA-424B-B471-C2792EA525F2}" srcOrd="9" destOrd="0" parTransId="{4716B14F-59F4-4EB2-BFE4-C6C9E7CEF865}" sibTransId="{F447493B-FAB4-4C62-8B46-4E4E49D516AB}"/>
    <dgm:cxn modelId="{DAF76F8A-203D-422F-A110-6485EE7ED520}" type="presOf" srcId="{8EBC844A-8B8E-4C54-B24A-F2B3214899A1}" destId="{B6C03BC2-FB98-4CD5-AE7A-A2E86C25F3ED}" srcOrd="0" destOrd="0" presId="urn:microsoft.com/office/officeart/2005/8/layout/hProcess7"/>
    <dgm:cxn modelId="{1A396192-AFEB-4706-8743-865ADA750C17}" srcId="{77C59171-921E-438D-9596-B138ABBB7258}" destId="{7392CBC1-DB2A-44B1-9FD1-C8AE454B75E4}" srcOrd="2" destOrd="0" parTransId="{D8562C1F-A001-46A5-A9F1-EF76CB39E423}" sibTransId="{E19DBA45-D7EB-4D72-8535-0456FA9CC9FF}"/>
    <dgm:cxn modelId="{2821A792-274A-41C9-A534-CED97B4EE420}" type="presOf" srcId="{D60A1356-8AF6-4FAD-81E5-AC5F7BF987CB}" destId="{02DFA3F5-428F-40F3-9D93-BE31BA06B11E}" srcOrd="0" destOrd="6" presId="urn:microsoft.com/office/officeart/2005/8/layout/hProcess7"/>
    <dgm:cxn modelId="{A0C20C95-FC4C-4ABC-9643-DC3CBF9C6C7D}" type="presOf" srcId="{7392CBC1-DB2A-44B1-9FD1-C8AE454B75E4}" destId="{E0949794-78A9-4C50-A9FD-F6C7F15A32A1}" srcOrd="0" destOrd="0" presId="urn:microsoft.com/office/officeart/2005/8/layout/hProcess7"/>
    <dgm:cxn modelId="{47B4AC98-062E-4BB0-8E46-E20A6F506F6A}" type="presOf" srcId="{AC5C4FA9-D768-4CB1-80C5-047D8A49D4E9}" destId="{1875B6E9-57A2-496F-B923-E4CC52EBBE03}" srcOrd="0" destOrd="1" presId="urn:microsoft.com/office/officeart/2005/8/layout/hProcess7"/>
    <dgm:cxn modelId="{818E799E-B2A9-4271-A639-B1FBD712952C}" type="presOf" srcId="{7392CBC1-DB2A-44B1-9FD1-C8AE454B75E4}" destId="{F8E87F7B-9476-458C-B123-6C7E0808260D}" srcOrd="1" destOrd="0" presId="urn:microsoft.com/office/officeart/2005/8/layout/hProcess7"/>
    <dgm:cxn modelId="{9B3EF0AC-581D-41DE-8B77-B4F08556F5BA}" type="presOf" srcId="{470B29CA-60A4-48BF-9A68-0813A52D1089}" destId="{02DFA3F5-428F-40F3-9D93-BE31BA06B11E}" srcOrd="0" destOrd="7" presId="urn:microsoft.com/office/officeart/2005/8/layout/hProcess7"/>
    <dgm:cxn modelId="{3C8245B9-A109-4F4E-92E9-7C72244EF16B}" srcId="{7392CBC1-DB2A-44B1-9FD1-C8AE454B75E4}" destId="{DFF0FF80-819B-431A-8A2E-DEB0070B0423}" srcOrd="4" destOrd="0" parTransId="{525F7E59-FE70-41B6-B0A0-3175888080DD}" sibTransId="{FE7845EE-59D9-4124-B637-BB27E29DCFF4}"/>
    <dgm:cxn modelId="{267E95CF-CCA4-49A9-B351-EBEA9A436EBC}" srcId="{8EBC844A-8B8E-4C54-B24A-F2B3214899A1}" destId="{F8A206CB-9A97-4E0A-9132-F9B8D02149AA}" srcOrd="0" destOrd="0" parTransId="{C9E9ED5F-4651-45D0-A389-74D0951B4D65}" sibTransId="{A4E6FFF7-4C78-4D5A-A6BB-2172949EA5C2}"/>
    <dgm:cxn modelId="{C5B499D2-F64B-41C0-A62E-219A70A3ECD5}" type="presOf" srcId="{196D31C8-8BCC-4B51-B65F-39E7CC00F9E5}" destId="{02DFA3F5-428F-40F3-9D93-BE31BA06B11E}" srcOrd="0" destOrd="10" presId="urn:microsoft.com/office/officeart/2005/8/layout/hProcess7"/>
    <dgm:cxn modelId="{3D5420DF-D927-427E-90EC-CA9355ECB1C3}" srcId="{7392CBC1-DB2A-44B1-9FD1-C8AE454B75E4}" destId="{49C6A1F8-ACB3-445E-B11D-A40020A6B724}" srcOrd="5" destOrd="0" parTransId="{948EEDB7-2906-40E6-B27F-11B79A6B7AFE}" sibTransId="{81F75E53-C6D3-461B-9582-74A6340EDFF5}"/>
    <dgm:cxn modelId="{630411E1-E838-4681-9709-2F6FCDCACFA9}" type="presOf" srcId="{82BA391D-A2A8-4E98-A198-CEA272A9B653}" destId="{02DFA3F5-428F-40F3-9D93-BE31BA06B11E}" srcOrd="0" destOrd="3" presId="urn:microsoft.com/office/officeart/2005/8/layout/hProcess7"/>
    <dgm:cxn modelId="{871427E2-A1E9-46ED-9C3E-246F9BC8C2D1}" srcId="{7392CBC1-DB2A-44B1-9FD1-C8AE454B75E4}" destId="{814918B1-531D-44BE-BA02-CE593D850FD0}" srcOrd="8" destOrd="0" parTransId="{3CA53A25-C67A-4AA9-851F-0763BD11377B}" sibTransId="{357FA45A-E00E-435C-9C64-06CFCF1ABD87}"/>
    <dgm:cxn modelId="{AABD2BE7-6B3F-47AC-BF7C-FCD1DB37ABC6}" srcId="{7392CBC1-DB2A-44B1-9FD1-C8AE454B75E4}" destId="{470B29CA-60A4-48BF-9A68-0813A52D1089}" srcOrd="7" destOrd="0" parTransId="{D4E0A118-FBC5-45DF-B589-12673DF35AEB}" sibTransId="{867BEBB2-E733-418C-9176-F9CE30B8BBDF}"/>
    <dgm:cxn modelId="{A5B6E8E7-B0C8-409C-9AC4-246BE8B82669}" type="presOf" srcId="{814918B1-531D-44BE-BA02-CE593D850FD0}" destId="{02DFA3F5-428F-40F3-9D93-BE31BA06B11E}" srcOrd="0" destOrd="8" presId="urn:microsoft.com/office/officeart/2005/8/layout/hProcess7"/>
    <dgm:cxn modelId="{B38E6BF3-2B56-40F1-8B0F-EBFE3AF40813}" type="presOf" srcId="{798078DB-281F-4A1D-B10E-2A60F001290A}" destId="{A7F478AB-C05E-400F-A666-46914686C28E}" srcOrd="1" destOrd="0" presId="urn:microsoft.com/office/officeart/2005/8/layout/hProcess7"/>
    <dgm:cxn modelId="{14E879F3-F478-4D88-8FC6-90B4DB45E242}" type="presOf" srcId="{EB78D950-0239-4A43-B170-BFA765C14614}" destId="{02DFA3F5-428F-40F3-9D93-BE31BA06B11E}" srcOrd="0" destOrd="0" presId="urn:microsoft.com/office/officeart/2005/8/layout/hProcess7"/>
    <dgm:cxn modelId="{0292D3F3-3277-4460-B643-F5A5FF07E577}" srcId="{798078DB-281F-4A1D-B10E-2A60F001290A}" destId="{37672B41-EF59-4ED3-99BC-774D7256DF7D}" srcOrd="0" destOrd="0" parTransId="{38FCCA20-6AE8-4041-A621-1EF3F7265DB9}" sibTransId="{6913260B-37CB-460D-B53D-F02505E681DE}"/>
    <dgm:cxn modelId="{5F56FFF3-7296-4B45-8739-136F088425D7}" srcId="{77C59171-921E-438D-9596-B138ABBB7258}" destId="{8EBC844A-8B8E-4C54-B24A-F2B3214899A1}" srcOrd="1" destOrd="0" parTransId="{9A65632F-3CEB-4320-830E-35BFA3403DB3}" sibTransId="{E4AE0E08-0038-47C6-A961-5328B7DB6608}"/>
    <dgm:cxn modelId="{9EA0DCF5-41D7-498F-9A67-64FCC862DB3D}" type="presOf" srcId="{DFF0FF80-819B-431A-8A2E-DEB0070B0423}" destId="{02DFA3F5-428F-40F3-9D93-BE31BA06B11E}" srcOrd="0" destOrd="4" presId="urn:microsoft.com/office/officeart/2005/8/layout/hProcess7"/>
    <dgm:cxn modelId="{4E1A3CF8-899C-43BB-A73C-F12219D69283}" type="presOf" srcId="{77C59171-921E-438D-9596-B138ABBB7258}" destId="{E99CADEE-61FD-4406-99DC-51956174D4BE}" srcOrd="0" destOrd="0" presId="urn:microsoft.com/office/officeart/2005/8/layout/hProcess7"/>
    <dgm:cxn modelId="{DC5203FE-B386-4A33-AA7B-201643C2A2FE}" type="presOf" srcId="{8EBC844A-8B8E-4C54-B24A-F2B3214899A1}" destId="{A49C7FEC-C832-494C-9D09-FEABA070F08E}" srcOrd="1" destOrd="0" presId="urn:microsoft.com/office/officeart/2005/8/layout/hProcess7"/>
    <dgm:cxn modelId="{384969FF-0D58-4B07-B2A8-DC0304FFF6F3}" srcId="{7392CBC1-DB2A-44B1-9FD1-C8AE454B75E4}" destId="{82BA391D-A2A8-4E98-A198-CEA272A9B653}" srcOrd="3" destOrd="0" parTransId="{87CC0058-9458-433A-8A6A-29EECC159CDE}" sibTransId="{C162DA7E-E8AC-4960-8EEB-F5FA660E310D}"/>
    <dgm:cxn modelId="{2CFE3A1A-35B3-4AF6-851D-FB066DDEAE85}" type="presParOf" srcId="{E99CADEE-61FD-4406-99DC-51956174D4BE}" destId="{8CD65E76-2580-428C-9962-291A2EE6D00F}" srcOrd="0" destOrd="0" presId="urn:microsoft.com/office/officeart/2005/8/layout/hProcess7"/>
    <dgm:cxn modelId="{94EAE975-ACBA-460E-B5B2-9EF273DE6888}" type="presParOf" srcId="{8CD65E76-2580-428C-9962-291A2EE6D00F}" destId="{0115329F-5E83-4538-9F3E-36DE74297F8E}" srcOrd="0" destOrd="0" presId="urn:microsoft.com/office/officeart/2005/8/layout/hProcess7"/>
    <dgm:cxn modelId="{46820BC0-58EE-4A47-8E58-365538A4B376}" type="presParOf" srcId="{8CD65E76-2580-428C-9962-291A2EE6D00F}" destId="{A7F478AB-C05E-400F-A666-46914686C28E}" srcOrd="1" destOrd="0" presId="urn:microsoft.com/office/officeart/2005/8/layout/hProcess7"/>
    <dgm:cxn modelId="{B85596A9-A2A8-4F20-AC44-5967921E20E8}" type="presParOf" srcId="{8CD65E76-2580-428C-9962-291A2EE6D00F}" destId="{1875B6E9-57A2-496F-B923-E4CC52EBBE03}" srcOrd="2" destOrd="0" presId="urn:microsoft.com/office/officeart/2005/8/layout/hProcess7"/>
    <dgm:cxn modelId="{43618D32-6CF7-4ACD-B2EA-BF6EE31E128C}" type="presParOf" srcId="{E99CADEE-61FD-4406-99DC-51956174D4BE}" destId="{8A7464E1-FFBE-4D04-B0D0-716A424FB8CE}" srcOrd="1" destOrd="0" presId="urn:microsoft.com/office/officeart/2005/8/layout/hProcess7"/>
    <dgm:cxn modelId="{E7691015-F9FB-438D-8E6C-270F1EFE35B5}" type="presParOf" srcId="{E99CADEE-61FD-4406-99DC-51956174D4BE}" destId="{2ABC4639-7A84-4798-BDE4-842E4E12F854}" srcOrd="2" destOrd="0" presId="urn:microsoft.com/office/officeart/2005/8/layout/hProcess7"/>
    <dgm:cxn modelId="{7F6CAEF5-DF1C-47CA-AA3C-BBB566E70437}" type="presParOf" srcId="{2ABC4639-7A84-4798-BDE4-842E4E12F854}" destId="{5ADF52B0-FA43-4824-A5BF-BFB055F616C1}" srcOrd="0" destOrd="0" presId="urn:microsoft.com/office/officeart/2005/8/layout/hProcess7"/>
    <dgm:cxn modelId="{CDB28F22-30B1-4A5B-B6F6-2CAA956BD7BA}" type="presParOf" srcId="{2ABC4639-7A84-4798-BDE4-842E4E12F854}" destId="{7D826138-84FD-4F74-B4D7-C238EBFD8CF7}" srcOrd="1" destOrd="0" presId="urn:microsoft.com/office/officeart/2005/8/layout/hProcess7"/>
    <dgm:cxn modelId="{ADE5D92B-9294-43A2-A7C4-EEF294E3DD2B}" type="presParOf" srcId="{2ABC4639-7A84-4798-BDE4-842E4E12F854}" destId="{0CC556AF-1F57-48CE-8830-BB4651DF791C}" srcOrd="2" destOrd="0" presId="urn:microsoft.com/office/officeart/2005/8/layout/hProcess7"/>
    <dgm:cxn modelId="{3CC15CB8-0817-4164-860A-2AF29985C295}" type="presParOf" srcId="{E99CADEE-61FD-4406-99DC-51956174D4BE}" destId="{7B25C7AE-F0F0-494B-A4C9-0250BF084E0A}" srcOrd="3" destOrd="0" presId="urn:microsoft.com/office/officeart/2005/8/layout/hProcess7"/>
    <dgm:cxn modelId="{CCA4C64A-40FD-46F2-943C-AD9D07B6D36C}" type="presParOf" srcId="{E99CADEE-61FD-4406-99DC-51956174D4BE}" destId="{5FE9CFFA-607A-4028-B7E2-AABE39EAA010}" srcOrd="4" destOrd="0" presId="urn:microsoft.com/office/officeart/2005/8/layout/hProcess7"/>
    <dgm:cxn modelId="{A023720E-6A8B-4F4F-AC37-2A3E3E6B36EA}" type="presParOf" srcId="{5FE9CFFA-607A-4028-B7E2-AABE39EAA010}" destId="{B6C03BC2-FB98-4CD5-AE7A-A2E86C25F3ED}" srcOrd="0" destOrd="0" presId="urn:microsoft.com/office/officeart/2005/8/layout/hProcess7"/>
    <dgm:cxn modelId="{1063232C-DD98-47C3-BD6C-C020CA4D75DA}" type="presParOf" srcId="{5FE9CFFA-607A-4028-B7E2-AABE39EAA010}" destId="{A49C7FEC-C832-494C-9D09-FEABA070F08E}" srcOrd="1" destOrd="0" presId="urn:microsoft.com/office/officeart/2005/8/layout/hProcess7"/>
    <dgm:cxn modelId="{C7EA5E22-0755-48E9-B956-F85F259339E3}" type="presParOf" srcId="{5FE9CFFA-607A-4028-B7E2-AABE39EAA010}" destId="{BE178B9D-0118-45B3-8C04-C07BE2E1320B}" srcOrd="2" destOrd="0" presId="urn:microsoft.com/office/officeart/2005/8/layout/hProcess7"/>
    <dgm:cxn modelId="{E0B14D69-21FC-4FC8-9016-F5D3A7A0A275}" type="presParOf" srcId="{E99CADEE-61FD-4406-99DC-51956174D4BE}" destId="{752E48C2-EDD1-40D2-906C-E305B2787770}" srcOrd="5" destOrd="0" presId="urn:microsoft.com/office/officeart/2005/8/layout/hProcess7"/>
    <dgm:cxn modelId="{DAFBE773-1611-4832-A372-D5434C69B315}" type="presParOf" srcId="{E99CADEE-61FD-4406-99DC-51956174D4BE}" destId="{8159A10D-D99C-4D41-A59E-674103A7D471}" srcOrd="6" destOrd="0" presId="urn:microsoft.com/office/officeart/2005/8/layout/hProcess7"/>
    <dgm:cxn modelId="{BD3756F6-583D-4DA3-8617-AEB745DCEBE7}" type="presParOf" srcId="{8159A10D-D99C-4D41-A59E-674103A7D471}" destId="{E698DF7D-C7F8-4200-AD0D-C067B079C3F4}" srcOrd="0" destOrd="0" presId="urn:microsoft.com/office/officeart/2005/8/layout/hProcess7"/>
    <dgm:cxn modelId="{16191B15-31F6-4771-A081-6FEDE121CEB6}" type="presParOf" srcId="{8159A10D-D99C-4D41-A59E-674103A7D471}" destId="{C0DD4F81-7FA0-4976-AA7B-8A23ABFABD8A}" srcOrd="1" destOrd="0" presId="urn:microsoft.com/office/officeart/2005/8/layout/hProcess7"/>
    <dgm:cxn modelId="{F5105C05-2C2A-4D00-949D-EEADB8DE69BA}" type="presParOf" srcId="{8159A10D-D99C-4D41-A59E-674103A7D471}" destId="{1523CFD2-716B-4632-90F3-232F6785717C}" srcOrd="2" destOrd="0" presId="urn:microsoft.com/office/officeart/2005/8/layout/hProcess7"/>
    <dgm:cxn modelId="{83943BB1-BE9C-4C18-8C5B-F9F9A13CF591}" type="presParOf" srcId="{E99CADEE-61FD-4406-99DC-51956174D4BE}" destId="{1868893D-A36A-4BC0-B2A2-8ADFFB2A2960}" srcOrd="7" destOrd="0" presId="urn:microsoft.com/office/officeart/2005/8/layout/hProcess7"/>
    <dgm:cxn modelId="{023C40D4-51CA-4C8A-9AE7-BDA679C47B33}" type="presParOf" srcId="{E99CADEE-61FD-4406-99DC-51956174D4BE}" destId="{4B9AC1A2-CBC6-4923-B2F2-8191D91FF066}" srcOrd="8" destOrd="0" presId="urn:microsoft.com/office/officeart/2005/8/layout/hProcess7"/>
    <dgm:cxn modelId="{218DFE9A-E269-477A-97D4-9A5DF321CC21}" type="presParOf" srcId="{4B9AC1A2-CBC6-4923-B2F2-8191D91FF066}" destId="{E0949794-78A9-4C50-A9FD-F6C7F15A32A1}" srcOrd="0" destOrd="0" presId="urn:microsoft.com/office/officeart/2005/8/layout/hProcess7"/>
    <dgm:cxn modelId="{F54B162D-3CF5-4380-8819-53F4564CCF45}" type="presParOf" srcId="{4B9AC1A2-CBC6-4923-B2F2-8191D91FF066}" destId="{F8E87F7B-9476-458C-B123-6C7E0808260D}" srcOrd="1" destOrd="0" presId="urn:microsoft.com/office/officeart/2005/8/layout/hProcess7"/>
    <dgm:cxn modelId="{2F4F8B8E-5488-428A-B440-877D706AF0F4}" type="presParOf" srcId="{4B9AC1A2-CBC6-4923-B2F2-8191D91FF066}" destId="{02DFA3F5-428F-40F3-9D93-BE31BA06B11E}"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99582F-3AD2-4FB7-9C91-EC37EAE6ABD6}">
      <dsp:nvSpPr>
        <dsp:cNvPr id="0" name=""/>
        <dsp:cNvSpPr/>
      </dsp:nvSpPr>
      <dsp:spPr>
        <a:xfrm>
          <a:off x="3282839" y="923"/>
          <a:ext cx="2698905" cy="1732544"/>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err="1">
              <a:solidFill>
                <a:srgbClr val="FF0000"/>
              </a:solidFill>
            </a:rPr>
            <a:t>Evalueaz</a:t>
          </a:r>
          <a:r>
            <a:rPr lang="ro-RO" sz="1600" b="1" kern="1200">
              <a:solidFill>
                <a:srgbClr val="FF0000"/>
              </a:solidFill>
            </a:rPr>
            <a:t>ă</a:t>
          </a:r>
          <a:r>
            <a:rPr lang="en-US" sz="1600" b="1" kern="1200"/>
            <a:t> </a:t>
          </a:r>
          <a:r>
            <a:rPr lang="en-US" sz="1600" b="1" kern="1200" err="1"/>
            <a:t>lucrurile</a:t>
          </a:r>
          <a:r>
            <a:rPr lang="en-US" sz="1600" b="1" kern="1200"/>
            <a:t> rapid </a:t>
          </a:r>
          <a:r>
            <a:rPr lang="en-US" sz="1600" b="1" kern="1200" err="1"/>
            <a:t>și</a:t>
          </a:r>
          <a:r>
            <a:rPr lang="en-US" sz="1600" b="1" kern="1200"/>
            <a:t> </a:t>
          </a:r>
          <a:r>
            <a:rPr lang="en-US" sz="1600" b="1" kern="1200" err="1">
              <a:solidFill>
                <a:srgbClr val="FF0000"/>
              </a:solidFill>
            </a:rPr>
            <a:t>actioneaz</a:t>
          </a:r>
          <a:r>
            <a:rPr lang="ro-RO" sz="1600" b="1" kern="1200">
              <a:solidFill>
                <a:srgbClr val="FF0000"/>
              </a:solidFill>
            </a:rPr>
            <a:t>ă</a:t>
          </a:r>
          <a:r>
            <a:rPr lang="en-US" sz="1600" b="1" kern="1200">
              <a:solidFill>
                <a:srgbClr val="FF0000"/>
              </a:solidFill>
            </a:rPr>
            <a:t> </a:t>
          </a:r>
          <a:r>
            <a:rPr lang="en-US" sz="1600" b="1" kern="1200" err="1"/>
            <a:t>imediat</a:t>
          </a:r>
          <a:r>
            <a:rPr lang="en-US" sz="1600" b="1" kern="1200"/>
            <a:t>  </a:t>
          </a:r>
          <a:r>
            <a:rPr lang="en-US" sz="1600" b="1" kern="1200" err="1"/>
            <a:t>când</a:t>
          </a:r>
          <a:r>
            <a:rPr lang="en-US" sz="1600" b="1" kern="1200"/>
            <a:t> </a:t>
          </a:r>
          <a:r>
            <a:rPr lang="en-US" sz="1600" b="1" kern="1200" err="1"/>
            <a:t>situația</a:t>
          </a:r>
          <a:r>
            <a:rPr lang="en-US" sz="1600" b="1" kern="1200"/>
            <a:t> o </a:t>
          </a:r>
          <a:r>
            <a:rPr lang="en-US" sz="1600" b="1" kern="1200" err="1"/>
            <a:t>impune</a:t>
          </a:r>
          <a:endParaRPr lang="en-US" sz="1600" b="1" kern="1200"/>
        </a:p>
      </dsp:txBody>
      <dsp:txXfrm>
        <a:off x="3678084" y="254648"/>
        <a:ext cx="1908415" cy="1225094"/>
      </dsp:txXfrm>
    </dsp:sp>
    <dsp:sp modelId="{CFAF6334-CE67-4450-A9C4-4031A62006F4}">
      <dsp:nvSpPr>
        <dsp:cNvPr id="0" name=""/>
        <dsp:cNvSpPr/>
      </dsp:nvSpPr>
      <dsp:spPr>
        <a:xfrm rot="1451829">
          <a:off x="5920113" y="1275902"/>
          <a:ext cx="544688" cy="5847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5927291" y="1359361"/>
        <a:ext cx="381282" cy="350839"/>
      </dsp:txXfrm>
    </dsp:sp>
    <dsp:sp modelId="{85EA61E6-2B7E-4C40-A03D-515DADF529A0}">
      <dsp:nvSpPr>
        <dsp:cNvPr id="0" name=""/>
        <dsp:cNvSpPr/>
      </dsp:nvSpPr>
      <dsp:spPr>
        <a:xfrm>
          <a:off x="6394209" y="1434804"/>
          <a:ext cx="2858074" cy="1732544"/>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t>„Ce </a:t>
          </a:r>
          <a:r>
            <a:rPr lang="en-US" sz="1600" b="1" kern="1200" err="1"/>
            <a:t>contează</a:t>
          </a:r>
          <a:r>
            <a:rPr lang="en-US" sz="1600" b="1" kern="1200"/>
            <a:t> cel </a:t>
          </a:r>
          <a:r>
            <a:rPr lang="en-US" sz="1600" b="1" kern="1200" err="1"/>
            <a:t>mai</a:t>
          </a:r>
          <a:r>
            <a:rPr lang="en-US" sz="1600" b="1" kern="1200"/>
            <a:t> </a:t>
          </a:r>
          <a:r>
            <a:rPr lang="en-US" sz="1600" b="1" kern="1200" err="1"/>
            <a:t>mult</a:t>
          </a:r>
          <a:r>
            <a:rPr lang="en-US" sz="1600" b="1" kern="1200"/>
            <a:t> </a:t>
          </a:r>
          <a:r>
            <a:rPr lang="en-US" sz="1600" b="1" kern="1200" err="1"/>
            <a:t>în</a:t>
          </a:r>
          <a:r>
            <a:rPr lang="en-US" sz="1600" b="1" kern="1200"/>
            <a:t> </a:t>
          </a:r>
          <a:r>
            <a:rPr lang="en-US" sz="1600" b="1" kern="1200" err="1"/>
            <a:t>munca</a:t>
          </a:r>
          <a:r>
            <a:rPr lang="en-US" sz="1600" b="1" kern="1200"/>
            <a:t> de </a:t>
          </a:r>
          <a:r>
            <a:rPr lang="en-US" sz="1600" b="1" kern="1200" err="1"/>
            <a:t>asistent</a:t>
          </a:r>
          <a:r>
            <a:rPr lang="en-US" sz="1600" b="1" kern="1200"/>
            <a:t> medical?“</a:t>
          </a:r>
        </a:p>
        <a:p>
          <a:pPr marL="0" lvl="0" indent="0" algn="ctr" defTabSz="711200">
            <a:lnSpc>
              <a:spcPct val="90000"/>
            </a:lnSpc>
            <a:spcBef>
              <a:spcPct val="0"/>
            </a:spcBef>
            <a:spcAft>
              <a:spcPct val="35000"/>
            </a:spcAft>
            <a:buNone/>
          </a:pPr>
          <a:r>
            <a:rPr lang="en-US" sz="1600" b="1" kern="1200">
              <a:solidFill>
                <a:srgbClr val="FF0000"/>
              </a:solidFill>
            </a:rPr>
            <a:t>”O </a:t>
          </a:r>
          <a:r>
            <a:rPr lang="en-US" sz="1600" b="1" kern="1200" err="1">
              <a:solidFill>
                <a:srgbClr val="FF0000"/>
              </a:solidFill>
            </a:rPr>
            <a:t>îngrijire</a:t>
          </a:r>
          <a:r>
            <a:rPr lang="en-US" sz="1600" b="1" kern="1200">
              <a:solidFill>
                <a:srgbClr val="FF0000"/>
              </a:solidFill>
            </a:rPr>
            <a:t> de </a:t>
          </a:r>
          <a:r>
            <a:rPr lang="en-US" sz="1600" b="1" kern="1200" err="1">
              <a:solidFill>
                <a:srgbClr val="FF0000"/>
              </a:solidFill>
            </a:rPr>
            <a:t>calitate</a:t>
          </a:r>
          <a:r>
            <a:rPr lang="en-US" sz="1600" b="1" kern="1200">
              <a:solidFill>
                <a:srgbClr val="FF0000"/>
              </a:solidFill>
            </a:rPr>
            <a:t>!!!”</a:t>
          </a:r>
        </a:p>
      </dsp:txBody>
      <dsp:txXfrm>
        <a:off x="6812764" y="1688529"/>
        <a:ext cx="2020964" cy="1225094"/>
      </dsp:txXfrm>
    </dsp:sp>
    <dsp:sp modelId="{E65691FC-CCF8-489C-B98C-3D2C2004ADC4}">
      <dsp:nvSpPr>
        <dsp:cNvPr id="0" name=""/>
        <dsp:cNvSpPr/>
      </dsp:nvSpPr>
      <dsp:spPr>
        <a:xfrm rot="6232190">
          <a:off x="7262122" y="3297174"/>
          <a:ext cx="485963" cy="5847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rot="10800000">
        <a:off x="7352491" y="3343352"/>
        <a:ext cx="340174" cy="350839"/>
      </dsp:txXfrm>
    </dsp:sp>
    <dsp:sp modelId="{92FD69A7-8551-414B-8433-DA87499C3FBE}">
      <dsp:nvSpPr>
        <dsp:cNvPr id="0" name=""/>
        <dsp:cNvSpPr/>
      </dsp:nvSpPr>
      <dsp:spPr>
        <a:xfrm>
          <a:off x="5489305" y="4041692"/>
          <a:ext cx="3391767" cy="1686978"/>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err="1"/>
            <a:t>Asistentele</a:t>
          </a:r>
          <a:r>
            <a:rPr lang="en-US" sz="1600" b="1" kern="1200"/>
            <a:t> </a:t>
          </a:r>
          <a:r>
            <a:rPr lang="en-US" sz="1600" b="1" kern="1200" err="1"/>
            <a:t>medicale</a:t>
          </a:r>
          <a:r>
            <a:rPr lang="en-US" sz="1600" b="1" kern="1200"/>
            <a:t> de </a:t>
          </a:r>
          <a:r>
            <a:rPr lang="en-US" sz="1600" b="1" kern="1200" err="1"/>
            <a:t>terapie</a:t>
          </a:r>
          <a:r>
            <a:rPr lang="en-US" sz="1600" b="1" kern="1200"/>
            <a:t> </a:t>
          </a:r>
          <a:r>
            <a:rPr lang="en-US" sz="1600" b="1" kern="1200" err="1"/>
            <a:t>intensivă</a:t>
          </a:r>
          <a:r>
            <a:rPr lang="en-US" sz="1600" b="1" kern="1200"/>
            <a:t> </a:t>
          </a:r>
          <a:r>
            <a:rPr lang="ro-RO" sz="1600" b="1" kern="1200"/>
            <a:t>ș</a:t>
          </a:r>
          <a:r>
            <a:rPr lang="en-US" sz="1600" b="1" kern="1200" err="1"/>
            <a:t>i</a:t>
          </a:r>
          <a:r>
            <a:rPr lang="en-US" sz="1600" b="1" kern="1200"/>
            <a:t> </a:t>
          </a:r>
          <a:r>
            <a:rPr lang="en-US" sz="1600" b="1" kern="1200" err="1"/>
            <a:t>acută</a:t>
          </a:r>
          <a:r>
            <a:rPr lang="en-US" sz="1600" b="1" kern="1200"/>
            <a:t> sunt la </a:t>
          </a:r>
          <a:r>
            <a:rPr lang="en-US" sz="1600" b="1" kern="1200" err="1"/>
            <a:t>patul</a:t>
          </a:r>
          <a:r>
            <a:rPr lang="en-US" sz="1600" b="1" kern="1200"/>
            <a:t> </a:t>
          </a:r>
          <a:r>
            <a:rPr lang="en-US" sz="1600" b="1" kern="1200" err="1"/>
            <a:t>pacientului</a:t>
          </a:r>
          <a:r>
            <a:rPr lang="en-US" sz="1600" b="1" kern="1200"/>
            <a:t> </a:t>
          </a:r>
          <a:r>
            <a:rPr lang="en-US" sz="1600" b="1" kern="1200">
              <a:solidFill>
                <a:srgbClr val="FF0000"/>
              </a:solidFill>
            </a:rPr>
            <a:t>24 de ore pe zi, 7 </a:t>
          </a:r>
          <a:r>
            <a:rPr lang="en-US" sz="1600" b="1" kern="1200" err="1">
              <a:solidFill>
                <a:srgbClr val="FF0000"/>
              </a:solidFill>
            </a:rPr>
            <a:t>zile</a:t>
          </a:r>
          <a:r>
            <a:rPr lang="en-US" sz="1600" b="1" kern="1200">
              <a:solidFill>
                <a:srgbClr val="FF0000"/>
              </a:solidFill>
            </a:rPr>
            <a:t> pe </a:t>
          </a:r>
          <a:r>
            <a:rPr lang="en-US" sz="1600" b="1" kern="1200" err="1">
              <a:solidFill>
                <a:srgbClr val="FF0000"/>
              </a:solidFill>
            </a:rPr>
            <a:t>săptămână</a:t>
          </a:r>
          <a:r>
            <a:rPr lang="en-US" sz="1600" b="1" kern="1200">
              <a:solidFill>
                <a:srgbClr val="FF0000"/>
              </a:solidFill>
            </a:rPr>
            <a:t>.</a:t>
          </a:r>
        </a:p>
      </dsp:txBody>
      <dsp:txXfrm>
        <a:off x="5986018" y="4288744"/>
        <a:ext cx="2398341" cy="1192874"/>
      </dsp:txXfrm>
    </dsp:sp>
    <dsp:sp modelId="{0F2E4D52-946D-4A5E-AD74-9E426504C494}">
      <dsp:nvSpPr>
        <dsp:cNvPr id="0" name=""/>
        <dsp:cNvSpPr/>
      </dsp:nvSpPr>
      <dsp:spPr>
        <a:xfrm rot="10807499">
          <a:off x="4336255" y="4587488"/>
          <a:ext cx="814834" cy="5847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rot="10800000">
        <a:off x="4511675" y="4704626"/>
        <a:ext cx="639414" cy="350839"/>
      </dsp:txXfrm>
    </dsp:sp>
    <dsp:sp modelId="{F10DE752-EF36-44DC-B208-08E61286EF91}">
      <dsp:nvSpPr>
        <dsp:cNvPr id="0" name=""/>
        <dsp:cNvSpPr/>
      </dsp:nvSpPr>
      <dsp:spPr>
        <a:xfrm>
          <a:off x="238576" y="4007806"/>
          <a:ext cx="3713345" cy="1732544"/>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err="1"/>
            <a:t>Asigură</a:t>
          </a:r>
          <a:r>
            <a:rPr lang="en-US" sz="1600" b="1" kern="1200"/>
            <a:t> prima </a:t>
          </a:r>
          <a:r>
            <a:rPr lang="en-US" sz="1600" b="1" kern="1200" err="1"/>
            <a:t>linie</a:t>
          </a:r>
          <a:r>
            <a:rPr lang="en-US" sz="1600" b="1" kern="1200"/>
            <a:t> de </a:t>
          </a:r>
          <a:r>
            <a:rPr lang="en-US" sz="1600" b="1" kern="1200" err="1">
              <a:solidFill>
                <a:srgbClr val="FF0000"/>
              </a:solidFill>
            </a:rPr>
            <a:t>supraveghere</a:t>
          </a:r>
          <a:r>
            <a:rPr lang="en-US" sz="1600" b="1" kern="1200">
              <a:solidFill>
                <a:srgbClr val="FF0000"/>
              </a:solidFill>
            </a:rPr>
            <a:t> </a:t>
          </a:r>
          <a:r>
            <a:rPr lang="en-US" sz="1600" b="1" kern="1200" err="1">
              <a:solidFill>
                <a:srgbClr val="FF0000"/>
              </a:solidFill>
            </a:rPr>
            <a:t>și</a:t>
          </a:r>
          <a:r>
            <a:rPr lang="en-US" sz="1600" b="1" kern="1200">
              <a:solidFill>
                <a:srgbClr val="FF0000"/>
              </a:solidFill>
            </a:rPr>
            <a:t> </a:t>
          </a:r>
          <a:r>
            <a:rPr lang="en-US" sz="1600" b="1" kern="1200" err="1">
              <a:solidFill>
                <a:srgbClr val="FF0000"/>
              </a:solidFill>
            </a:rPr>
            <a:t>vigilență</a:t>
          </a:r>
          <a:r>
            <a:rPr lang="en-US" sz="1600" b="1" kern="1200">
              <a:solidFill>
                <a:srgbClr val="FF0000"/>
              </a:solidFill>
            </a:rPr>
            <a:t> maxim</a:t>
          </a:r>
          <a:r>
            <a:rPr lang="ro-RO" sz="1600" b="1" kern="1200">
              <a:solidFill>
                <a:srgbClr val="FF0000"/>
              </a:solidFill>
            </a:rPr>
            <a:t>ă</a:t>
          </a:r>
          <a:r>
            <a:rPr lang="en-US" sz="1600" b="1" kern="1200">
              <a:solidFill>
                <a:srgbClr val="FF0000"/>
              </a:solidFill>
            </a:rPr>
            <a:t> </a:t>
          </a:r>
          <a:r>
            <a:rPr lang="en-US" sz="1600" b="1" kern="1200" err="1"/>
            <a:t>pentru</a:t>
          </a:r>
          <a:r>
            <a:rPr lang="en-US" sz="1600" b="1" kern="1200"/>
            <a:t> a </a:t>
          </a:r>
          <a:r>
            <a:rPr lang="en-US" sz="1600" b="1" kern="1200" err="1"/>
            <a:t>detecta</a:t>
          </a:r>
          <a:r>
            <a:rPr lang="en-US" sz="1600" b="1" kern="1200"/>
            <a:t> </a:t>
          </a:r>
          <a:r>
            <a:rPr lang="en-US" sz="1600" b="1" kern="1200" err="1"/>
            <a:t>schimbările</a:t>
          </a:r>
          <a:r>
            <a:rPr lang="en-US" sz="1600" b="1" kern="1200"/>
            <a:t> </a:t>
          </a:r>
          <a:r>
            <a:rPr lang="en-US" sz="1600" b="1" kern="1200" err="1"/>
            <a:t>subtile</a:t>
          </a:r>
          <a:r>
            <a:rPr lang="en-US" sz="1600" b="1" kern="1200"/>
            <a:t> </a:t>
          </a:r>
          <a:r>
            <a:rPr lang="en-US" sz="1600" b="1" kern="1200" err="1"/>
            <a:t>în</a:t>
          </a:r>
          <a:r>
            <a:rPr lang="en-US" sz="1600" b="1" kern="1200"/>
            <a:t> </a:t>
          </a:r>
          <a:r>
            <a:rPr lang="en-US" sz="1600" b="1" kern="1200" err="1"/>
            <a:t>starea</a:t>
          </a:r>
          <a:r>
            <a:rPr lang="en-US" sz="1600" b="1" kern="1200"/>
            <a:t> </a:t>
          </a:r>
          <a:r>
            <a:rPr lang="en-US" sz="1600" b="1" kern="1200" err="1"/>
            <a:t>unui</a:t>
          </a:r>
          <a:r>
            <a:rPr lang="en-US" sz="1600" b="1" kern="1200"/>
            <a:t> </a:t>
          </a:r>
          <a:r>
            <a:rPr lang="en-US" sz="1600" b="1" kern="1200" err="1"/>
            <a:t>pacient</a:t>
          </a:r>
          <a:r>
            <a:rPr lang="en-US" sz="1600" b="1" kern="1200"/>
            <a:t>.</a:t>
          </a:r>
        </a:p>
      </dsp:txBody>
      <dsp:txXfrm>
        <a:off x="782383" y="4261531"/>
        <a:ext cx="2625731" cy="1225094"/>
      </dsp:txXfrm>
    </dsp:sp>
    <dsp:sp modelId="{275FB1B3-B332-4866-A609-E93DC757A9EA}">
      <dsp:nvSpPr>
        <dsp:cNvPr id="0" name=""/>
        <dsp:cNvSpPr/>
      </dsp:nvSpPr>
      <dsp:spPr>
        <a:xfrm rot="15461224">
          <a:off x="1634161" y="3368812"/>
          <a:ext cx="392691" cy="5847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rot="10800000">
        <a:off x="1705626" y="3543308"/>
        <a:ext cx="274884" cy="350839"/>
      </dsp:txXfrm>
    </dsp:sp>
    <dsp:sp modelId="{3F1B0AB4-0394-4D4B-94CE-E887EA57EC96}">
      <dsp:nvSpPr>
        <dsp:cNvPr id="0" name=""/>
        <dsp:cNvSpPr/>
      </dsp:nvSpPr>
      <dsp:spPr>
        <a:xfrm>
          <a:off x="120320" y="1563193"/>
          <a:ext cx="2882676" cy="1732544"/>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err="1">
              <a:solidFill>
                <a:srgbClr val="FF0000"/>
              </a:solidFill>
            </a:rPr>
            <a:t>Gestionez</a:t>
          </a:r>
          <a:r>
            <a:rPr lang="ro-RO" sz="1600" b="1" kern="1200">
              <a:solidFill>
                <a:srgbClr val="FF0000"/>
              </a:solidFill>
            </a:rPr>
            <a:t>ă</a:t>
          </a:r>
          <a:r>
            <a:rPr lang="en-US" sz="1600" b="1" kern="1200">
              <a:solidFill>
                <a:srgbClr val="FF0000"/>
              </a:solidFill>
            </a:rPr>
            <a:t> </a:t>
          </a:r>
          <a:r>
            <a:rPr lang="en-US" sz="1600" b="1" kern="1200"/>
            <a:t>constant </a:t>
          </a:r>
          <a:r>
            <a:rPr lang="en-US" sz="1600" b="1" kern="1200" err="1"/>
            <a:t>niveluri</a:t>
          </a:r>
          <a:r>
            <a:rPr lang="en-US" sz="1600" b="1" kern="1200"/>
            <a:t> variate de </a:t>
          </a:r>
          <a:r>
            <a:rPr lang="en-US" sz="1600" b="1" kern="1200" err="1"/>
            <a:t>încărcare</a:t>
          </a:r>
          <a:r>
            <a:rPr lang="en-US" sz="1600" b="1" kern="1200"/>
            <a:t> a </a:t>
          </a:r>
          <a:r>
            <a:rPr lang="en-US" sz="1600" b="1" kern="1200" err="1"/>
            <a:t>muncii</a:t>
          </a:r>
          <a:r>
            <a:rPr lang="en-US" sz="1600" b="1" kern="1200"/>
            <a:t> pe </a:t>
          </a:r>
          <a:r>
            <a:rPr lang="en-US" sz="1600" b="1" kern="1200" err="1"/>
            <a:t>parcursul</a:t>
          </a:r>
          <a:r>
            <a:rPr lang="en-US" sz="1600" b="1" kern="1200"/>
            <a:t> </a:t>
          </a:r>
          <a:r>
            <a:rPr lang="en-US" sz="1600" b="1" kern="1200" err="1"/>
            <a:t>zilei</a:t>
          </a:r>
          <a:r>
            <a:rPr lang="en-US" sz="1600" b="1" kern="1200"/>
            <a:t> lor </a:t>
          </a:r>
          <a:r>
            <a:rPr lang="en-US" sz="1600" b="1" kern="1200" err="1"/>
            <a:t>clinice</a:t>
          </a:r>
          <a:r>
            <a:rPr lang="en-US" sz="1600" b="1" kern="1200"/>
            <a:t>. </a:t>
          </a:r>
        </a:p>
      </dsp:txBody>
      <dsp:txXfrm>
        <a:off x="542478" y="1816918"/>
        <a:ext cx="2038360" cy="1225094"/>
      </dsp:txXfrm>
    </dsp:sp>
    <dsp:sp modelId="{F03CA61C-E2E3-4059-91DD-A5222B798753}">
      <dsp:nvSpPr>
        <dsp:cNvPr id="0" name=""/>
        <dsp:cNvSpPr/>
      </dsp:nvSpPr>
      <dsp:spPr>
        <a:xfrm rot="19982041">
          <a:off x="2833094" y="1352114"/>
          <a:ext cx="542896" cy="5847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2841948" y="1505988"/>
        <a:ext cx="380027" cy="3508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C02285-21E8-4CD6-A9F0-5AEFEB8D9F73}">
      <dsp:nvSpPr>
        <dsp:cNvPr id="0" name=""/>
        <dsp:cNvSpPr/>
      </dsp:nvSpPr>
      <dsp:spPr>
        <a:xfrm>
          <a:off x="4807" y="0"/>
          <a:ext cx="8903007" cy="766652"/>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err="1"/>
            <a:t>Definirea</a:t>
          </a:r>
          <a:r>
            <a:rPr lang="en-US" sz="1600" b="1" kern="1200"/>
            <a:t> </a:t>
          </a:r>
          <a:r>
            <a:rPr lang="en-US" sz="1600" b="1" kern="1200" err="1"/>
            <a:t>diagnosticelor</a:t>
          </a:r>
          <a:r>
            <a:rPr lang="en-US" sz="1600" b="1" kern="1200"/>
            <a:t> de </a:t>
          </a:r>
          <a:r>
            <a:rPr lang="en-US" sz="1600" b="1" kern="1200" err="1"/>
            <a:t>îngrijire</a:t>
          </a:r>
          <a:r>
            <a:rPr lang="en-US" sz="1600" b="1" kern="1200"/>
            <a:t> </a:t>
          </a:r>
          <a:r>
            <a:rPr lang="en-US" sz="1600" b="1" kern="1200" err="1"/>
            <a:t>este</a:t>
          </a:r>
          <a:r>
            <a:rPr lang="en-US" sz="1600" b="1" kern="1200"/>
            <a:t> un element care </a:t>
          </a:r>
          <a:r>
            <a:rPr lang="en-US" sz="1600" b="1" kern="1200" err="1"/>
            <a:t>datează</a:t>
          </a:r>
          <a:r>
            <a:rPr lang="en-US" sz="1600" b="1" kern="1200"/>
            <a:t> </a:t>
          </a:r>
          <a:r>
            <a:rPr lang="en-US" sz="1600" b="1" kern="1200" err="1"/>
            <a:t>începând</a:t>
          </a:r>
          <a:r>
            <a:rPr lang="en-US" sz="1600" b="1" kern="1200"/>
            <a:t> de la Florence Nightingale, </a:t>
          </a:r>
          <a:r>
            <a:rPr lang="en-US" sz="1600" b="1" kern="1200" err="1"/>
            <a:t>anii</a:t>
          </a:r>
          <a:r>
            <a:rPr lang="en-US" sz="1600" b="1" kern="1200"/>
            <a:t> 1854 -1855</a:t>
          </a:r>
        </a:p>
      </dsp:txBody>
      <dsp:txXfrm>
        <a:off x="27261" y="22454"/>
        <a:ext cx="7986033" cy="721744"/>
      </dsp:txXfrm>
    </dsp:sp>
    <dsp:sp modelId="{33A3084A-A549-4A71-BA5C-EB2309DB4416}">
      <dsp:nvSpPr>
        <dsp:cNvPr id="0" name=""/>
        <dsp:cNvSpPr/>
      </dsp:nvSpPr>
      <dsp:spPr>
        <a:xfrm>
          <a:off x="664835" y="873131"/>
          <a:ext cx="8903007" cy="766652"/>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err="1"/>
            <a:t>Termenul</a:t>
          </a:r>
          <a:r>
            <a:rPr lang="en-US" sz="1600" b="1" kern="1200"/>
            <a:t> de ,,</a:t>
          </a:r>
          <a:r>
            <a:rPr lang="en-US" sz="1600" b="1" kern="1200" err="1"/>
            <a:t>proces</a:t>
          </a:r>
          <a:r>
            <a:rPr lang="en-US" sz="1600" b="1" kern="1200"/>
            <a:t> nursing” a </a:t>
          </a:r>
          <a:r>
            <a:rPr lang="en-US" sz="1600" b="1" kern="1200" err="1"/>
            <a:t>fost</a:t>
          </a:r>
          <a:r>
            <a:rPr lang="en-US" sz="1600" b="1" kern="1200"/>
            <a:t> </a:t>
          </a:r>
          <a:r>
            <a:rPr lang="en-US" sz="1600" b="1" kern="1200" err="1"/>
            <a:t>introdus</a:t>
          </a:r>
          <a:r>
            <a:rPr lang="en-US" sz="1600" b="1" kern="1200"/>
            <a:t> de Lydia Hall </a:t>
          </a:r>
          <a:r>
            <a:rPr lang="en-US" sz="1600" b="1" kern="1200" err="1"/>
            <a:t>în</a:t>
          </a:r>
          <a:r>
            <a:rPr lang="en-US" sz="1600" b="1" kern="1200"/>
            <a:t> </a:t>
          </a:r>
          <a:r>
            <a:rPr lang="en-US" sz="1600" b="1" kern="1200" err="1"/>
            <a:t>anul</a:t>
          </a:r>
          <a:r>
            <a:rPr lang="en-US" sz="1600" b="1" kern="1200"/>
            <a:t> 1955, </a:t>
          </a:r>
          <a:r>
            <a:rPr lang="en-US" sz="1600" b="1" kern="1200" err="1"/>
            <a:t>în</a:t>
          </a:r>
          <a:r>
            <a:rPr lang="en-US" sz="1600" b="1" kern="1200"/>
            <a:t> </a:t>
          </a:r>
          <a:r>
            <a:rPr lang="en-US" sz="1600" b="1" kern="1200" err="1"/>
            <a:t>Statele</a:t>
          </a:r>
          <a:r>
            <a:rPr lang="en-US" sz="1600" b="1" kern="1200"/>
            <a:t> Unite ale </a:t>
          </a:r>
          <a:r>
            <a:rPr lang="en-US" sz="1600" b="1" kern="1200" err="1"/>
            <a:t>Americii</a:t>
          </a:r>
          <a:r>
            <a:rPr lang="en-US" sz="1600" b="1" kern="1200"/>
            <a:t>.</a:t>
          </a:r>
        </a:p>
      </dsp:txBody>
      <dsp:txXfrm>
        <a:off x="687289" y="895585"/>
        <a:ext cx="7694941" cy="721744"/>
      </dsp:txXfrm>
    </dsp:sp>
    <dsp:sp modelId="{CC907EB9-48E1-4788-ABB4-53CE54B55D6B}">
      <dsp:nvSpPr>
        <dsp:cNvPr id="0" name=""/>
        <dsp:cNvSpPr/>
      </dsp:nvSpPr>
      <dsp:spPr>
        <a:xfrm>
          <a:off x="1329670" y="1746263"/>
          <a:ext cx="8903007" cy="766652"/>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err="1"/>
            <a:t>Când</a:t>
          </a:r>
          <a:r>
            <a:rPr lang="en-US" sz="1600" b="1" kern="1200"/>
            <a:t> </a:t>
          </a:r>
          <a:r>
            <a:rPr lang="en-US" sz="1600" b="1" kern="1200" err="1"/>
            <a:t>rolul</a:t>
          </a:r>
          <a:r>
            <a:rPr lang="en-US" sz="1600" b="1" kern="1200"/>
            <a:t> </a:t>
          </a:r>
          <a:r>
            <a:rPr lang="en-US" sz="1600" b="1" kern="1200" err="1"/>
            <a:t>asisten</a:t>
          </a:r>
          <a:r>
            <a:rPr lang="ro-RO" sz="1600" b="1" kern="1200"/>
            <a:t>ț</a:t>
          </a:r>
          <a:r>
            <a:rPr lang="en-US" sz="1600" b="1" kern="1200" err="1"/>
            <a:t>ilor</a:t>
          </a:r>
          <a:r>
            <a:rPr lang="en-US" sz="1600" b="1" kern="1200"/>
            <a:t> </a:t>
          </a:r>
          <a:r>
            <a:rPr lang="en-US" sz="1600" b="1" kern="1200" err="1"/>
            <a:t>medicali</a:t>
          </a:r>
          <a:r>
            <a:rPr lang="en-US" sz="1600" b="1" kern="1200"/>
            <a:t> a </a:t>
          </a:r>
          <a:r>
            <a:rPr lang="en-US" sz="1600" b="1" kern="1200" err="1"/>
            <a:t>început</a:t>
          </a:r>
          <a:r>
            <a:rPr lang="en-US" sz="1600" b="1" kern="1200"/>
            <a:t> </a:t>
          </a:r>
          <a:r>
            <a:rPr lang="en-US" sz="1600" b="1" kern="1200" err="1"/>
            <a:t>să</a:t>
          </a:r>
          <a:r>
            <a:rPr lang="en-US" sz="1600" b="1" kern="1200"/>
            <a:t> se </a:t>
          </a:r>
          <a:r>
            <a:rPr lang="en-US" sz="1600" b="1" kern="1200" err="1"/>
            <a:t>clarifice</a:t>
          </a:r>
          <a:r>
            <a:rPr lang="en-US" sz="1600" b="1" kern="1200"/>
            <a:t> </a:t>
          </a:r>
          <a:r>
            <a:rPr lang="en-US" sz="1600" b="1" kern="1200" err="1"/>
            <a:t>și</a:t>
          </a:r>
          <a:r>
            <a:rPr lang="en-US" sz="1600" b="1" kern="1200"/>
            <a:t> </a:t>
          </a:r>
          <a:r>
            <a:rPr lang="en-US" sz="1600" b="1" kern="1200" err="1"/>
            <a:t>să</a:t>
          </a:r>
          <a:r>
            <a:rPr lang="en-US" sz="1600" b="1" kern="1200"/>
            <a:t> </a:t>
          </a:r>
          <a:r>
            <a:rPr lang="en-US" sz="1600" b="1" kern="1200" err="1"/>
            <a:t>evolueze</a:t>
          </a:r>
          <a:r>
            <a:rPr lang="en-US" sz="1600" b="1" kern="1200"/>
            <a:t>, </a:t>
          </a:r>
          <a:r>
            <a:rPr lang="en-US" sz="1600" b="1" kern="1200" err="1"/>
            <a:t>ei</a:t>
          </a:r>
          <a:r>
            <a:rPr lang="en-US" sz="1600" b="1" kern="1200"/>
            <a:t> s-au </a:t>
          </a:r>
          <a:r>
            <a:rPr lang="en-US" sz="1600" b="1" kern="1200" err="1"/>
            <a:t>reunit</a:t>
          </a:r>
          <a:r>
            <a:rPr lang="en-US" sz="1600" b="1" kern="1200"/>
            <a:t> </a:t>
          </a:r>
          <a:r>
            <a:rPr lang="en-US" sz="1600" b="1" kern="1200" err="1"/>
            <a:t>pentru</a:t>
          </a:r>
          <a:r>
            <a:rPr lang="en-US" sz="1600" b="1" kern="1200"/>
            <a:t> a forma </a:t>
          </a:r>
          <a:r>
            <a:rPr lang="en-US" sz="1600" b="1" kern="1200" err="1"/>
            <a:t>grupul</a:t>
          </a:r>
          <a:r>
            <a:rPr lang="en-US" sz="1600" b="1" kern="1200"/>
            <a:t> de </a:t>
          </a:r>
          <a:r>
            <a:rPr lang="en-US" sz="1600" b="1" kern="1200" err="1"/>
            <a:t>studiu</a:t>
          </a:r>
          <a:r>
            <a:rPr lang="en-US" sz="1600" b="1" kern="1200"/>
            <a:t> </a:t>
          </a:r>
          <a:r>
            <a:rPr lang="en-US" sz="1600" b="1" kern="1200" err="1"/>
            <a:t>pentru</a:t>
          </a:r>
          <a:r>
            <a:rPr lang="en-US" sz="1600" b="1" kern="1200"/>
            <a:t> </a:t>
          </a:r>
          <a:r>
            <a:rPr lang="en-US" sz="1600" b="1" kern="1200" err="1"/>
            <a:t>clasificarea</a:t>
          </a:r>
          <a:r>
            <a:rPr lang="en-US" sz="1600" b="1" kern="1200"/>
            <a:t> </a:t>
          </a:r>
          <a:r>
            <a:rPr lang="en-US" sz="1600" b="1" kern="1200" err="1"/>
            <a:t>diagnosticelor</a:t>
          </a:r>
          <a:r>
            <a:rPr lang="en-US" sz="1600" b="1" kern="1200"/>
            <a:t> de </a:t>
          </a:r>
          <a:r>
            <a:rPr lang="en-US" sz="1600" b="1" kern="1200" err="1"/>
            <a:t>îngrijire</a:t>
          </a:r>
          <a:r>
            <a:rPr lang="en-US" sz="1600" b="1" kern="1200"/>
            <a:t> </a:t>
          </a:r>
          <a:r>
            <a:rPr lang="en-US" sz="1600" b="1" kern="1200" err="1"/>
            <a:t>în</a:t>
          </a:r>
          <a:r>
            <a:rPr lang="en-US" sz="1600" b="1" kern="1200"/>
            <a:t> SUA, 1973. </a:t>
          </a:r>
        </a:p>
      </dsp:txBody>
      <dsp:txXfrm>
        <a:off x="1352124" y="1768717"/>
        <a:ext cx="7694941" cy="721744"/>
      </dsp:txXfrm>
    </dsp:sp>
    <dsp:sp modelId="{ADFF8B44-CCEA-4186-91A4-4B4ED7BFAAD6}">
      <dsp:nvSpPr>
        <dsp:cNvPr id="0" name=""/>
        <dsp:cNvSpPr/>
      </dsp:nvSpPr>
      <dsp:spPr>
        <a:xfrm>
          <a:off x="1994505" y="2619395"/>
          <a:ext cx="8903007" cy="766652"/>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a:t>,,</a:t>
          </a:r>
          <a:r>
            <a:rPr lang="en-US" sz="1400" b="1" kern="1200" err="1"/>
            <a:t>Enun</a:t>
          </a:r>
          <a:r>
            <a:rPr lang="ro-RO" sz="1400" b="1" kern="1200"/>
            <a:t>ț</a:t>
          </a:r>
          <a:r>
            <a:rPr lang="en-US" sz="1400" b="1" kern="1200"/>
            <a:t>ul </a:t>
          </a:r>
          <a:r>
            <a:rPr lang="en-US" sz="1400" b="1" kern="1200" err="1"/>
            <a:t>unei</a:t>
          </a:r>
          <a:r>
            <a:rPr lang="en-US" sz="1400" b="1" kern="1200"/>
            <a:t> </a:t>
          </a:r>
          <a:r>
            <a:rPr lang="en-US" sz="1400" b="1" kern="1200" err="1"/>
            <a:t>judecăți</a:t>
          </a:r>
          <a:r>
            <a:rPr lang="en-US" sz="1400" b="1" kern="1200"/>
            <a:t> </a:t>
          </a:r>
          <a:r>
            <a:rPr lang="en-US" sz="1400" b="1" kern="1200" err="1"/>
            <a:t>clinice</a:t>
          </a:r>
          <a:r>
            <a:rPr lang="en-US" sz="1400" b="1" kern="1200"/>
            <a:t> </a:t>
          </a:r>
          <a:r>
            <a:rPr lang="en-US" sz="1400" b="1" kern="1200" err="1"/>
            <a:t>asupra</a:t>
          </a:r>
          <a:r>
            <a:rPr lang="en-US" sz="1400" b="1" kern="1200"/>
            <a:t> </a:t>
          </a:r>
          <a:r>
            <a:rPr lang="en-US" sz="1400" b="1" kern="1200" err="1"/>
            <a:t>reac</a:t>
          </a:r>
          <a:r>
            <a:rPr lang="ro-RO" sz="1400" b="1" kern="1200"/>
            <a:t>ț</a:t>
          </a:r>
          <a:r>
            <a:rPr lang="en-US" sz="1400" b="1" kern="1200" err="1"/>
            <a:t>iilor</a:t>
          </a:r>
          <a:r>
            <a:rPr lang="en-US" sz="1400" b="1" kern="1200"/>
            <a:t> la </a:t>
          </a:r>
          <a:r>
            <a:rPr lang="en-US" sz="1400" b="1" kern="1200" err="1"/>
            <a:t>problemele</a:t>
          </a:r>
          <a:r>
            <a:rPr lang="en-US" sz="1400" b="1" kern="1200"/>
            <a:t> de </a:t>
          </a:r>
          <a:r>
            <a:rPr lang="en-US" sz="1400" b="1" kern="1200" err="1"/>
            <a:t>sănătate</a:t>
          </a:r>
          <a:r>
            <a:rPr lang="en-US" sz="1400" b="1" kern="1200"/>
            <a:t> </a:t>
          </a:r>
          <a:r>
            <a:rPr lang="en-US" sz="1400" b="1" kern="1200" err="1"/>
            <a:t>prezente</a:t>
          </a:r>
          <a:r>
            <a:rPr lang="en-US" sz="1400" b="1" kern="1200"/>
            <a:t> </a:t>
          </a:r>
          <a:r>
            <a:rPr lang="en-US" sz="1400" b="1" kern="1200" err="1"/>
            <a:t>sau</a:t>
          </a:r>
          <a:r>
            <a:rPr lang="en-US" sz="1400" b="1" kern="1200"/>
            <a:t> </a:t>
          </a:r>
          <a:r>
            <a:rPr lang="en-US" sz="1400" b="1" kern="1200" err="1"/>
            <a:t>poten</a:t>
          </a:r>
          <a:r>
            <a:rPr lang="ro-RO" sz="1400" b="1" kern="1200"/>
            <a:t>ț</a:t>
          </a:r>
          <a:r>
            <a:rPr lang="en-US" sz="1400" b="1" kern="1200" err="1"/>
            <a:t>iale</a:t>
          </a:r>
          <a:r>
            <a:rPr lang="en-US" sz="1400" b="1" kern="1200"/>
            <a:t>, la </a:t>
          </a:r>
          <a:r>
            <a:rPr lang="en-US" sz="1400" b="1" kern="1200" err="1"/>
            <a:t>evenimentele</a:t>
          </a:r>
          <a:r>
            <a:rPr lang="en-US" sz="1400" b="1" kern="1200"/>
            <a:t> de via</a:t>
          </a:r>
          <a:r>
            <a:rPr lang="ro-RO" sz="1400" b="1" kern="1200"/>
            <a:t>ț</a:t>
          </a:r>
          <a:r>
            <a:rPr lang="en-US" sz="1400" b="1" kern="1200"/>
            <a:t>ă ale </a:t>
          </a:r>
          <a:r>
            <a:rPr lang="en-US" sz="1400" b="1" kern="1200" err="1"/>
            <a:t>unei</a:t>
          </a:r>
          <a:r>
            <a:rPr lang="en-US" sz="1400" b="1" kern="1200"/>
            <a:t> </a:t>
          </a:r>
          <a:r>
            <a:rPr lang="en-US" sz="1400" b="1" kern="1200" err="1"/>
            <a:t>persoane</a:t>
          </a:r>
          <a:r>
            <a:rPr lang="en-US" sz="1400" b="1" kern="1200"/>
            <a:t>, ale </a:t>
          </a:r>
          <a:r>
            <a:rPr lang="en-US" sz="1400" b="1" kern="1200" err="1"/>
            <a:t>unei</a:t>
          </a:r>
          <a:r>
            <a:rPr lang="en-US" sz="1400" b="1" kern="1200"/>
            <a:t> </a:t>
          </a:r>
          <a:r>
            <a:rPr lang="en-US" sz="1400" b="1" kern="1200" err="1"/>
            <a:t>familii</a:t>
          </a:r>
          <a:r>
            <a:rPr lang="en-US" sz="1400" b="1" kern="1200"/>
            <a:t> </a:t>
          </a:r>
          <a:r>
            <a:rPr lang="en-US" sz="1400" b="1" kern="1200" err="1"/>
            <a:t>sau</a:t>
          </a:r>
          <a:r>
            <a:rPr lang="en-US" sz="1400" b="1" kern="1200"/>
            <a:t> ale </a:t>
          </a:r>
          <a:r>
            <a:rPr lang="en-US" sz="1400" b="1" kern="1200" err="1"/>
            <a:t>unei</a:t>
          </a:r>
          <a:r>
            <a:rPr lang="en-US" sz="1400" b="1" kern="1200"/>
            <a:t> </a:t>
          </a:r>
          <a:r>
            <a:rPr lang="en-US" sz="1400" b="1" kern="1200" err="1"/>
            <a:t>colectivită</a:t>
          </a:r>
          <a:r>
            <a:rPr lang="ro-RO" sz="1400" b="1" kern="1200"/>
            <a:t>ț</a:t>
          </a:r>
          <a:r>
            <a:rPr lang="en-US" sz="1400" b="1" kern="1200" err="1"/>
            <a:t>i</a:t>
          </a:r>
          <a:r>
            <a:rPr lang="en-US" sz="1400" b="1" kern="1200"/>
            <a:t>." </a:t>
          </a:r>
          <a:r>
            <a:rPr lang="en-US" sz="1400" b="1" kern="1200" err="1"/>
            <a:t>Asocia</a:t>
          </a:r>
          <a:r>
            <a:rPr lang="ro-RO" sz="1400" b="1" kern="1200"/>
            <a:t>ț</a:t>
          </a:r>
          <a:r>
            <a:rPr lang="en-US" sz="1400" b="1" kern="1200" err="1"/>
            <a:t>ia</a:t>
          </a:r>
          <a:r>
            <a:rPr lang="en-US" sz="1400" b="1" kern="1200"/>
            <a:t> Nord </a:t>
          </a:r>
          <a:r>
            <a:rPr lang="en-US" sz="1400" b="1" kern="1200" err="1"/>
            <a:t>Americană</a:t>
          </a:r>
          <a:r>
            <a:rPr lang="en-US" sz="1400" b="1" kern="1200"/>
            <a:t> de Diagnostic de </a:t>
          </a:r>
          <a:r>
            <a:rPr lang="en-US" sz="1400" b="1" kern="1200" err="1"/>
            <a:t>Îngrijire</a:t>
          </a:r>
          <a:r>
            <a:rPr lang="en-US" sz="1400" b="1" kern="1200"/>
            <a:t> (ANADI) 1990</a:t>
          </a:r>
          <a:endParaRPr lang="en-US" sz="1600" b="1" kern="1200"/>
        </a:p>
      </dsp:txBody>
      <dsp:txXfrm>
        <a:off x="2016959" y="2641849"/>
        <a:ext cx="7694941" cy="721744"/>
      </dsp:txXfrm>
    </dsp:sp>
    <dsp:sp modelId="{C479E010-6AE2-4F77-8C5F-A227AABC8D50}">
      <dsp:nvSpPr>
        <dsp:cNvPr id="0" name=""/>
        <dsp:cNvSpPr/>
      </dsp:nvSpPr>
      <dsp:spPr>
        <a:xfrm>
          <a:off x="2659340" y="3492526"/>
          <a:ext cx="8903007" cy="766652"/>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a:t>In Rom</a:t>
          </a:r>
          <a:r>
            <a:rPr lang="ro-RO" sz="1400" b="1" kern="1200"/>
            <a:t>â</a:t>
          </a:r>
          <a:r>
            <a:rPr lang="en-US" sz="1400" b="1" kern="1200" err="1"/>
            <a:t>nia</a:t>
          </a:r>
          <a:r>
            <a:rPr lang="en-US" sz="1400" b="1" kern="1200"/>
            <a:t> </a:t>
          </a:r>
          <a:r>
            <a:rPr lang="en-US" sz="1400" b="1" kern="1200" err="1"/>
            <a:t>Planul</a:t>
          </a:r>
          <a:r>
            <a:rPr lang="en-US" sz="1400" b="1" kern="1200"/>
            <a:t> de </a:t>
          </a:r>
          <a:r>
            <a:rPr lang="en-US" sz="1400" b="1" kern="1200" err="1"/>
            <a:t>îngrijire</a:t>
          </a:r>
          <a:r>
            <a:rPr lang="ro-RO" sz="1400" b="1" kern="1200"/>
            <a:t> </a:t>
          </a:r>
          <a:r>
            <a:rPr lang="en-US" sz="1400" b="1" kern="1200"/>
            <a:t>=</a:t>
          </a:r>
          <a:r>
            <a:rPr lang="ro-RO" sz="1400" b="1" kern="1200"/>
            <a:t>&gt; </a:t>
          </a:r>
          <a:r>
            <a:rPr lang="en-US" sz="1400" b="1" kern="1200" err="1"/>
            <a:t>parte</a:t>
          </a:r>
          <a:r>
            <a:rPr lang="en-US" sz="1400" b="1" kern="1200"/>
            <a:t> </a:t>
          </a:r>
          <a:r>
            <a:rPr lang="en-US" sz="1400" b="1" kern="1200" err="1"/>
            <a:t>integrantă</a:t>
          </a:r>
          <a:r>
            <a:rPr lang="en-US" sz="1400" b="1" kern="1200"/>
            <a:t> a </a:t>
          </a:r>
          <a:r>
            <a:rPr lang="en-US" sz="1400" b="1" kern="1200" err="1"/>
            <a:t>planului</a:t>
          </a:r>
          <a:r>
            <a:rPr lang="en-US" sz="1400" b="1" kern="1200"/>
            <a:t> de management al </a:t>
          </a:r>
          <a:r>
            <a:rPr lang="en-US" sz="1400" b="1" kern="1200" err="1"/>
            <a:t>cazului</a:t>
          </a:r>
          <a:r>
            <a:rPr lang="en-US" sz="1400" b="1" kern="1200"/>
            <a:t> ca document medico-legal  conform ANMCS  a2a </a:t>
          </a:r>
          <a:r>
            <a:rPr lang="en-US" sz="1400" b="1" kern="1200" err="1"/>
            <a:t>edi</a:t>
          </a:r>
          <a:r>
            <a:rPr lang="ro-RO" sz="1400" b="1" kern="1200"/>
            <a:t>ț</a:t>
          </a:r>
          <a:r>
            <a:rPr lang="en-US" sz="1400" b="1" kern="1200" err="1"/>
            <a:t>ie</a:t>
          </a:r>
          <a:r>
            <a:rPr lang="en-US" sz="1400" b="1" kern="1200"/>
            <a:t> a </a:t>
          </a:r>
          <a:r>
            <a:rPr lang="en-US" sz="1400" b="1" kern="1200" err="1"/>
            <a:t>standardelor</a:t>
          </a:r>
          <a:r>
            <a:rPr lang="en-US" sz="1400" b="1" kern="1200"/>
            <a:t> de </a:t>
          </a:r>
          <a:r>
            <a:rPr lang="en-US" sz="1400" b="1" kern="1200" err="1"/>
            <a:t>acreditare</a:t>
          </a:r>
          <a:r>
            <a:rPr lang="en-US" sz="1400" b="1" kern="1200"/>
            <a:t> a </a:t>
          </a:r>
          <a:r>
            <a:rPr lang="en-US" sz="1400" b="1" kern="1200" err="1"/>
            <a:t>spitalelor</a:t>
          </a:r>
          <a:r>
            <a:rPr lang="en-US" sz="1400" b="1" kern="1200"/>
            <a:t> </a:t>
          </a:r>
          <a:r>
            <a:rPr lang="en-US" sz="1400" b="1" kern="1200" err="1"/>
            <a:t>aprobate</a:t>
          </a:r>
          <a:r>
            <a:rPr lang="en-US" sz="1400" b="1" kern="1200"/>
            <a:t> </a:t>
          </a:r>
          <a:r>
            <a:rPr lang="en-US" sz="1400" b="1" kern="1200" err="1"/>
            <a:t>prin</a:t>
          </a:r>
          <a:r>
            <a:rPr lang="en-US" sz="1400" b="1" kern="1200"/>
            <a:t> </a:t>
          </a:r>
          <a:r>
            <a:rPr lang="en-US" sz="1400" b="1" kern="1200" err="1"/>
            <a:t>Ordinul</a:t>
          </a:r>
          <a:r>
            <a:rPr lang="en-US" sz="1400" b="1" kern="1200"/>
            <a:t> MS nr. 871 / 2016.</a:t>
          </a:r>
        </a:p>
      </dsp:txBody>
      <dsp:txXfrm>
        <a:off x="2681794" y="3514980"/>
        <a:ext cx="7694941" cy="721744"/>
      </dsp:txXfrm>
    </dsp:sp>
    <dsp:sp modelId="{AC338CE3-71F2-40E3-A558-2A58A1EEB76C}">
      <dsp:nvSpPr>
        <dsp:cNvPr id="0" name=""/>
        <dsp:cNvSpPr/>
      </dsp:nvSpPr>
      <dsp:spPr>
        <a:xfrm>
          <a:off x="8404684" y="560082"/>
          <a:ext cx="498323" cy="498323"/>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516807" y="560082"/>
        <a:ext cx="274077" cy="374988"/>
      </dsp:txXfrm>
    </dsp:sp>
    <dsp:sp modelId="{3471BD04-6AA0-406D-A22B-EF607024778E}">
      <dsp:nvSpPr>
        <dsp:cNvPr id="0" name=""/>
        <dsp:cNvSpPr/>
      </dsp:nvSpPr>
      <dsp:spPr>
        <a:xfrm>
          <a:off x="9069519" y="1433213"/>
          <a:ext cx="498323" cy="498323"/>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181642" y="1433213"/>
        <a:ext cx="274077" cy="374988"/>
      </dsp:txXfrm>
    </dsp:sp>
    <dsp:sp modelId="{ED916B20-8A28-429F-80CC-5325EC4B7534}">
      <dsp:nvSpPr>
        <dsp:cNvPr id="0" name=""/>
        <dsp:cNvSpPr/>
      </dsp:nvSpPr>
      <dsp:spPr>
        <a:xfrm>
          <a:off x="9734354" y="2293567"/>
          <a:ext cx="498323" cy="498323"/>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846477" y="2293567"/>
        <a:ext cx="274077" cy="374988"/>
      </dsp:txXfrm>
    </dsp:sp>
    <dsp:sp modelId="{8F2BC0DB-5286-4F74-81ED-1CBF6DCB67FB}">
      <dsp:nvSpPr>
        <dsp:cNvPr id="0" name=""/>
        <dsp:cNvSpPr/>
      </dsp:nvSpPr>
      <dsp:spPr>
        <a:xfrm>
          <a:off x="10399189" y="3175217"/>
          <a:ext cx="498323" cy="498323"/>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10511312" y="3175217"/>
        <a:ext cx="274077" cy="3749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5329F-5E83-4538-9F3E-36DE74297F8E}">
      <dsp:nvSpPr>
        <dsp:cNvPr id="0" name=""/>
        <dsp:cNvSpPr/>
      </dsp:nvSpPr>
      <dsp:spPr>
        <a:xfrm>
          <a:off x="612" y="6591"/>
          <a:ext cx="2635700" cy="5664804"/>
        </a:xfrm>
        <a:prstGeom prst="roundRect">
          <a:avLst>
            <a:gd name="adj" fmla="val 5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1722" rIns="80010" bIns="0" numCol="1" spcCol="1270" anchor="t" anchorCtr="0">
          <a:noAutofit/>
        </a:bodyPr>
        <a:lstStyle/>
        <a:p>
          <a:pPr marL="0" lvl="0" indent="0" algn="l" defTabSz="800100">
            <a:lnSpc>
              <a:spcPct val="90000"/>
            </a:lnSpc>
            <a:spcBef>
              <a:spcPct val="0"/>
            </a:spcBef>
            <a:spcAft>
              <a:spcPct val="35000"/>
            </a:spcAft>
            <a:buNone/>
          </a:pPr>
          <a:r>
            <a:rPr lang="en-US" sz="1800" b="1" kern="1200" err="1"/>
            <a:t>Pacien</a:t>
          </a:r>
          <a:r>
            <a:rPr lang="ro-RO" sz="1800" b="1" kern="1200"/>
            <a:t>ț</a:t>
          </a:r>
          <a:r>
            <a:rPr lang="en-US" sz="1800" b="1" kern="1200"/>
            <a:t>ii </a:t>
          </a:r>
          <a:r>
            <a:rPr lang="en-US" sz="1800" b="1" kern="1200" err="1"/>
            <a:t>asista</a:t>
          </a:r>
          <a:r>
            <a:rPr lang="ro-RO" sz="1800" b="1" kern="1200"/>
            <a:t>ț</a:t>
          </a:r>
          <a:r>
            <a:rPr lang="en-US" sz="1800" b="1" kern="1200" err="1"/>
            <a:t>i</a:t>
          </a:r>
          <a:r>
            <a:rPr lang="en-US" sz="1800" b="1" kern="1200"/>
            <a:t> respirator in TI</a:t>
          </a:r>
        </a:p>
      </dsp:txBody>
      <dsp:txXfrm rot="16200000">
        <a:off x="-2058387" y="2065591"/>
        <a:ext cx="4645139" cy="527140"/>
      </dsp:txXfrm>
    </dsp:sp>
    <dsp:sp modelId="{1875B6E9-57A2-496F-B923-E4CC52EBBE03}">
      <dsp:nvSpPr>
        <dsp:cNvPr id="0" name=""/>
        <dsp:cNvSpPr/>
      </dsp:nvSpPr>
      <dsp:spPr>
        <a:xfrm>
          <a:off x="527752" y="6591"/>
          <a:ext cx="1963596" cy="5664804"/>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marL="0" lvl="0" indent="0" algn="l" defTabSz="711200">
            <a:lnSpc>
              <a:spcPct val="90000"/>
            </a:lnSpc>
            <a:spcBef>
              <a:spcPct val="0"/>
            </a:spcBef>
            <a:spcAft>
              <a:spcPct val="35000"/>
            </a:spcAft>
            <a:buNone/>
          </a:pPr>
          <a:r>
            <a:rPr lang="en-US" sz="1600" kern="1200"/>
            <a:t>- Stare </a:t>
          </a:r>
          <a:r>
            <a:rPr lang="en-US" sz="1600" kern="1200" err="1"/>
            <a:t>critică</a:t>
          </a:r>
          <a:r>
            <a:rPr lang="en-US" sz="1600" kern="1200"/>
            <a:t> = </a:t>
          </a:r>
          <a:r>
            <a:rPr lang="en-US" sz="1600" b="1" kern="1200" err="1"/>
            <a:t>pacien</a:t>
          </a:r>
          <a:r>
            <a:rPr lang="ro-RO" sz="1600" b="1" kern="1200"/>
            <a:t>ț</a:t>
          </a:r>
          <a:r>
            <a:rPr lang="en-US" sz="1600" b="1" kern="1200" err="1"/>
            <a:t>i</a:t>
          </a:r>
          <a:r>
            <a:rPr lang="en-US" sz="1600" b="1" kern="1200"/>
            <a:t> </a:t>
          </a:r>
          <a:r>
            <a:rPr lang="en-US" sz="1600" b="1" kern="1200" err="1"/>
            <a:t>vulnerabili</a:t>
          </a:r>
          <a:endParaRPr lang="en-US" sz="1600" b="1" kern="1200"/>
        </a:p>
        <a:p>
          <a:pPr marL="0" lvl="0" indent="0" algn="l" defTabSz="711200">
            <a:lnSpc>
              <a:spcPct val="90000"/>
            </a:lnSpc>
            <a:spcBef>
              <a:spcPct val="0"/>
            </a:spcBef>
            <a:spcAft>
              <a:spcPct val="35000"/>
            </a:spcAft>
            <a:buNone/>
          </a:pPr>
          <a:r>
            <a:rPr lang="en-US" sz="1600" kern="1200"/>
            <a:t>- </a:t>
          </a:r>
          <a:r>
            <a:rPr lang="en-US" sz="1600" b="1" kern="1200" err="1"/>
            <a:t>Dificultățile</a:t>
          </a:r>
          <a:r>
            <a:rPr lang="en-US" sz="1600" b="1" kern="1200"/>
            <a:t> de </a:t>
          </a:r>
          <a:r>
            <a:rPr lang="en-US" sz="1600" b="1" kern="1200" err="1"/>
            <a:t>comunicare</a:t>
          </a:r>
          <a:r>
            <a:rPr lang="en-US" sz="1600" b="1" kern="1200"/>
            <a:t> </a:t>
          </a:r>
          <a:r>
            <a:rPr lang="en-US" sz="1600" kern="1200" err="1"/>
            <a:t>cauzate</a:t>
          </a:r>
          <a:r>
            <a:rPr lang="en-US" sz="1600" kern="1200"/>
            <a:t> de </a:t>
          </a:r>
          <a:r>
            <a:rPr lang="en-US" sz="1600" kern="1200" err="1"/>
            <a:t>ventila</a:t>
          </a:r>
          <a:r>
            <a:rPr lang="ro-RO" sz="1600" kern="1200"/>
            <a:t>ț</a:t>
          </a:r>
          <a:r>
            <a:rPr lang="en-US" sz="1600" kern="1200" err="1"/>
            <a:t>ia</a:t>
          </a:r>
          <a:r>
            <a:rPr lang="en-US" sz="1600" kern="1200"/>
            <a:t> </a:t>
          </a:r>
          <a:r>
            <a:rPr lang="en-US" sz="1600" kern="1200" err="1"/>
            <a:t>mecanică</a:t>
          </a:r>
          <a:r>
            <a:rPr lang="en-US" sz="1600" kern="1200"/>
            <a:t> </a:t>
          </a:r>
          <a:r>
            <a:rPr lang="en-US" sz="1600" kern="1200" err="1"/>
            <a:t>sau</a:t>
          </a:r>
          <a:r>
            <a:rPr lang="en-US" sz="1600" kern="1200"/>
            <a:t> de </a:t>
          </a:r>
          <a:r>
            <a:rPr lang="en-US" sz="1600" kern="1200" err="1"/>
            <a:t>sedare</a:t>
          </a:r>
          <a:endParaRPr lang="ro-RO" sz="1600" kern="1200"/>
        </a:p>
        <a:p>
          <a:pPr marL="0" lvl="0" indent="0" algn="l" defTabSz="711200">
            <a:lnSpc>
              <a:spcPct val="90000"/>
            </a:lnSpc>
            <a:spcBef>
              <a:spcPct val="0"/>
            </a:spcBef>
            <a:spcAft>
              <a:spcPct val="35000"/>
            </a:spcAft>
            <a:buNone/>
          </a:pPr>
          <a:r>
            <a:rPr lang="en-US" sz="1600" kern="1200"/>
            <a:t>- </a:t>
          </a:r>
          <a:r>
            <a:rPr lang="en-US" sz="1600" kern="1200" err="1"/>
            <a:t>Deficien</a:t>
          </a:r>
          <a:r>
            <a:rPr lang="ro-RO" sz="1600" kern="1200"/>
            <a:t>ț</a:t>
          </a:r>
          <a:r>
            <a:rPr lang="en-US" sz="1600" kern="1200"/>
            <a:t>e </a:t>
          </a:r>
          <a:r>
            <a:rPr lang="en-US" sz="1600" kern="1200" err="1"/>
            <a:t>în</a:t>
          </a:r>
          <a:r>
            <a:rPr lang="en-US" sz="1600" kern="1200"/>
            <a:t> </a:t>
          </a:r>
          <a:r>
            <a:rPr lang="en-US" sz="1600" kern="1200" err="1"/>
            <a:t>furnizarea</a:t>
          </a:r>
          <a:r>
            <a:rPr lang="en-US" sz="1600" kern="1200"/>
            <a:t> </a:t>
          </a:r>
          <a:r>
            <a:rPr lang="en-US" sz="1600" u="sng" kern="1200" err="1"/>
            <a:t>îngrijirilor</a:t>
          </a:r>
          <a:r>
            <a:rPr lang="en-US" sz="1600" u="sng" kern="1200"/>
            <a:t> </a:t>
          </a:r>
          <a:r>
            <a:rPr lang="en-US" sz="1600" u="sng" kern="1200" err="1"/>
            <a:t>fundamentale</a:t>
          </a:r>
          <a:r>
            <a:rPr lang="en-US" sz="1600" u="sng" kern="1200"/>
            <a:t> </a:t>
          </a:r>
          <a:r>
            <a:rPr lang="en-US" sz="1600" kern="1200"/>
            <a:t>(</a:t>
          </a:r>
          <a:r>
            <a:rPr lang="en-US" sz="1600" b="1" kern="1200" err="1"/>
            <a:t>durere</a:t>
          </a:r>
          <a:r>
            <a:rPr lang="en-US" sz="1600" b="1" kern="1200"/>
            <a:t>, </a:t>
          </a:r>
          <a:r>
            <a:rPr lang="en-US" sz="1600" b="1" kern="1200" err="1"/>
            <a:t>disconfort</a:t>
          </a:r>
          <a:r>
            <a:rPr lang="en-US" sz="1600" kern="1200"/>
            <a:t>)</a:t>
          </a:r>
        </a:p>
        <a:p>
          <a:pPr marL="0" lvl="0" indent="0" algn="l" defTabSz="711200">
            <a:lnSpc>
              <a:spcPct val="90000"/>
            </a:lnSpc>
            <a:spcBef>
              <a:spcPct val="0"/>
            </a:spcBef>
            <a:spcAft>
              <a:spcPct val="35000"/>
            </a:spcAft>
            <a:buNone/>
          </a:pPr>
          <a:r>
            <a:rPr lang="en-US" sz="1600" b="1" kern="1200"/>
            <a:t>- </a:t>
          </a:r>
          <a:r>
            <a:rPr lang="en-US" sz="1600" b="1" kern="1200" err="1"/>
            <a:t>Imposibilitatea</a:t>
          </a:r>
          <a:r>
            <a:rPr lang="en-US" sz="1600" b="1" kern="1200"/>
            <a:t> de </a:t>
          </a:r>
          <a:r>
            <a:rPr lang="en-US" sz="1600" b="1" kern="1200" err="1"/>
            <a:t>implicare</a:t>
          </a:r>
          <a:r>
            <a:rPr lang="en-US" sz="1600" b="1" kern="1200"/>
            <a:t> </a:t>
          </a:r>
          <a:r>
            <a:rPr lang="ro-RO" sz="1600" b="1" kern="1200"/>
            <a:t>î</a:t>
          </a:r>
          <a:r>
            <a:rPr lang="en-US" sz="1600" kern="1200"/>
            <a:t>n </a:t>
          </a:r>
          <a:r>
            <a:rPr lang="en-US" sz="1600" kern="1200" err="1"/>
            <a:t>deciziile</a:t>
          </a:r>
          <a:r>
            <a:rPr lang="en-US" sz="1600" kern="1200"/>
            <a:t> </a:t>
          </a:r>
          <a:r>
            <a:rPr lang="en-US" sz="1600" kern="1200" err="1"/>
            <a:t>privind</a:t>
          </a:r>
          <a:r>
            <a:rPr lang="en-US" sz="1600" kern="1200"/>
            <a:t> </a:t>
          </a:r>
          <a:r>
            <a:rPr lang="en-US" sz="1600" kern="1200" err="1"/>
            <a:t>tratamentul</a:t>
          </a:r>
          <a:r>
            <a:rPr lang="en-US" sz="1600" kern="1200"/>
            <a:t> </a:t>
          </a:r>
          <a:r>
            <a:rPr lang="en-US" sz="1600" kern="1200" err="1"/>
            <a:t>și</a:t>
          </a:r>
          <a:r>
            <a:rPr lang="en-US" sz="1600" kern="1200"/>
            <a:t> </a:t>
          </a:r>
          <a:r>
            <a:rPr lang="en-US" sz="1600" kern="1200" err="1"/>
            <a:t>îngrijirile</a:t>
          </a:r>
          <a:r>
            <a:rPr lang="en-US" sz="1600" kern="1200"/>
            <a:t>.</a:t>
          </a:r>
        </a:p>
        <a:p>
          <a:pPr marL="0" lvl="0" indent="0" algn="l" defTabSz="711200">
            <a:lnSpc>
              <a:spcPct val="90000"/>
            </a:lnSpc>
            <a:spcBef>
              <a:spcPct val="0"/>
            </a:spcBef>
            <a:spcAft>
              <a:spcPct val="35000"/>
            </a:spcAft>
            <a:buNone/>
          </a:pPr>
          <a:r>
            <a:rPr lang="ro-RO" sz="1600" kern="1200"/>
            <a:t>- </a:t>
          </a:r>
          <a:r>
            <a:rPr lang="ro-RO" sz="1600" b="1" kern="1200"/>
            <a:t>S</a:t>
          </a:r>
          <a:r>
            <a:rPr lang="en-US" sz="1600" b="1" kern="1200" err="1"/>
            <a:t>entimente</a:t>
          </a:r>
          <a:r>
            <a:rPr lang="en-US" sz="1600" b="1" kern="1200"/>
            <a:t> de </a:t>
          </a:r>
          <a:r>
            <a:rPr lang="en-US" sz="1600" b="1" kern="1200" err="1"/>
            <a:t>singurătate</a:t>
          </a:r>
          <a:r>
            <a:rPr lang="en-US" sz="1600" b="1" kern="1200"/>
            <a:t> </a:t>
          </a:r>
          <a:r>
            <a:rPr lang="en-US" sz="1600" b="1" kern="1200" err="1"/>
            <a:t>și</a:t>
          </a:r>
          <a:r>
            <a:rPr lang="en-US" sz="1600" b="1" kern="1200"/>
            <a:t> </a:t>
          </a:r>
          <a:r>
            <a:rPr lang="en-US" sz="1600" b="1" kern="1200" err="1"/>
            <a:t>izolare</a:t>
          </a:r>
          <a:r>
            <a:rPr lang="en-US" sz="1600" b="1" kern="1200"/>
            <a:t> </a:t>
          </a:r>
        </a:p>
        <a:p>
          <a:pPr marL="0" lvl="0" indent="0" algn="l" defTabSz="711200">
            <a:lnSpc>
              <a:spcPct val="90000"/>
            </a:lnSpc>
            <a:spcBef>
              <a:spcPct val="0"/>
            </a:spcBef>
            <a:spcAft>
              <a:spcPct val="35000"/>
            </a:spcAft>
            <a:buNone/>
          </a:pPr>
          <a:r>
            <a:rPr lang="ro-RO" sz="1600" kern="1200"/>
            <a:t>- </a:t>
          </a:r>
          <a:r>
            <a:rPr lang="en-US" sz="1600" b="1" kern="1200" err="1"/>
            <a:t>Lipsa</a:t>
          </a:r>
          <a:r>
            <a:rPr lang="en-US" sz="1600" b="1" kern="1200"/>
            <a:t> de </a:t>
          </a:r>
          <a:r>
            <a:rPr lang="en-US" sz="1600" b="1" kern="1200" err="1"/>
            <a:t>intimitate</a:t>
          </a:r>
          <a:r>
            <a:rPr lang="en-US" sz="1600" b="1" kern="1200"/>
            <a:t> </a:t>
          </a:r>
          <a:r>
            <a:rPr lang="en-US" sz="1600" b="1" kern="1200" err="1"/>
            <a:t>și</a:t>
          </a:r>
          <a:r>
            <a:rPr lang="en-US" sz="1600" b="1" kern="1200"/>
            <a:t> </a:t>
          </a:r>
          <a:r>
            <a:rPr lang="en-US" sz="1600" b="1" kern="1200" err="1"/>
            <a:t>demnitate</a:t>
          </a:r>
          <a:endParaRPr lang="en-US" sz="1600" b="1" kern="1200"/>
        </a:p>
      </dsp:txBody>
      <dsp:txXfrm>
        <a:off x="527752" y="6591"/>
        <a:ext cx="1963596" cy="5664804"/>
      </dsp:txXfrm>
    </dsp:sp>
    <dsp:sp modelId="{B6C03BC2-FB98-4CD5-AE7A-A2E86C25F3ED}">
      <dsp:nvSpPr>
        <dsp:cNvPr id="0" name=""/>
        <dsp:cNvSpPr/>
      </dsp:nvSpPr>
      <dsp:spPr>
        <a:xfrm>
          <a:off x="2692479" y="0"/>
          <a:ext cx="2635700" cy="4900883"/>
        </a:xfrm>
        <a:prstGeom prst="roundRect">
          <a:avLst>
            <a:gd name="adj" fmla="val 5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8580" rIns="88900" bIns="0" numCol="1" spcCol="1270" anchor="t" anchorCtr="0">
          <a:noAutofit/>
        </a:bodyPr>
        <a:lstStyle/>
        <a:p>
          <a:pPr marL="0" lvl="0" indent="0" algn="l" defTabSz="889000">
            <a:lnSpc>
              <a:spcPct val="90000"/>
            </a:lnSpc>
            <a:spcBef>
              <a:spcPct val="0"/>
            </a:spcBef>
            <a:spcAft>
              <a:spcPct val="35000"/>
            </a:spcAft>
            <a:buNone/>
          </a:pPr>
          <a:r>
            <a:rPr lang="en-US" sz="2000" b="1" kern="1200" err="1"/>
            <a:t>Familiile</a:t>
          </a:r>
          <a:r>
            <a:rPr lang="en-US" sz="2000" b="1" kern="1200"/>
            <a:t> </a:t>
          </a:r>
          <a:r>
            <a:rPr lang="en-US" sz="2000" b="1" kern="1200" err="1"/>
            <a:t>pacien</a:t>
          </a:r>
          <a:r>
            <a:rPr lang="ro-RO" sz="2000" b="1" kern="1200"/>
            <a:t>ț</a:t>
          </a:r>
          <a:r>
            <a:rPr lang="en-US" sz="2000" b="1" kern="1200" err="1"/>
            <a:t>ilor</a:t>
          </a:r>
          <a:r>
            <a:rPr lang="en-US" sz="2000" b="1" kern="1200"/>
            <a:t> din TI</a:t>
          </a:r>
        </a:p>
      </dsp:txBody>
      <dsp:txXfrm rot="16200000">
        <a:off x="946686" y="1745792"/>
        <a:ext cx="4018724" cy="527140"/>
      </dsp:txXfrm>
    </dsp:sp>
    <dsp:sp modelId="{7D826138-84FD-4F74-B4D7-C238EBFD8CF7}">
      <dsp:nvSpPr>
        <dsp:cNvPr id="0" name=""/>
        <dsp:cNvSpPr/>
      </dsp:nvSpPr>
      <dsp:spPr>
        <a:xfrm rot="5400000">
          <a:off x="2509462" y="2518829"/>
          <a:ext cx="464556" cy="395355"/>
        </a:xfrm>
        <a:prstGeom prst="flowChartExtract">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178B9D-0118-45B3-8C04-C07BE2E1320B}">
      <dsp:nvSpPr>
        <dsp:cNvPr id="0" name=""/>
        <dsp:cNvSpPr/>
      </dsp:nvSpPr>
      <dsp:spPr>
        <a:xfrm>
          <a:off x="3219619" y="0"/>
          <a:ext cx="1963596" cy="4900883"/>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b="1" kern="1200" err="1"/>
            <a:t>Nevoile</a:t>
          </a:r>
          <a:r>
            <a:rPr lang="en-US" sz="1600" b="1" kern="1200"/>
            <a:t> </a:t>
          </a:r>
          <a:r>
            <a:rPr lang="en-US" sz="1600" b="1" kern="1200" err="1"/>
            <a:t>rela</a:t>
          </a:r>
          <a:r>
            <a:rPr lang="ro-RO" sz="1600" b="1" kern="1200"/>
            <a:t>ț</a:t>
          </a:r>
          <a:r>
            <a:rPr lang="en-US" sz="1600" b="1" kern="1200" err="1"/>
            <a:t>ionale</a:t>
          </a:r>
          <a:r>
            <a:rPr lang="en-US" sz="1600" b="1" kern="1200"/>
            <a:t> </a:t>
          </a:r>
          <a:r>
            <a:rPr lang="en-US" sz="1600" b="1" kern="1200" err="1"/>
            <a:t>nesatisfăcute</a:t>
          </a:r>
          <a:r>
            <a:rPr lang="en-US" sz="1600" b="1" kern="1200"/>
            <a:t> </a:t>
          </a:r>
          <a:r>
            <a:rPr lang="en-US" sz="1600" kern="1200"/>
            <a:t>(nu se </a:t>
          </a:r>
          <a:r>
            <a:rPr lang="en-US" sz="1600" kern="1200" err="1"/>
            <a:t>simt</a:t>
          </a:r>
          <a:r>
            <a:rPr lang="en-US" sz="1600" kern="1200"/>
            <a:t> </a:t>
          </a:r>
          <a:r>
            <a:rPr lang="en-US" sz="1600" kern="1200" err="1"/>
            <a:t>implica</a:t>
          </a:r>
          <a:r>
            <a:rPr lang="ro-RO" sz="1600" kern="1200"/>
            <a:t>ț</a:t>
          </a:r>
          <a:r>
            <a:rPr lang="en-US" sz="1600" kern="1200" err="1"/>
            <a:t>i</a:t>
          </a:r>
          <a:r>
            <a:rPr lang="en-US" sz="1600" kern="1200"/>
            <a:t> </a:t>
          </a:r>
          <a:r>
            <a:rPr lang="en-US" sz="1600" kern="1200" err="1"/>
            <a:t>în</a:t>
          </a:r>
          <a:r>
            <a:rPr lang="en-US" sz="1600" kern="1200"/>
            <a:t> </a:t>
          </a:r>
          <a:r>
            <a:rPr lang="en-US" sz="1600" kern="1200" err="1"/>
            <a:t>îngrijirea</a:t>
          </a:r>
          <a:r>
            <a:rPr lang="en-US" sz="1600" kern="1200"/>
            <a:t> </a:t>
          </a:r>
          <a:r>
            <a:rPr lang="en-US" sz="1600" kern="1200" err="1"/>
            <a:t>persoanei</a:t>
          </a:r>
          <a:r>
            <a:rPr lang="en-US" sz="1600" kern="1200"/>
            <a:t> </a:t>
          </a:r>
          <a:r>
            <a:rPr lang="en-US" sz="1600" kern="1200" err="1"/>
            <a:t>dragi</a:t>
          </a:r>
          <a:r>
            <a:rPr lang="en-US" sz="1600" kern="1200"/>
            <a:t>).</a:t>
          </a:r>
        </a:p>
        <a:p>
          <a:pPr marL="0" lvl="0" indent="0" algn="l" defTabSz="711200">
            <a:lnSpc>
              <a:spcPct val="90000"/>
            </a:lnSpc>
            <a:spcBef>
              <a:spcPct val="0"/>
            </a:spcBef>
            <a:spcAft>
              <a:spcPct val="35000"/>
            </a:spcAft>
            <a:buNone/>
          </a:pPr>
          <a:r>
            <a:rPr lang="en-US" sz="1600" kern="1200"/>
            <a:t>- </a:t>
          </a:r>
          <a:r>
            <a:rPr lang="en-US" sz="1600" b="1" kern="1200"/>
            <a:t>Risc de </a:t>
          </a:r>
          <a:r>
            <a:rPr lang="en-US" sz="1600" b="1" kern="1200" err="1"/>
            <a:t>recuperare</a:t>
          </a:r>
          <a:r>
            <a:rPr lang="en-US" sz="1600" b="1" kern="1200"/>
            <a:t> </a:t>
          </a:r>
          <a:r>
            <a:rPr lang="en-US" sz="1600" b="1" kern="1200" err="1"/>
            <a:t>suboptimă</a:t>
          </a:r>
          <a:r>
            <a:rPr lang="en-US" sz="1600" kern="1200"/>
            <a:t>.</a:t>
          </a:r>
        </a:p>
        <a:p>
          <a:pPr marL="0" lvl="0" indent="0" algn="l" defTabSz="711200">
            <a:lnSpc>
              <a:spcPct val="90000"/>
            </a:lnSpc>
            <a:spcBef>
              <a:spcPct val="0"/>
            </a:spcBef>
            <a:spcAft>
              <a:spcPct val="35000"/>
            </a:spcAft>
            <a:buNone/>
          </a:pPr>
          <a:r>
            <a:rPr lang="en-US" sz="1600" kern="1200"/>
            <a:t>- </a:t>
          </a:r>
          <a:r>
            <a:rPr lang="ro-RO" sz="1600" kern="1200"/>
            <a:t>A</a:t>
          </a:r>
          <a:r>
            <a:rPr lang="en-US" sz="1600" kern="1200" err="1"/>
            <a:t>ctualizările</a:t>
          </a:r>
          <a:r>
            <a:rPr lang="en-US" sz="1600" kern="1200"/>
            <a:t> </a:t>
          </a:r>
          <a:r>
            <a:rPr lang="en-US" sz="1600" kern="1200" err="1"/>
            <a:t>privind</a:t>
          </a:r>
          <a:r>
            <a:rPr lang="en-US" sz="1600" kern="1200"/>
            <a:t> </a:t>
          </a:r>
          <a:r>
            <a:rPr lang="en-US" sz="1600" kern="1200" err="1"/>
            <a:t>progresul</a:t>
          </a:r>
          <a:r>
            <a:rPr lang="en-US" sz="1600" kern="1200"/>
            <a:t> </a:t>
          </a:r>
          <a:r>
            <a:rPr lang="en-US" sz="1600" kern="1200" err="1"/>
            <a:t>persoanei</a:t>
          </a:r>
          <a:r>
            <a:rPr lang="en-US" sz="1600" kern="1200"/>
            <a:t> </a:t>
          </a:r>
          <a:r>
            <a:rPr lang="en-US" sz="1600" kern="1200" err="1"/>
            <a:t>dragi</a:t>
          </a:r>
          <a:r>
            <a:rPr lang="en-US" sz="1600" kern="1200"/>
            <a:t> </a:t>
          </a:r>
          <a:r>
            <a:rPr lang="ro-RO" sz="1600" kern="1200"/>
            <a:t>=&gt;</a:t>
          </a:r>
          <a:r>
            <a:rPr lang="en-US" sz="1600" kern="1200"/>
            <a:t> </a:t>
          </a:r>
          <a:r>
            <a:rPr lang="en-US" sz="1600" kern="1200" err="1"/>
            <a:t>limitate</a:t>
          </a:r>
          <a:r>
            <a:rPr lang="en-US" sz="1600" kern="1200"/>
            <a:t> </a:t>
          </a:r>
          <a:r>
            <a:rPr lang="en-US" sz="1600" kern="1200" err="1"/>
            <a:t>sau</a:t>
          </a:r>
          <a:r>
            <a:rPr lang="en-US" sz="1600" kern="1200"/>
            <a:t> </a:t>
          </a:r>
          <a:r>
            <a:rPr lang="en-US" sz="1600" kern="1200" err="1"/>
            <a:t>absente</a:t>
          </a:r>
          <a:r>
            <a:rPr lang="en-US" sz="1600" kern="1200"/>
            <a:t>.</a:t>
          </a:r>
        </a:p>
        <a:p>
          <a:pPr marL="0" lvl="0" indent="0" algn="l" defTabSz="711200">
            <a:lnSpc>
              <a:spcPct val="90000"/>
            </a:lnSpc>
            <a:spcBef>
              <a:spcPct val="0"/>
            </a:spcBef>
            <a:spcAft>
              <a:spcPct val="35000"/>
            </a:spcAft>
            <a:buNone/>
          </a:pPr>
          <a:r>
            <a:rPr lang="en-US" sz="1600" kern="1200"/>
            <a:t>- </a:t>
          </a:r>
          <a:r>
            <a:rPr lang="ro-RO" sz="1600" b="1" kern="1200"/>
            <a:t>R</a:t>
          </a:r>
          <a:r>
            <a:rPr lang="en-US" sz="1600" b="1" kern="1200" err="1"/>
            <a:t>isc</a:t>
          </a:r>
          <a:r>
            <a:rPr lang="en-US" sz="1600" b="1" kern="1200"/>
            <a:t> </a:t>
          </a:r>
          <a:r>
            <a:rPr lang="en-US" sz="1600" b="1" kern="1200" err="1"/>
            <a:t>crescut</a:t>
          </a:r>
          <a:r>
            <a:rPr lang="en-US" sz="1600" b="1" kern="1200"/>
            <a:t> de PTSD </a:t>
          </a:r>
          <a:r>
            <a:rPr lang="en-US" sz="1600" kern="1200" err="1"/>
            <a:t>după</a:t>
          </a:r>
          <a:r>
            <a:rPr lang="en-US" sz="1600" kern="1200"/>
            <a:t> </a:t>
          </a:r>
          <a:r>
            <a:rPr lang="en-US" sz="1600" kern="1200" err="1"/>
            <a:t>externarea</a:t>
          </a:r>
          <a:r>
            <a:rPr lang="en-US" sz="1600" kern="1200"/>
            <a:t> </a:t>
          </a:r>
          <a:r>
            <a:rPr lang="en-US" sz="1600" kern="1200" err="1"/>
            <a:t>persoanei</a:t>
          </a:r>
          <a:r>
            <a:rPr lang="en-US" sz="1600" kern="1200"/>
            <a:t> </a:t>
          </a:r>
          <a:r>
            <a:rPr lang="en-US" sz="1600" kern="1200" err="1"/>
            <a:t>dragi</a:t>
          </a:r>
          <a:r>
            <a:rPr lang="en-US" sz="1600" kern="1200"/>
            <a:t> din TI.</a:t>
          </a:r>
        </a:p>
      </dsp:txBody>
      <dsp:txXfrm>
        <a:off x="3219619" y="0"/>
        <a:ext cx="1963596" cy="4900883"/>
      </dsp:txXfrm>
    </dsp:sp>
    <dsp:sp modelId="{E0949794-78A9-4C50-A9FD-F6C7F15A32A1}">
      <dsp:nvSpPr>
        <dsp:cNvPr id="0" name=""/>
        <dsp:cNvSpPr/>
      </dsp:nvSpPr>
      <dsp:spPr>
        <a:xfrm>
          <a:off x="5456511" y="6591"/>
          <a:ext cx="2635700" cy="5060923"/>
        </a:xfrm>
        <a:prstGeom prst="roundRect">
          <a:avLst>
            <a:gd name="adj" fmla="val 5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8580" rIns="88900" bIns="0" numCol="1" spcCol="1270" anchor="t" anchorCtr="0">
          <a:noAutofit/>
        </a:bodyPr>
        <a:lstStyle/>
        <a:p>
          <a:pPr marL="0" lvl="0" indent="0" algn="l" defTabSz="889000">
            <a:lnSpc>
              <a:spcPct val="90000"/>
            </a:lnSpc>
            <a:spcBef>
              <a:spcPct val="0"/>
            </a:spcBef>
            <a:spcAft>
              <a:spcPct val="35000"/>
            </a:spcAft>
            <a:buNone/>
          </a:pPr>
          <a:r>
            <a:rPr lang="en-US" sz="2000" b="1" kern="1200" err="1"/>
            <a:t>Asisten</a:t>
          </a:r>
          <a:r>
            <a:rPr lang="ro-RO" sz="2000" b="1" kern="1200"/>
            <a:t>ț</a:t>
          </a:r>
          <a:r>
            <a:rPr lang="en-US" sz="2000" b="1" kern="1200"/>
            <a:t>ii </a:t>
          </a:r>
          <a:r>
            <a:rPr lang="en-US" sz="2000" b="1" kern="1200" err="1"/>
            <a:t>medicali</a:t>
          </a:r>
          <a:r>
            <a:rPr lang="en-US" sz="2000" b="1" kern="1200"/>
            <a:t>  din TI</a:t>
          </a:r>
        </a:p>
      </dsp:txBody>
      <dsp:txXfrm rot="16200000">
        <a:off x="3645102" y="1817999"/>
        <a:ext cx="4149957" cy="527140"/>
      </dsp:txXfrm>
    </dsp:sp>
    <dsp:sp modelId="{C0DD4F81-7FA0-4976-AA7B-8A23ABFABD8A}">
      <dsp:nvSpPr>
        <dsp:cNvPr id="0" name=""/>
        <dsp:cNvSpPr/>
      </dsp:nvSpPr>
      <dsp:spPr>
        <a:xfrm rot="5400000">
          <a:off x="5237411" y="2518829"/>
          <a:ext cx="464556" cy="395355"/>
        </a:xfrm>
        <a:prstGeom prst="flowChartExtract">
          <a:avLst/>
        </a:prstGeom>
        <a:solidFill>
          <a:schemeClr val="l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DFA3F5-428F-40F3-9D93-BE31BA06B11E}">
      <dsp:nvSpPr>
        <dsp:cNvPr id="0" name=""/>
        <dsp:cNvSpPr/>
      </dsp:nvSpPr>
      <dsp:spPr>
        <a:xfrm>
          <a:off x="5983651" y="6591"/>
          <a:ext cx="1963596" cy="5060923"/>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90000"/>
            </a:lnSpc>
            <a:spcBef>
              <a:spcPct val="0"/>
            </a:spcBef>
            <a:spcAft>
              <a:spcPct val="35000"/>
            </a:spcAft>
            <a:buNone/>
          </a:pPr>
          <a:r>
            <a:rPr lang="en-US" sz="1200" kern="1200"/>
            <a:t>- </a:t>
          </a:r>
          <a:r>
            <a:rPr lang="en-US" sz="1200" kern="1200" err="1"/>
            <a:t>Interac</a:t>
          </a:r>
          <a:r>
            <a:rPr lang="ro-RO" sz="1200" kern="1200"/>
            <a:t>ți</a:t>
          </a:r>
          <a:r>
            <a:rPr lang="en-US" sz="1200" kern="1200" err="1"/>
            <a:t>uni</a:t>
          </a:r>
          <a:r>
            <a:rPr lang="en-US" sz="1200" kern="1200"/>
            <a:t> multiple cu </a:t>
          </a:r>
          <a:r>
            <a:rPr lang="en-US" sz="1200" kern="1200" err="1"/>
            <a:t>pacien</a:t>
          </a:r>
          <a:r>
            <a:rPr lang="ro-RO" sz="1200" kern="1200"/>
            <a:t>ț</a:t>
          </a:r>
          <a:r>
            <a:rPr lang="en-US" sz="1200" kern="1200" err="1"/>
            <a:t>i</a:t>
          </a:r>
          <a:r>
            <a:rPr lang="en-US" sz="1200" kern="1200"/>
            <a:t> </a:t>
          </a:r>
          <a:r>
            <a:rPr lang="en-US" sz="1200" kern="1200" err="1"/>
            <a:t>vulnerabili</a:t>
          </a:r>
          <a:r>
            <a:rPr lang="en-US" sz="1200" kern="1200"/>
            <a:t>,</a:t>
          </a:r>
        </a:p>
        <a:p>
          <a:pPr marL="0" lvl="0" indent="0" algn="l" defTabSz="533400">
            <a:lnSpc>
              <a:spcPct val="90000"/>
            </a:lnSpc>
            <a:spcBef>
              <a:spcPct val="0"/>
            </a:spcBef>
            <a:spcAft>
              <a:spcPct val="35000"/>
            </a:spcAft>
            <a:buFont typeface="Calibri" panose="020F0502020204030204" pitchFamily="34" charset="0"/>
            <a:buNone/>
          </a:pPr>
          <a:r>
            <a:rPr lang="en-US" sz="1200" kern="1200"/>
            <a:t>- </a:t>
          </a:r>
          <a:r>
            <a:rPr lang="en-US" sz="1200" kern="1200" err="1"/>
            <a:t>Solicitarea</a:t>
          </a:r>
          <a:r>
            <a:rPr lang="en-US" sz="1200" kern="1200"/>
            <a:t> r</a:t>
          </a:r>
          <a:r>
            <a:rPr lang="ro-RO" sz="1200" kern="1200"/>
            <a:t>ă</a:t>
          </a:r>
          <a:r>
            <a:rPr lang="en-US" sz="1200" kern="1200"/>
            <a:t>bd</a:t>
          </a:r>
          <a:r>
            <a:rPr lang="ro-RO" sz="1200" kern="1200"/>
            <a:t>ă</a:t>
          </a:r>
          <a:r>
            <a:rPr lang="en-US" sz="1200" kern="1200" err="1"/>
            <a:t>rii</a:t>
          </a:r>
          <a:r>
            <a:rPr lang="en-US" sz="1200" kern="1200"/>
            <a:t>, </a:t>
          </a:r>
        </a:p>
        <a:p>
          <a:pPr marL="0" lvl="0" indent="0" algn="l" defTabSz="533400">
            <a:lnSpc>
              <a:spcPct val="90000"/>
            </a:lnSpc>
            <a:spcBef>
              <a:spcPct val="0"/>
            </a:spcBef>
            <a:spcAft>
              <a:spcPct val="35000"/>
            </a:spcAft>
            <a:buFont typeface="Calibri" panose="020F0502020204030204" pitchFamily="34" charset="0"/>
            <a:buNone/>
          </a:pPr>
          <a:r>
            <a:rPr lang="en-US" sz="1200" kern="1200"/>
            <a:t>- </a:t>
          </a:r>
          <a:r>
            <a:rPr lang="en-US" sz="1200" kern="1200" err="1"/>
            <a:t>Nemul</a:t>
          </a:r>
          <a:r>
            <a:rPr lang="ro-RO" sz="1200" kern="1200"/>
            <a:t>ț</a:t>
          </a:r>
          <a:r>
            <a:rPr lang="en-US" sz="1200" kern="1200" err="1"/>
            <a:t>umirea</a:t>
          </a:r>
          <a:r>
            <a:rPr lang="en-US" sz="1200" kern="1200"/>
            <a:t> c</a:t>
          </a:r>
          <a:r>
            <a:rPr lang="ro-RO" sz="1200" kern="1200"/>
            <a:t>ă</a:t>
          </a:r>
          <a:r>
            <a:rPr lang="en-US" sz="1200" kern="1200"/>
            <a:t> </a:t>
          </a:r>
          <a:r>
            <a:rPr lang="en-US" sz="1200" kern="1200" err="1"/>
            <a:t>aplic</a:t>
          </a:r>
          <a:r>
            <a:rPr lang="ro-RO" sz="1200" kern="1200"/>
            <a:t>ă</a:t>
          </a:r>
          <a:r>
            <a:rPr lang="en-US" sz="1200" kern="1200"/>
            <a:t> </a:t>
          </a:r>
          <a:r>
            <a:rPr lang="ro-RO" sz="1200" kern="1200"/>
            <a:t>în</a:t>
          </a:r>
          <a:r>
            <a:rPr lang="en-US" sz="1200" kern="1200" err="1"/>
            <a:t>grijiri</a:t>
          </a:r>
          <a:r>
            <a:rPr lang="en-US" sz="1200" kern="1200"/>
            <a:t> incomplete,</a:t>
          </a:r>
        </a:p>
        <a:p>
          <a:pPr marL="0" lvl="0" indent="0" algn="l" defTabSz="533400">
            <a:lnSpc>
              <a:spcPct val="90000"/>
            </a:lnSpc>
            <a:spcBef>
              <a:spcPct val="0"/>
            </a:spcBef>
            <a:spcAft>
              <a:spcPct val="35000"/>
            </a:spcAft>
            <a:buNone/>
          </a:pPr>
          <a:r>
            <a:rPr lang="en-US" sz="1200" kern="1200"/>
            <a:t>- </a:t>
          </a:r>
          <a:r>
            <a:rPr lang="en-US" sz="1200" kern="1200" err="1"/>
            <a:t>Solicitare</a:t>
          </a:r>
          <a:r>
            <a:rPr lang="en-US" sz="1200" kern="1200"/>
            <a:t> maxim</a:t>
          </a:r>
          <a:r>
            <a:rPr lang="ro-RO" sz="1200" kern="1200"/>
            <a:t>ă</a:t>
          </a:r>
          <a:r>
            <a:rPr lang="en-US" sz="1200" kern="1200"/>
            <a:t> la </a:t>
          </a:r>
          <a:r>
            <a:rPr lang="en-US" sz="1200" kern="1200" err="1"/>
            <a:t>pacien</a:t>
          </a:r>
          <a:r>
            <a:rPr lang="ro-RO" sz="1200" kern="1200"/>
            <a:t>ț</a:t>
          </a:r>
          <a:r>
            <a:rPr lang="en-US" sz="1200" kern="1200"/>
            <a:t>ii cu </a:t>
          </a:r>
          <a:r>
            <a:rPr lang="en-US" sz="1200" kern="1200" err="1"/>
            <a:t>boli</a:t>
          </a:r>
          <a:r>
            <a:rPr lang="en-US" sz="1200" kern="1200"/>
            <a:t> </a:t>
          </a:r>
          <a:r>
            <a:rPr lang="en-US" sz="1200" kern="1200" err="1"/>
            <a:t>terminale</a:t>
          </a:r>
          <a:r>
            <a:rPr lang="en-US" sz="1200" kern="1200"/>
            <a:t> </a:t>
          </a:r>
          <a:r>
            <a:rPr lang="ro-RO" sz="1200" kern="1200"/>
            <a:t>(</a:t>
          </a:r>
          <a:r>
            <a:rPr lang="en-US" sz="1200" kern="1200" err="1"/>
            <a:t>prioritizare</a:t>
          </a:r>
          <a:r>
            <a:rPr lang="ro-RO" sz="1200" kern="1200"/>
            <a:t>a</a:t>
          </a:r>
          <a:r>
            <a:rPr lang="en-US" sz="1200" kern="1200"/>
            <a:t> </a:t>
          </a:r>
          <a:r>
            <a:rPr lang="en-US" sz="1200" kern="1200" err="1"/>
            <a:t>nevoilor</a:t>
          </a:r>
          <a:r>
            <a:rPr lang="ro-RO" sz="1200" kern="1200"/>
            <a:t>, </a:t>
          </a:r>
          <a:r>
            <a:rPr lang="en-US" sz="1200" kern="1200" err="1"/>
            <a:t>modific</a:t>
          </a:r>
          <a:r>
            <a:rPr lang="ro-RO" sz="1200" kern="1200"/>
            <a:t>ări în</a:t>
          </a:r>
          <a:r>
            <a:rPr lang="en-US" sz="1200" kern="1200"/>
            <a:t> </a:t>
          </a:r>
          <a:r>
            <a:rPr lang="en-US" sz="1200" kern="1200" err="1"/>
            <a:t>st</a:t>
          </a:r>
          <a:r>
            <a:rPr lang="ro-RO" sz="1200" kern="1200"/>
            <a:t>area</a:t>
          </a:r>
          <a:r>
            <a:rPr lang="en-US" sz="1200" kern="1200"/>
            <a:t> </a:t>
          </a:r>
          <a:r>
            <a:rPr lang="en-US" sz="1200" kern="1200" err="1"/>
            <a:t>pacientului</a:t>
          </a:r>
          <a:r>
            <a:rPr lang="en-US" sz="1200" kern="1200"/>
            <a:t> </a:t>
          </a:r>
          <a:r>
            <a:rPr lang="en-US" sz="1200" kern="1200" err="1"/>
            <a:t>si</a:t>
          </a:r>
          <a:r>
            <a:rPr lang="en-US" sz="1200" kern="1200"/>
            <a:t> a indica</a:t>
          </a:r>
          <a:r>
            <a:rPr lang="ro-RO" sz="1200" kern="1200"/>
            <a:t>ț</a:t>
          </a:r>
          <a:r>
            <a:rPr lang="en-US" sz="1200" kern="1200" err="1"/>
            <a:t>iilor</a:t>
          </a:r>
          <a:r>
            <a:rPr lang="en-US" sz="1200" kern="1200"/>
            <a:t> medic</a:t>
          </a:r>
          <a:r>
            <a:rPr lang="ro-RO" sz="1200" kern="1200"/>
            <a:t>ului)</a:t>
          </a:r>
          <a:r>
            <a:rPr lang="en-US" sz="1200" kern="1200"/>
            <a:t>,</a:t>
          </a:r>
        </a:p>
        <a:p>
          <a:pPr marL="0" lvl="0" indent="0" algn="l" defTabSz="533400">
            <a:lnSpc>
              <a:spcPct val="90000"/>
            </a:lnSpc>
            <a:spcBef>
              <a:spcPct val="0"/>
            </a:spcBef>
            <a:spcAft>
              <a:spcPct val="35000"/>
            </a:spcAft>
            <a:buNone/>
          </a:pPr>
          <a:r>
            <a:rPr lang="en-US" sz="1200" kern="1200"/>
            <a:t>- </a:t>
          </a:r>
          <a:r>
            <a:rPr lang="en-US" sz="1200" kern="1200" err="1"/>
            <a:t>Scăderea</a:t>
          </a:r>
          <a:r>
            <a:rPr lang="en-US" sz="1200" kern="1200"/>
            <a:t> </a:t>
          </a:r>
          <a:r>
            <a:rPr lang="en-US" sz="1200" kern="1200" err="1"/>
            <a:t>stării</a:t>
          </a:r>
          <a:r>
            <a:rPr lang="en-US" sz="1200" kern="1200"/>
            <a:t> de bine, </a:t>
          </a:r>
        </a:p>
        <a:p>
          <a:pPr marL="0" lvl="0" indent="0" algn="l" defTabSz="533400">
            <a:lnSpc>
              <a:spcPct val="90000"/>
            </a:lnSpc>
            <a:spcBef>
              <a:spcPct val="0"/>
            </a:spcBef>
            <a:spcAft>
              <a:spcPct val="35000"/>
            </a:spcAft>
            <a:buNone/>
          </a:pPr>
          <a:r>
            <a:rPr lang="en-US" sz="1200" kern="1200"/>
            <a:t>- </a:t>
          </a:r>
          <a:r>
            <a:rPr lang="en-US" sz="1200" kern="1200" err="1"/>
            <a:t>Stresul</a:t>
          </a:r>
          <a:r>
            <a:rPr lang="en-US" sz="1200" kern="1200"/>
            <a:t>, </a:t>
          </a:r>
        </a:p>
        <a:p>
          <a:pPr marL="0" lvl="0" indent="0" algn="l" defTabSz="533400">
            <a:lnSpc>
              <a:spcPct val="90000"/>
            </a:lnSpc>
            <a:spcBef>
              <a:spcPct val="0"/>
            </a:spcBef>
            <a:spcAft>
              <a:spcPct val="35000"/>
            </a:spcAft>
            <a:buNone/>
          </a:pPr>
          <a:r>
            <a:rPr lang="en-US" sz="1200" kern="1200"/>
            <a:t>- </a:t>
          </a:r>
          <a:r>
            <a:rPr lang="en-US" sz="1200" kern="1200" err="1"/>
            <a:t>Epuizarea</a:t>
          </a:r>
          <a:r>
            <a:rPr lang="en-US" sz="1200" kern="1200"/>
            <a:t> </a:t>
          </a:r>
          <a:r>
            <a:rPr lang="en-US" sz="1200" kern="1200" err="1"/>
            <a:t>profesională</a:t>
          </a:r>
          <a:r>
            <a:rPr lang="en-US" sz="1200" kern="1200"/>
            <a:t>, </a:t>
          </a:r>
        </a:p>
        <a:p>
          <a:pPr marL="0" lvl="0" indent="0" algn="l" defTabSz="533400">
            <a:lnSpc>
              <a:spcPct val="90000"/>
            </a:lnSpc>
            <a:spcBef>
              <a:spcPct val="0"/>
            </a:spcBef>
            <a:spcAft>
              <a:spcPct val="35000"/>
            </a:spcAft>
            <a:buNone/>
          </a:pPr>
          <a:r>
            <a:rPr lang="en-US" sz="1200" kern="1200"/>
            <a:t>- </a:t>
          </a:r>
          <a:r>
            <a:rPr lang="en-US" sz="1200" kern="1200" err="1"/>
            <a:t>Tulburarea</a:t>
          </a:r>
          <a:r>
            <a:rPr lang="en-US" sz="1200" kern="1200"/>
            <a:t> de </a:t>
          </a:r>
          <a:r>
            <a:rPr lang="en-US" sz="1200" kern="1200" err="1"/>
            <a:t>stres</a:t>
          </a:r>
          <a:r>
            <a:rPr lang="en-US" sz="1200" kern="1200"/>
            <a:t> post</a:t>
          </a:r>
          <a:r>
            <a:rPr lang="ro-RO" sz="1200" kern="1200"/>
            <a:t>-</a:t>
          </a:r>
          <a:r>
            <a:rPr lang="en-US" sz="1200" kern="1200"/>
            <a:t>traumatic</a:t>
          </a:r>
        </a:p>
        <a:p>
          <a:pPr marL="0" lvl="0" indent="0" algn="l" defTabSz="533400">
            <a:lnSpc>
              <a:spcPct val="90000"/>
            </a:lnSpc>
            <a:spcBef>
              <a:spcPct val="0"/>
            </a:spcBef>
            <a:spcAft>
              <a:spcPct val="35000"/>
            </a:spcAft>
            <a:buNone/>
          </a:pPr>
          <a:r>
            <a:rPr lang="en-US" sz="1200" kern="1200"/>
            <a:t>- </a:t>
          </a:r>
          <a:r>
            <a:rPr lang="en-US" sz="1200" kern="1200" err="1"/>
            <a:t>Lipsa</a:t>
          </a:r>
          <a:r>
            <a:rPr lang="en-US" sz="1200" kern="1200"/>
            <a:t> de personal.</a:t>
          </a:r>
        </a:p>
        <a:p>
          <a:pPr marL="0" lvl="0" indent="0" algn="l" defTabSz="533400">
            <a:lnSpc>
              <a:spcPct val="90000"/>
            </a:lnSpc>
            <a:spcBef>
              <a:spcPct val="0"/>
            </a:spcBef>
            <a:spcAft>
              <a:spcPct val="35000"/>
            </a:spcAft>
            <a:buNone/>
          </a:pPr>
          <a:r>
            <a:rPr lang="en-US" sz="1200" kern="1200"/>
            <a:t>-  Timp </a:t>
          </a:r>
          <a:r>
            <a:rPr lang="en-US" sz="1200" kern="1200" err="1"/>
            <a:t>insuficient</a:t>
          </a:r>
          <a:r>
            <a:rPr lang="en-US" sz="1200" kern="1200"/>
            <a:t>,</a:t>
          </a:r>
        </a:p>
        <a:p>
          <a:pPr marL="0" lvl="0" indent="0" algn="l" defTabSz="533400">
            <a:lnSpc>
              <a:spcPct val="90000"/>
            </a:lnSpc>
            <a:spcBef>
              <a:spcPct val="0"/>
            </a:spcBef>
            <a:spcAft>
              <a:spcPct val="35000"/>
            </a:spcAft>
            <a:buNone/>
          </a:pPr>
          <a:r>
            <a:rPr lang="en-US" sz="1200" kern="1200"/>
            <a:t>-  Aglomera</a:t>
          </a:r>
          <a:r>
            <a:rPr lang="ro-RO" sz="1200" kern="1200"/>
            <a:t>ț</a:t>
          </a:r>
          <a:r>
            <a:rPr lang="en-US" sz="1200" kern="1200" err="1"/>
            <a:t>ia</a:t>
          </a:r>
          <a:r>
            <a:rPr lang="en-US" sz="1200" kern="1200"/>
            <a:t> din tur</a:t>
          </a:r>
          <a:r>
            <a:rPr lang="ro-RO" sz="1200" kern="1200"/>
            <a:t>ă</a:t>
          </a:r>
          <a:r>
            <a:rPr lang="en-US" sz="1200" kern="1200"/>
            <a:t>,</a:t>
          </a:r>
        </a:p>
        <a:p>
          <a:pPr marL="0" lvl="0" indent="0" algn="l" defTabSz="533400">
            <a:lnSpc>
              <a:spcPct val="90000"/>
            </a:lnSpc>
            <a:spcBef>
              <a:spcPct val="0"/>
            </a:spcBef>
            <a:spcAft>
              <a:spcPct val="35000"/>
            </a:spcAft>
            <a:buNone/>
          </a:pPr>
          <a:r>
            <a:rPr lang="en-US" sz="1200" kern="1200"/>
            <a:t>-  </a:t>
          </a:r>
          <a:r>
            <a:rPr lang="en-US" sz="1200" kern="1200" err="1"/>
            <a:t>Lipsa</a:t>
          </a:r>
          <a:r>
            <a:rPr lang="en-US" sz="1200" kern="1200"/>
            <a:t> </a:t>
          </a:r>
          <a:r>
            <a:rPr lang="en-US" sz="1200" kern="1200" err="1"/>
            <a:t>resurselor</a:t>
          </a:r>
          <a:r>
            <a:rPr lang="en-US" sz="1200" kern="1200"/>
            <a:t> </a:t>
          </a:r>
          <a:r>
            <a:rPr lang="en-US" sz="1200" kern="1200" err="1"/>
            <a:t>materiale</a:t>
          </a:r>
          <a:r>
            <a:rPr lang="en-US" sz="1200" kern="1200"/>
            <a:t>,</a:t>
          </a:r>
        </a:p>
        <a:p>
          <a:pPr marL="0" lvl="0" indent="0" algn="l" defTabSz="533400">
            <a:lnSpc>
              <a:spcPct val="90000"/>
            </a:lnSpc>
            <a:spcBef>
              <a:spcPct val="0"/>
            </a:spcBef>
            <a:spcAft>
              <a:spcPct val="35000"/>
            </a:spcAft>
            <a:buNone/>
          </a:pPr>
          <a:r>
            <a:rPr lang="en-US" sz="1200" kern="1200"/>
            <a:t>-  Cuno</a:t>
          </a:r>
          <a:r>
            <a:rPr lang="ro-RO" sz="1200" kern="1200"/>
            <a:t>ș</a:t>
          </a:r>
          <a:r>
            <a:rPr lang="en-US" sz="1200" kern="1200"/>
            <a:t>tin</a:t>
          </a:r>
          <a:r>
            <a:rPr lang="ro-RO" sz="1200" kern="1200"/>
            <a:t>ț</a:t>
          </a:r>
          <a:r>
            <a:rPr lang="en-US" sz="1200" kern="1200"/>
            <a:t>e </a:t>
          </a:r>
          <a:r>
            <a:rPr lang="ro-RO" sz="1200" kern="1200"/>
            <a:t>ș</a:t>
          </a:r>
          <a:r>
            <a:rPr lang="en-US" sz="1200" kern="1200" err="1"/>
            <a:t>i</a:t>
          </a:r>
          <a:r>
            <a:rPr lang="en-US" sz="1200" kern="1200"/>
            <a:t> </a:t>
          </a:r>
          <a:r>
            <a:rPr lang="en-US" sz="1200" kern="1200" err="1"/>
            <a:t>abilit</a:t>
          </a:r>
          <a:r>
            <a:rPr lang="ro-RO" sz="1200" kern="1200"/>
            <a:t>ăț</a:t>
          </a:r>
          <a:r>
            <a:rPr lang="en-US" sz="1200" kern="1200" err="1"/>
            <a:t>i</a:t>
          </a:r>
          <a:r>
            <a:rPr lang="en-US" sz="1200" kern="1200"/>
            <a:t> </a:t>
          </a:r>
          <a:r>
            <a:rPr lang="en-US" sz="1200" kern="1200" err="1"/>
            <a:t>insuficient</a:t>
          </a:r>
          <a:r>
            <a:rPr lang="en-US" sz="1200" kern="1200"/>
            <a:t> </a:t>
          </a:r>
          <a:r>
            <a:rPr lang="en-US" sz="1200" kern="1200" err="1"/>
            <a:t>updatate</a:t>
          </a:r>
          <a:r>
            <a:rPr lang="en-US" sz="1200" kern="1200"/>
            <a:t>.</a:t>
          </a:r>
        </a:p>
      </dsp:txBody>
      <dsp:txXfrm>
        <a:off x="5983651" y="6591"/>
        <a:ext cx="1963596" cy="5060923"/>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8B61FE-435E-4585-A9FC-D42A144A4F57}"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1124136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8B61FE-435E-4585-A9FC-D42A144A4F57}"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25399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8B61FE-435E-4585-A9FC-D42A144A4F57}"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2782510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8B61FE-435E-4585-A9FC-D42A144A4F57}"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1969987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8B61FE-435E-4585-A9FC-D42A144A4F57}" type="datetimeFigureOut">
              <a:rPr lang="en-US" smtClean="0"/>
              <a:t>10/15/2025</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151403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8B61FE-435E-4585-A9FC-D42A144A4F57}" type="datetimeFigureOut">
              <a:rPr lang="en-US" smtClean="0"/>
              <a:t>10/15/2025</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256740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8B61FE-435E-4585-A9FC-D42A144A4F57}" type="datetimeFigureOut">
              <a:rPr lang="en-US" smtClean="0"/>
              <a:t>10/15/2025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4239677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8B61FE-435E-4585-A9FC-D42A144A4F57}"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1371992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8B61FE-435E-4585-A9FC-D42A144A4F57}"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4003896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8B61FE-435E-4585-A9FC-D42A144A4F57}"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1698607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8B61FE-435E-4585-A9FC-D42A144A4F57}"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33A16EA-E800-41F0-BCE2-B004FA5DBA21}"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1223540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058B61FE-435E-4585-A9FC-D42A144A4F57}"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33476011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058B61FE-435E-4585-A9FC-D42A144A4F57}"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33A16EA-E800-41F0-BCE2-B004FA5DBA21}"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3397658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058B61FE-435E-4585-A9FC-D42A144A4F57}"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2034073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8B61FE-435E-4585-A9FC-D42A144A4F57}"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1386353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8B61FE-435E-4585-A9FC-D42A144A4F57}"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33A16EA-E800-41F0-BCE2-B004FA5DBA21}" type="slidenum">
              <a:rPr lang="en-US" smtClean="0"/>
              <a:t>‹#›</a:t>
            </a:fld>
            <a:endParaRPr lang="en-US"/>
          </a:p>
        </p:txBody>
      </p:sp>
    </p:spTree>
    <p:extLst>
      <p:ext uri="{BB962C8B-B14F-4D97-AF65-F5344CB8AC3E}">
        <p14:creationId xmlns:p14="http://schemas.microsoft.com/office/powerpoint/2010/main" val="3437437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58B61FE-435E-4585-A9FC-D42A144A4F57}" type="datetimeFigureOut">
              <a:rPr lang="en-US" smtClean="0"/>
              <a:t>10/15/2025</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33A16EA-E800-41F0-BCE2-B004FA5DBA21}" type="slidenum">
              <a:rPr lang="en-US" smtClean="0"/>
              <a:t>‹#›</a:t>
            </a:fld>
            <a:endParaRPr lang="en-US"/>
          </a:p>
        </p:txBody>
      </p:sp>
    </p:spTree>
    <p:extLst>
      <p:ext uri="{BB962C8B-B14F-4D97-AF65-F5344CB8AC3E}">
        <p14:creationId xmlns:p14="http://schemas.microsoft.com/office/powerpoint/2010/main" val="16275145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Layout" Target="../diagrams/layout1.xml"/><Relationship Id="rId7" Type="http://schemas.openxmlformats.org/officeDocument/2006/relationships/image" Target="../media/image3.jpeg"/><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Layout" Target="../diagrams/layout3.xml"/><Relationship Id="rId7" Type="http://schemas.openxmlformats.org/officeDocument/2006/relationships/image" Target="../media/image4.jpeg"/><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 Id="rId6" Type="http://schemas.openxmlformats.org/officeDocument/2006/relationships/image" Target="../media/image2.jpeg"/><Relationship Id="rId5" Type="http://schemas.openxmlformats.org/officeDocument/2006/relationships/image" Target="../media/image11.pn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image" Target="../media/image12.JPG"/><Relationship Id="rId1" Type="http://schemas.openxmlformats.org/officeDocument/2006/relationships/slideLayout" Target="../slideLayouts/slideLayout8.xml"/><Relationship Id="rId6" Type="http://schemas.openxmlformats.org/officeDocument/2006/relationships/image" Target="../media/image15.jfif"/><Relationship Id="rId5" Type="http://schemas.openxmlformats.org/officeDocument/2006/relationships/image" Target="../media/image14.jfif"/><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AB29552-118D-68C3-A368-294DAE14108D}"/>
              </a:ext>
            </a:extLst>
          </p:cNvPr>
          <p:cNvPicPr>
            <a:picLocks noChangeAspect="1"/>
          </p:cNvPicPr>
          <p:nvPr/>
        </p:nvPicPr>
        <p:blipFill>
          <a:blip r:embed="rId2"/>
          <a:stretch>
            <a:fillRect/>
          </a:stretch>
        </p:blipFill>
        <p:spPr>
          <a:xfrm>
            <a:off x="1" y="0"/>
            <a:ext cx="12192000" cy="6858000"/>
          </a:xfrm>
          <a:prstGeom prst="rect">
            <a:avLst/>
          </a:prstGeom>
        </p:spPr>
      </p:pic>
      <p:sp>
        <p:nvSpPr>
          <p:cNvPr id="9" name="TextBox 8">
            <a:extLst>
              <a:ext uri="{FF2B5EF4-FFF2-40B4-BE49-F238E27FC236}">
                <a16:creationId xmlns:a16="http://schemas.microsoft.com/office/drawing/2014/main" id="{0C6123D9-23CA-303F-3976-2C490BD42B0A}"/>
              </a:ext>
            </a:extLst>
          </p:cNvPr>
          <p:cNvSpPr txBox="1"/>
          <p:nvPr/>
        </p:nvSpPr>
        <p:spPr>
          <a:xfrm>
            <a:off x="294772" y="110313"/>
            <a:ext cx="9222207" cy="1374735"/>
          </a:xfrm>
          <a:prstGeom prst="rect">
            <a:avLst/>
          </a:prstGeom>
          <a:noFill/>
        </p:spPr>
        <p:txBody>
          <a:bodyPr wrap="square">
            <a:spAutoFit/>
          </a:bodyPr>
          <a:lstStyle/>
          <a:p>
            <a:pPr algn="l" fontAlgn="base">
              <a:lnSpc>
                <a:spcPts val="2475"/>
              </a:lnSpc>
              <a:buNone/>
            </a:pPr>
            <a:r>
              <a:rPr lang="en-US" sz="2400" b="1" i="0" err="1">
                <a:solidFill>
                  <a:srgbClr val="515151"/>
                </a:solidFill>
                <a:effectLst/>
                <a:latin typeface="Segoe UI" panose="020B0502040204020203" pitchFamily="34" charset="0"/>
              </a:rPr>
              <a:t>Simpozionul</a:t>
            </a:r>
            <a:r>
              <a:rPr lang="en-US" sz="2400" b="1" i="0">
                <a:solidFill>
                  <a:srgbClr val="515151"/>
                </a:solidFill>
                <a:effectLst/>
                <a:latin typeface="Segoe UI" panose="020B0502040204020203" pitchFamily="34" charset="0"/>
              </a:rPr>
              <a:t> “Nurses 4 Kids – </a:t>
            </a:r>
          </a:p>
          <a:p>
            <a:pPr algn="l" fontAlgn="base">
              <a:lnSpc>
                <a:spcPts val="2475"/>
              </a:lnSpc>
              <a:buNone/>
            </a:pPr>
            <a:r>
              <a:rPr lang="ro-RO" sz="2400" b="1" i="0">
                <a:solidFill>
                  <a:srgbClr val="515151"/>
                </a:solidFill>
                <a:effectLst/>
                <a:latin typeface="Segoe UI" panose="020B0502040204020203" pitchFamily="34" charset="0"/>
              </a:rPr>
              <a:t>”</a:t>
            </a:r>
            <a:r>
              <a:rPr lang="en-US" sz="2400" b="1" i="0">
                <a:solidFill>
                  <a:srgbClr val="515151"/>
                </a:solidFill>
                <a:effectLst/>
                <a:latin typeface="Segoe UI" panose="020B0502040204020203" pitchFamily="34" charset="0"/>
              </a:rPr>
              <a:t>Educa</a:t>
            </a:r>
            <a:r>
              <a:rPr lang="ro-RO" sz="2400" b="1" i="0">
                <a:solidFill>
                  <a:srgbClr val="515151"/>
                </a:solidFill>
                <a:effectLst/>
                <a:latin typeface="Segoe UI" panose="020B0502040204020203" pitchFamily="34" charset="0"/>
              </a:rPr>
              <a:t>ț</a:t>
            </a:r>
            <a:r>
              <a:rPr lang="en-US" sz="2400" b="1" i="0" err="1">
                <a:solidFill>
                  <a:srgbClr val="515151"/>
                </a:solidFill>
                <a:effectLst/>
                <a:latin typeface="Segoe UI" panose="020B0502040204020203" pitchFamily="34" charset="0"/>
              </a:rPr>
              <a:t>ie</a:t>
            </a:r>
            <a:r>
              <a:rPr lang="en-US" sz="2400" b="1" i="0">
                <a:solidFill>
                  <a:srgbClr val="515151"/>
                </a:solidFill>
                <a:effectLst/>
                <a:latin typeface="Segoe UI" panose="020B0502040204020203" pitchFamily="34" charset="0"/>
              </a:rPr>
              <a:t> - </a:t>
            </a:r>
            <a:r>
              <a:rPr lang="en-US" sz="2400" b="1" i="0" err="1">
                <a:solidFill>
                  <a:srgbClr val="515151"/>
                </a:solidFill>
                <a:effectLst/>
                <a:latin typeface="Segoe UI" panose="020B0502040204020203" pitchFamily="34" charset="0"/>
              </a:rPr>
              <a:t>Profesionalism</a:t>
            </a:r>
            <a:r>
              <a:rPr lang="en-US" sz="2400" b="1" i="0">
                <a:solidFill>
                  <a:srgbClr val="515151"/>
                </a:solidFill>
                <a:effectLst/>
                <a:latin typeface="Segoe UI" panose="020B0502040204020203" pitchFamily="34" charset="0"/>
              </a:rPr>
              <a:t> - </a:t>
            </a:r>
            <a:r>
              <a:rPr lang="en-US" sz="2400" b="1" i="0" err="1">
                <a:solidFill>
                  <a:srgbClr val="515151"/>
                </a:solidFill>
                <a:effectLst/>
                <a:latin typeface="Segoe UI" panose="020B0502040204020203" pitchFamily="34" charset="0"/>
              </a:rPr>
              <a:t>Comunicare</a:t>
            </a:r>
            <a:r>
              <a:rPr lang="en-US" sz="2400" b="1" i="0">
                <a:solidFill>
                  <a:srgbClr val="515151"/>
                </a:solidFill>
                <a:effectLst/>
                <a:latin typeface="Segoe UI" panose="020B0502040204020203" pitchFamily="34" charset="0"/>
              </a:rPr>
              <a:t> - </a:t>
            </a:r>
            <a:r>
              <a:rPr lang="en-US" sz="2400" b="1" i="0" err="1">
                <a:solidFill>
                  <a:srgbClr val="515151"/>
                </a:solidFill>
                <a:effectLst/>
                <a:latin typeface="Segoe UI" panose="020B0502040204020203" pitchFamily="34" charset="0"/>
              </a:rPr>
              <a:t>Echipa</a:t>
            </a:r>
            <a:r>
              <a:rPr lang="en-US" sz="2400" b="1" i="0">
                <a:solidFill>
                  <a:srgbClr val="515151"/>
                </a:solidFill>
                <a:effectLst/>
                <a:latin typeface="Segoe UI" panose="020B0502040204020203" pitchFamily="34" charset="0"/>
              </a:rPr>
              <a:t> de </a:t>
            </a:r>
            <a:r>
              <a:rPr lang="ro-RO" sz="2400" b="1">
                <a:solidFill>
                  <a:srgbClr val="515151"/>
                </a:solidFill>
                <a:latin typeface="Segoe UI" panose="020B0502040204020203" pitchFamily="34" charset="0"/>
              </a:rPr>
              <a:t>î</a:t>
            </a:r>
            <a:r>
              <a:rPr lang="en-US" sz="2400" b="1" i="0" err="1">
                <a:solidFill>
                  <a:srgbClr val="515151"/>
                </a:solidFill>
                <a:effectLst/>
                <a:latin typeface="Segoe UI" panose="020B0502040204020203" pitchFamily="34" charset="0"/>
              </a:rPr>
              <a:t>ngrijire</a:t>
            </a:r>
            <a:r>
              <a:rPr lang="en-US" sz="2400" b="1" i="0">
                <a:solidFill>
                  <a:srgbClr val="515151"/>
                </a:solidFill>
                <a:effectLst/>
                <a:latin typeface="Segoe UI" panose="020B0502040204020203" pitchFamily="34" charset="0"/>
              </a:rPr>
              <a:t>” </a:t>
            </a:r>
          </a:p>
          <a:p>
            <a:pPr algn="l" fontAlgn="base">
              <a:lnSpc>
                <a:spcPts val="2475"/>
              </a:lnSpc>
              <a:buNone/>
            </a:pPr>
            <a:r>
              <a:rPr lang="ro-RO" sz="2400" b="1">
                <a:solidFill>
                  <a:srgbClr val="515151"/>
                </a:solidFill>
                <a:latin typeface="Segoe UI" panose="020B0502040204020203" pitchFamily="34" charset="0"/>
              </a:rPr>
              <a:t>15-17 Octombrie 2025</a:t>
            </a:r>
          </a:p>
          <a:p>
            <a:pPr algn="l" fontAlgn="base">
              <a:lnSpc>
                <a:spcPts val="2475"/>
              </a:lnSpc>
              <a:buNone/>
            </a:pPr>
            <a:r>
              <a:rPr lang="en-US" sz="2400" b="1">
                <a:solidFill>
                  <a:srgbClr val="515151"/>
                </a:solidFill>
                <a:latin typeface="Segoe UI" panose="020B0502040204020203" pitchFamily="34" charset="0"/>
              </a:rPr>
              <a:t>Bra</a:t>
            </a:r>
            <a:r>
              <a:rPr lang="ro-RO" sz="2400" b="1">
                <a:solidFill>
                  <a:srgbClr val="515151"/>
                </a:solidFill>
                <a:latin typeface="Segoe UI" panose="020B0502040204020203" pitchFamily="34" charset="0"/>
              </a:rPr>
              <a:t>ș</a:t>
            </a:r>
            <a:r>
              <a:rPr lang="en-US" sz="2400" b="1" err="1">
                <a:solidFill>
                  <a:srgbClr val="515151"/>
                </a:solidFill>
                <a:latin typeface="Segoe UI" panose="020B0502040204020203" pitchFamily="34" charset="0"/>
              </a:rPr>
              <a:t>ov</a:t>
            </a:r>
            <a:r>
              <a:rPr lang="en-US" sz="2400" b="1">
                <a:solidFill>
                  <a:srgbClr val="515151"/>
                </a:solidFill>
                <a:latin typeface="Segoe UI" panose="020B0502040204020203" pitchFamily="34" charset="0"/>
              </a:rPr>
              <a:t> </a:t>
            </a:r>
            <a:endParaRPr lang="en-US" b="1" i="0">
              <a:solidFill>
                <a:srgbClr val="515151"/>
              </a:solidFill>
              <a:effectLst/>
              <a:latin typeface="Segoe UI" panose="020B0502040204020203" pitchFamily="34" charset="0"/>
            </a:endParaRPr>
          </a:p>
        </p:txBody>
      </p:sp>
      <p:sp>
        <p:nvSpPr>
          <p:cNvPr id="2" name="Title 1">
            <a:extLst>
              <a:ext uri="{FF2B5EF4-FFF2-40B4-BE49-F238E27FC236}">
                <a16:creationId xmlns:a16="http://schemas.microsoft.com/office/drawing/2014/main" id="{13EE9487-E29F-6C35-24AF-4B1253210DCF}"/>
              </a:ext>
            </a:extLst>
          </p:cNvPr>
          <p:cNvSpPr>
            <a:spLocks noGrp="1"/>
          </p:cNvSpPr>
          <p:nvPr>
            <p:ph type="ctrTitle"/>
          </p:nvPr>
        </p:nvSpPr>
        <p:spPr>
          <a:xfrm>
            <a:off x="5271836" y="1140650"/>
            <a:ext cx="6920163" cy="3726124"/>
          </a:xfrm>
        </p:spPr>
        <p:txBody>
          <a:bodyPr>
            <a:normAutofit/>
          </a:bodyPr>
          <a:lstStyle/>
          <a:p>
            <a:pPr algn="ctr"/>
            <a:r>
              <a:rPr lang="ro-RO" sz="4400" b="1"/>
              <a:t>Î</a:t>
            </a:r>
            <a:r>
              <a:rPr lang="en-US" sz="4400" b="1" err="1"/>
              <a:t>ntocmirea</a:t>
            </a:r>
            <a:r>
              <a:rPr lang="en-US" sz="4400" b="1"/>
              <a:t> </a:t>
            </a:r>
            <a:br>
              <a:rPr lang="en-US" sz="4400" b="1"/>
            </a:br>
            <a:r>
              <a:rPr lang="en-US" sz="4400" b="1" err="1"/>
              <a:t>Planului</a:t>
            </a:r>
            <a:r>
              <a:rPr lang="en-US" sz="4400" b="1"/>
              <a:t> de </a:t>
            </a:r>
            <a:r>
              <a:rPr lang="ro-RO" sz="4400" b="1"/>
              <a:t>Î</a:t>
            </a:r>
            <a:r>
              <a:rPr lang="en-US" sz="4400" b="1" err="1"/>
              <a:t>ngrijiri</a:t>
            </a:r>
            <a:r>
              <a:rPr lang="en-US" sz="4400" b="1"/>
              <a:t> la </a:t>
            </a:r>
            <a:r>
              <a:rPr lang="en-US" sz="4400" b="1" err="1"/>
              <a:t>pacientul</a:t>
            </a:r>
            <a:r>
              <a:rPr lang="en-US" sz="4400" b="1"/>
              <a:t> pediatric </a:t>
            </a:r>
            <a:r>
              <a:rPr lang="en-US" sz="4400" b="1" err="1"/>
              <a:t>asistat</a:t>
            </a:r>
            <a:r>
              <a:rPr lang="en-US" sz="4400" b="1"/>
              <a:t> respirator </a:t>
            </a:r>
            <a:r>
              <a:rPr lang="ro-RO" sz="4400" b="1"/>
              <a:t>î</a:t>
            </a:r>
            <a:r>
              <a:rPr lang="en-US" sz="4400" b="1"/>
              <a:t>n sec</a:t>
            </a:r>
            <a:r>
              <a:rPr lang="ro-RO" sz="4400" b="1"/>
              <a:t>ț</a:t>
            </a:r>
            <a:r>
              <a:rPr lang="en-US" sz="4400" b="1" err="1"/>
              <a:t>ia</a:t>
            </a:r>
            <a:r>
              <a:rPr lang="en-US" sz="4400" b="1"/>
              <a:t> ATI</a:t>
            </a:r>
            <a:endParaRPr lang="en-US" sz="4400"/>
          </a:p>
        </p:txBody>
      </p:sp>
      <p:sp>
        <p:nvSpPr>
          <p:cNvPr id="3" name="Subtitle 2">
            <a:extLst>
              <a:ext uri="{FF2B5EF4-FFF2-40B4-BE49-F238E27FC236}">
                <a16:creationId xmlns:a16="http://schemas.microsoft.com/office/drawing/2014/main" id="{D404EC0E-F55E-C295-31D4-8D8E8171A358}"/>
              </a:ext>
            </a:extLst>
          </p:cNvPr>
          <p:cNvSpPr>
            <a:spLocks noGrp="1"/>
          </p:cNvSpPr>
          <p:nvPr>
            <p:ph type="subTitle" idx="1"/>
          </p:nvPr>
        </p:nvSpPr>
        <p:spPr>
          <a:xfrm>
            <a:off x="84222" y="4391526"/>
            <a:ext cx="6212305" cy="2421355"/>
          </a:xfrm>
        </p:spPr>
        <p:txBody>
          <a:bodyPr>
            <a:normAutofit/>
          </a:bodyPr>
          <a:lstStyle/>
          <a:p>
            <a:r>
              <a:rPr lang="en-US" b="1">
                <a:solidFill>
                  <a:schemeClr val="bg2">
                    <a:lumMod val="10000"/>
                  </a:schemeClr>
                </a:solidFill>
              </a:rPr>
              <a:t>Autori:</a:t>
            </a:r>
          </a:p>
          <a:p>
            <a:r>
              <a:rPr lang="en-US" b="1">
                <a:solidFill>
                  <a:schemeClr val="bg2">
                    <a:lumMod val="10000"/>
                  </a:schemeClr>
                </a:solidFill>
              </a:rPr>
              <a:t>Anamaria Stancu </a:t>
            </a:r>
          </a:p>
          <a:p>
            <a:r>
              <a:rPr lang="en-US" b="1">
                <a:solidFill>
                  <a:schemeClr val="bg2">
                    <a:lumMod val="10000"/>
                  </a:schemeClr>
                </a:solidFill>
              </a:rPr>
              <a:t>Ramona Bordea</a:t>
            </a:r>
          </a:p>
          <a:p>
            <a:r>
              <a:rPr lang="en-US" b="1">
                <a:solidFill>
                  <a:schemeClr val="bg2">
                    <a:lumMod val="10000"/>
                  </a:schemeClr>
                </a:solidFill>
              </a:rPr>
              <a:t>Cristina Musat</a:t>
            </a:r>
          </a:p>
          <a:p>
            <a:r>
              <a:rPr lang="en-US" b="1" err="1">
                <a:solidFill>
                  <a:schemeClr val="bg2">
                    <a:lumMod val="10000"/>
                  </a:schemeClr>
                </a:solidFill>
              </a:rPr>
              <a:t>Spitalul</a:t>
            </a:r>
            <a:r>
              <a:rPr lang="en-US" b="1">
                <a:solidFill>
                  <a:schemeClr val="bg2">
                    <a:lumMod val="10000"/>
                  </a:schemeClr>
                </a:solidFill>
              </a:rPr>
              <a:t> Clinic de </a:t>
            </a:r>
            <a:r>
              <a:rPr lang="en-US" b="1" err="1">
                <a:solidFill>
                  <a:schemeClr val="bg2">
                    <a:lumMod val="10000"/>
                  </a:schemeClr>
                </a:solidFill>
              </a:rPr>
              <a:t>Urgen</a:t>
            </a:r>
            <a:r>
              <a:rPr lang="ro-RO" b="1">
                <a:solidFill>
                  <a:schemeClr val="bg2">
                    <a:lumMod val="10000"/>
                  </a:schemeClr>
                </a:solidFill>
              </a:rPr>
              <a:t>ță</a:t>
            </a:r>
            <a:r>
              <a:rPr lang="en-US" b="1">
                <a:solidFill>
                  <a:schemeClr val="bg2">
                    <a:lumMod val="10000"/>
                  </a:schemeClr>
                </a:solidFill>
              </a:rPr>
              <a:t> </a:t>
            </a:r>
            <a:r>
              <a:rPr lang="en-US" b="1" err="1">
                <a:solidFill>
                  <a:schemeClr val="bg2">
                    <a:lumMod val="10000"/>
                  </a:schemeClr>
                </a:solidFill>
              </a:rPr>
              <a:t>pentru</a:t>
            </a:r>
            <a:r>
              <a:rPr lang="en-US" b="1">
                <a:solidFill>
                  <a:schemeClr val="bg2">
                    <a:lumMod val="10000"/>
                  </a:schemeClr>
                </a:solidFill>
              </a:rPr>
              <a:t> </a:t>
            </a:r>
            <a:r>
              <a:rPr lang="en-US" b="1" err="1">
                <a:solidFill>
                  <a:schemeClr val="bg2">
                    <a:lumMod val="10000"/>
                  </a:schemeClr>
                </a:solidFill>
              </a:rPr>
              <a:t>Copii</a:t>
            </a:r>
            <a:r>
              <a:rPr lang="en-US" b="1">
                <a:solidFill>
                  <a:schemeClr val="bg2">
                    <a:lumMod val="10000"/>
                  </a:schemeClr>
                </a:solidFill>
              </a:rPr>
              <a:t> Bra</a:t>
            </a:r>
            <a:r>
              <a:rPr lang="ro-RO" b="1">
                <a:solidFill>
                  <a:schemeClr val="bg2">
                    <a:lumMod val="10000"/>
                  </a:schemeClr>
                </a:solidFill>
              </a:rPr>
              <a:t>ș</a:t>
            </a:r>
            <a:r>
              <a:rPr lang="en-US" b="1" err="1">
                <a:solidFill>
                  <a:schemeClr val="bg2">
                    <a:lumMod val="10000"/>
                  </a:schemeClr>
                </a:solidFill>
              </a:rPr>
              <a:t>ov</a:t>
            </a:r>
            <a:endParaRPr lang="en-US" b="1">
              <a:solidFill>
                <a:schemeClr val="bg2">
                  <a:lumMod val="10000"/>
                </a:schemeClr>
              </a:solidFill>
            </a:endParaRPr>
          </a:p>
          <a:p>
            <a:r>
              <a:rPr lang="en-US" b="1">
                <a:solidFill>
                  <a:schemeClr val="bg2">
                    <a:lumMod val="10000"/>
                  </a:schemeClr>
                </a:solidFill>
              </a:rPr>
              <a:t>Se</a:t>
            </a:r>
            <a:r>
              <a:rPr lang="ro-RO" b="1">
                <a:solidFill>
                  <a:schemeClr val="bg2">
                    <a:lumMod val="10000"/>
                  </a:schemeClr>
                </a:solidFill>
              </a:rPr>
              <a:t>cț</a:t>
            </a:r>
            <a:r>
              <a:rPr lang="en-US" b="1" err="1">
                <a:solidFill>
                  <a:schemeClr val="bg2">
                    <a:lumMod val="10000"/>
                  </a:schemeClr>
                </a:solidFill>
              </a:rPr>
              <a:t>ia</a:t>
            </a:r>
            <a:r>
              <a:rPr lang="en-US" b="1">
                <a:solidFill>
                  <a:schemeClr val="bg2">
                    <a:lumMod val="10000"/>
                  </a:schemeClr>
                </a:solidFill>
              </a:rPr>
              <a:t> ATI</a:t>
            </a:r>
          </a:p>
        </p:txBody>
      </p:sp>
    </p:spTree>
    <p:extLst>
      <p:ext uri="{BB962C8B-B14F-4D97-AF65-F5344CB8AC3E}">
        <p14:creationId xmlns:p14="http://schemas.microsoft.com/office/powerpoint/2010/main" val="1467304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17AC-C7D5-99B6-CA3A-D87522806973}"/>
              </a:ext>
            </a:extLst>
          </p:cNvPr>
          <p:cNvSpPr>
            <a:spLocks noGrp="1"/>
          </p:cNvSpPr>
          <p:nvPr>
            <p:ph type="title"/>
          </p:nvPr>
        </p:nvSpPr>
        <p:spPr>
          <a:xfrm>
            <a:off x="1640156" y="94720"/>
            <a:ext cx="8911687" cy="711395"/>
          </a:xfrm>
        </p:spPr>
        <p:txBody>
          <a:bodyPr/>
          <a:lstStyle/>
          <a:p>
            <a:pPr algn="ctr"/>
            <a:r>
              <a:rPr lang="en-US" err="1"/>
              <a:t>Cuprins</a:t>
            </a:r>
            <a:endParaRPr lang="en-US"/>
          </a:p>
        </p:txBody>
      </p:sp>
      <p:sp>
        <p:nvSpPr>
          <p:cNvPr id="3" name="Content Placeholder 2">
            <a:extLst>
              <a:ext uri="{FF2B5EF4-FFF2-40B4-BE49-F238E27FC236}">
                <a16:creationId xmlns:a16="http://schemas.microsoft.com/office/drawing/2014/main" id="{0F3F97B6-6F2A-9107-B879-14A075C04E88}"/>
              </a:ext>
            </a:extLst>
          </p:cNvPr>
          <p:cNvSpPr>
            <a:spLocks noGrp="1"/>
          </p:cNvSpPr>
          <p:nvPr>
            <p:ph idx="1"/>
          </p:nvPr>
        </p:nvSpPr>
        <p:spPr>
          <a:xfrm>
            <a:off x="2108200" y="1868906"/>
            <a:ext cx="8915400" cy="3777622"/>
          </a:xfrm>
        </p:spPr>
        <p:txBody>
          <a:bodyPr>
            <a:normAutofit/>
          </a:bodyPr>
          <a:lstStyle/>
          <a:p>
            <a:r>
              <a:rPr lang="en-US" err="1"/>
              <a:t>Introducere</a:t>
            </a:r>
            <a:r>
              <a:rPr lang="en-US"/>
              <a:t> – Rolul </a:t>
            </a:r>
            <a:r>
              <a:rPr lang="en-US" err="1"/>
              <a:t>asistentului</a:t>
            </a:r>
            <a:r>
              <a:rPr lang="en-US"/>
              <a:t> medical </a:t>
            </a:r>
            <a:r>
              <a:rPr lang="ro-RO"/>
              <a:t>în secția Terapie Intensivă</a:t>
            </a:r>
            <a:endParaRPr lang="en-US"/>
          </a:p>
          <a:p>
            <a:r>
              <a:rPr lang="en-US" err="1"/>
              <a:t>Procesul</a:t>
            </a:r>
            <a:r>
              <a:rPr lang="en-US"/>
              <a:t> de nursing  </a:t>
            </a:r>
          </a:p>
          <a:p>
            <a:r>
              <a:rPr lang="en-US" err="1"/>
              <a:t>Planul</a:t>
            </a:r>
            <a:r>
              <a:rPr lang="en-US"/>
              <a:t> de </a:t>
            </a:r>
            <a:r>
              <a:rPr lang="ro-RO"/>
              <a:t>î</a:t>
            </a:r>
            <a:r>
              <a:rPr lang="en-US"/>
              <a:t>ngrijire la </a:t>
            </a:r>
            <a:r>
              <a:rPr lang="en-US" err="1"/>
              <a:t>pacientul</a:t>
            </a:r>
            <a:r>
              <a:rPr lang="en-US"/>
              <a:t> </a:t>
            </a:r>
            <a:r>
              <a:rPr lang="en-US" err="1"/>
              <a:t>asistat</a:t>
            </a:r>
            <a:r>
              <a:rPr lang="en-US"/>
              <a:t> respirator </a:t>
            </a:r>
            <a:r>
              <a:rPr lang="ro-RO"/>
              <a:t>î</a:t>
            </a:r>
            <a:r>
              <a:rPr lang="en-US"/>
              <a:t>n sec</a:t>
            </a:r>
            <a:r>
              <a:rPr lang="ro-RO"/>
              <a:t>ț</a:t>
            </a:r>
            <a:r>
              <a:rPr lang="en-US" err="1"/>
              <a:t>ia</a:t>
            </a:r>
            <a:r>
              <a:rPr lang="en-US"/>
              <a:t> T</a:t>
            </a:r>
            <a:r>
              <a:rPr lang="ro-RO"/>
              <a:t>erapie </a:t>
            </a:r>
            <a:r>
              <a:rPr lang="en-US"/>
              <a:t>I</a:t>
            </a:r>
            <a:r>
              <a:rPr lang="ro-RO"/>
              <a:t>ntensivă</a:t>
            </a:r>
            <a:endParaRPr lang="en-US"/>
          </a:p>
          <a:p>
            <a:r>
              <a:rPr lang="en-US" err="1"/>
              <a:t>Listă</a:t>
            </a:r>
            <a:r>
              <a:rPr lang="en-US"/>
              <a:t> de </a:t>
            </a:r>
            <a:r>
              <a:rPr lang="en-US" err="1"/>
              <a:t>verificare</a:t>
            </a:r>
            <a:r>
              <a:rPr lang="en-US"/>
              <a:t> </a:t>
            </a:r>
            <a:r>
              <a:rPr lang="en-US" err="1"/>
              <a:t>pentru</a:t>
            </a:r>
            <a:r>
              <a:rPr lang="en-US"/>
              <a:t> </a:t>
            </a:r>
            <a:r>
              <a:rPr lang="en-US" err="1"/>
              <a:t>asistentele</a:t>
            </a:r>
            <a:r>
              <a:rPr lang="en-US"/>
              <a:t> </a:t>
            </a:r>
            <a:r>
              <a:rPr lang="en-US" err="1"/>
              <a:t>medicale</a:t>
            </a:r>
            <a:r>
              <a:rPr lang="en-US"/>
              <a:t> de la </a:t>
            </a:r>
            <a:r>
              <a:rPr lang="en-US" err="1"/>
              <a:t>patul</a:t>
            </a:r>
            <a:r>
              <a:rPr lang="en-US"/>
              <a:t> </a:t>
            </a:r>
            <a:r>
              <a:rPr lang="en-US" err="1"/>
              <a:t>pacientului</a:t>
            </a:r>
            <a:r>
              <a:rPr lang="en-US"/>
              <a:t> -  </a:t>
            </a:r>
            <a:r>
              <a:rPr lang="en-US" err="1"/>
              <a:t>Protocoale</a:t>
            </a:r>
            <a:r>
              <a:rPr lang="en-US"/>
              <a:t> de </a:t>
            </a:r>
            <a:r>
              <a:rPr lang="en-US" err="1"/>
              <a:t>asisten</a:t>
            </a:r>
            <a:r>
              <a:rPr lang="ro-RO"/>
              <a:t>ț</a:t>
            </a:r>
            <a:r>
              <a:rPr lang="en-US"/>
              <a:t>ă </a:t>
            </a:r>
            <a:r>
              <a:rPr lang="en-US" err="1"/>
              <a:t>medicală</a:t>
            </a:r>
            <a:r>
              <a:rPr lang="en-US"/>
              <a:t> </a:t>
            </a:r>
            <a:r>
              <a:rPr lang="en-US" err="1"/>
              <a:t>respiratorie</a:t>
            </a:r>
            <a:r>
              <a:rPr lang="ro-RO"/>
              <a:t> AACN 2025 (</a:t>
            </a:r>
            <a:r>
              <a:rPr lang="en-US" err="1"/>
              <a:t>Asociația</a:t>
            </a:r>
            <a:r>
              <a:rPr lang="en-US"/>
              <a:t> </a:t>
            </a:r>
            <a:r>
              <a:rPr lang="en-US" err="1"/>
              <a:t>Americană</a:t>
            </a:r>
            <a:r>
              <a:rPr lang="en-US"/>
              <a:t> a </a:t>
            </a:r>
            <a:r>
              <a:rPr lang="en-US" err="1"/>
              <a:t>Asisten</a:t>
            </a:r>
            <a:r>
              <a:rPr lang="ro-RO"/>
              <a:t>ț</a:t>
            </a:r>
            <a:r>
              <a:rPr lang="en-US" err="1"/>
              <a:t>ilor</a:t>
            </a:r>
            <a:r>
              <a:rPr lang="en-US"/>
              <a:t> </a:t>
            </a:r>
            <a:r>
              <a:rPr lang="en-US" err="1"/>
              <a:t>Medicali</a:t>
            </a:r>
            <a:r>
              <a:rPr lang="en-US"/>
              <a:t> de </a:t>
            </a:r>
            <a:r>
              <a:rPr lang="en-US" err="1"/>
              <a:t>Terapie</a:t>
            </a:r>
            <a:r>
              <a:rPr lang="en-US"/>
              <a:t> </a:t>
            </a:r>
            <a:r>
              <a:rPr lang="en-US" err="1"/>
              <a:t>Intensivă</a:t>
            </a:r>
            <a:r>
              <a:rPr lang="en-US"/>
              <a:t> </a:t>
            </a:r>
            <a:r>
              <a:rPr lang="ro-RO"/>
              <a:t>)</a:t>
            </a:r>
            <a:endParaRPr lang="en-US"/>
          </a:p>
          <a:p>
            <a:r>
              <a:rPr lang="it-IT"/>
              <a:t>Chestionar aplicat in sec</a:t>
            </a:r>
            <a:r>
              <a:rPr lang="ro-RO"/>
              <a:t>ț</a:t>
            </a:r>
            <a:r>
              <a:rPr lang="it-IT"/>
              <a:t>ia ATI SCU Copii Bra</a:t>
            </a:r>
            <a:r>
              <a:rPr lang="ro-RO"/>
              <a:t>ș</a:t>
            </a:r>
            <a:r>
              <a:rPr lang="it-IT"/>
              <a:t>ov  </a:t>
            </a:r>
          </a:p>
          <a:p>
            <a:r>
              <a:rPr lang="en-US" err="1"/>
              <a:t>Discu</a:t>
            </a:r>
            <a:r>
              <a:rPr lang="ro-RO"/>
              <a:t>ț</a:t>
            </a:r>
            <a:r>
              <a:rPr lang="en-US"/>
              <a:t>ii</a:t>
            </a:r>
          </a:p>
          <a:p>
            <a:r>
              <a:rPr lang="ro-RO"/>
              <a:t>Propuneri </a:t>
            </a:r>
            <a:endParaRPr lang="en-US"/>
          </a:p>
          <a:p>
            <a:endParaRPr lang="en-US"/>
          </a:p>
        </p:txBody>
      </p:sp>
      <p:pic>
        <p:nvPicPr>
          <p:cNvPr id="4" name="Picture 3">
            <a:extLst>
              <a:ext uri="{FF2B5EF4-FFF2-40B4-BE49-F238E27FC236}">
                <a16:creationId xmlns:a16="http://schemas.microsoft.com/office/drawing/2014/main" id="{30D83D7B-B8EE-13E9-CF31-3D55740630F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23600" y="9976"/>
            <a:ext cx="1168400" cy="711395"/>
          </a:xfrm>
          <a:prstGeom prst="rect">
            <a:avLst/>
          </a:prstGeom>
          <a:noFill/>
          <a:ln>
            <a:noFill/>
          </a:ln>
        </p:spPr>
      </p:pic>
    </p:spTree>
    <p:extLst>
      <p:ext uri="{BB962C8B-B14F-4D97-AF65-F5344CB8AC3E}">
        <p14:creationId xmlns:p14="http://schemas.microsoft.com/office/powerpoint/2010/main" val="30535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FCFAB-2E8E-F313-0520-6CA66DD305E0}"/>
              </a:ext>
            </a:extLst>
          </p:cNvPr>
          <p:cNvSpPr>
            <a:spLocks noGrp="1"/>
          </p:cNvSpPr>
          <p:nvPr>
            <p:ph type="title"/>
          </p:nvPr>
        </p:nvSpPr>
        <p:spPr>
          <a:xfrm>
            <a:off x="782053" y="46698"/>
            <a:ext cx="9986210" cy="676442"/>
          </a:xfrm>
        </p:spPr>
        <p:txBody>
          <a:bodyPr>
            <a:noAutofit/>
          </a:bodyPr>
          <a:lstStyle/>
          <a:p>
            <a:pPr algn="ctr"/>
            <a:r>
              <a:rPr lang="en-US" sz="3200" err="1"/>
              <a:t>Introducere</a:t>
            </a:r>
            <a:r>
              <a:rPr lang="en-US" sz="3200"/>
              <a:t> – Rolul </a:t>
            </a:r>
            <a:r>
              <a:rPr lang="en-US" sz="3200" err="1"/>
              <a:t>asistentului</a:t>
            </a:r>
            <a:r>
              <a:rPr lang="en-US" sz="3200"/>
              <a:t> medical </a:t>
            </a:r>
            <a:r>
              <a:rPr lang="ro-RO" sz="3200"/>
              <a:t>în secția TI</a:t>
            </a:r>
            <a:endParaRPr lang="en-US" sz="3200"/>
          </a:p>
        </p:txBody>
      </p:sp>
      <p:graphicFrame>
        <p:nvGraphicFramePr>
          <p:cNvPr id="7" name="Content Placeholder 6">
            <a:extLst>
              <a:ext uri="{FF2B5EF4-FFF2-40B4-BE49-F238E27FC236}">
                <a16:creationId xmlns:a16="http://schemas.microsoft.com/office/drawing/2014/main" id="{F011BD94-0F78-E299-DB59-220B9BF8352E}"/>
              </a:ext>
            </a:extLst>
          </p:cNvPr>
          <p:cNvGraphicFramePr>
            <a:graphicFrameLocks noGrp="1"/>
          </p:cNvGraphicFramePr>
          <p:nvPr>
            <p:ph idx="1"/>
            <p:extLst>
              <p:ext uri="{D42A27DB-BD31-4B8C-83A1-F6EECF244321}">
                <p14:modId xmlns:p14="http://schemas.microsoft.com/office/powerpoint/2010/main" val="1757003030"/>
              </p:ext>
            </p:extLst>
          </p:nvPr>
        </p:nvGraphicFramePr>
        <p:xfrm>
          <a:off x="2743201" y="999542"/>
          <a:ext cx="9252284" cy="57403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3">
            <a:extLst>
              <a:ext uri="{FF2B5EF4-FFF2-40B4-BE49-F238E27FC236}">
                <a16:creationId xmlns:a16="http://schemas.microsoft.com/office/drawing/2014/main" id="{08EC4B3B-27D4-3CA8-19F2-138504015B18}"/>
              </a:ext>
            </a:extLst>
          </p:cNvPr>
          <p:cNvSpPr>
            <a:spLocks noGrp="1"/>
          </p:cNvSpPr>
          <p:nvPr>
            <p:ph type="body" sz="half" idx="2"/>
          </p:nvPr>
        </p:nvSpPr>
        <p:spPr>
          <a:xfrm>
            <a:off x="369614" y="866273"/>
            <a:ext cx="2500146" cy="5368297"/>
          </a:xfrm>
        </p:spPr>
        <p:txBody>
          <a:bodyPr>
            <a:normAutofit fontScale="92500" lnSpcReduction="10000"/>
          </a:bodyPr>
          <a:lstStyle/>
          <a:p>
            <a:pPr algn="ctr"/>
            <a:r>
              <a:rPr lang="en-US" sz="1800" b="1" err="1"/>
              <a:t>Asisten</a:t>
            </a:r>
            <a:r>
              <a:rPr lang="ro-RO" sz="1800" b="1"/>
              <a:t>ț</a:t>
            </a:r>
            <a:r>
              <a:rPr lang="en-US" sz="1800" b="1"/>
              <a:t>ii </a:t>
            </a:r>
            <a:r>
              <a:rPr lang="en-US" sz="1800" b="1" err="1"/>
              <a:t>medicali</a:t>
            </a:r>
            <a:r>
              <a:rPr lang="en-US" sz="1800" b="1"/>
              <a:t> </a:t>
            </a:r>
            <a:r>
              <a:rPr lang="ro-RO" sz="1800" b="1"/>
              <a:t>ș</a:t>
            </a:r>
            <a:r>
              <a:rPr lang="en-US" sz="1800" b="1" err="1"/>
              <a:t>i</a:t>
            </a:r>
            <a:r>
              <a:rPr lang="en-US" sz="1800" b="1"/>
              <a:t> moa</a:t>
            </a:r>
            <a:r>
              <a:rPr lang="ro-RO" sz="1800" b="1"/>
              <a:t>ș</a:t>
            </a:r>
            <a:r>
              <a:rPr lang="en-US" sz="1800" b="1" err="1"/>
              <a:t>ele</a:t>
            </a:r>
            <a:r>
              <a:rPr lang="en-US" sz="1800" b="1"/>
              <a:t> </a:t>
            </a:r>
            <a:r>
              <a:rPr lang="en-US" sz="1800" b="1" err="1"/>
              <a:t>alcătuiesc</a:t>
            </a:r>
            <a:r>
              <a:rPr lang="en-US" sz="1800" b="1"/>
              <a:t> </a:t>
            </a:r>
            <a:r>
              <a:rPr lang="en-US" sz="1800" b="1" u="sng" err="1"/>
              <a:t>până</a:t>
            </a:r>
            <a:r>
              <a:rPr lang="en-US" sz="1800" b="1" u="sng"/>
              <a:t> la 80% </a:t>
            </a:r>
            <a:r>
              <a:rPr lang="en-US" sz="1800" b="1"/>
              <a:t>din </a:t>
            </a:r>
            <a:r>
              <a:rPr lang="en-US" sz="1800" b="1" err="1"/>
              <a:t>personalul</a:t>
            </a:r>
            <a:r>
              <a:rPr lang="en-US" sz="1800" b="1"/>
              <a:t> </a:t>
            </a:r>
            <a:r>
              <a:rPr lang="en-US" sz="1800" b="1" err="1"/>
              <a:t>sanitar</a:t>
            </a:r>
            <a:r>
              <a:rPr lang="en-US" sz="1800" b="1"/>
              <a:t> </a:t>
            </a:r>
            <a:r>
              <a:rPr lang="en-US" sz="1800" b="1" err="1"/>
              <a:t>calificat</a:t>
            </a:r>
            <a:r>
              <a:rPr lang="en-US" sz="1800" b="1"/>
              <a:t> din </a:t>
            </a:r>
            <a:r>
              <a:rPr lang="en-US" sz="1800" b="1" err="1"/>
              <a:t>majoritatea</a:t>
            </a:r>
            <a:r>
              <a:rPr lang="en-US" sz="1800" b="1"/>
              <a:t> </a:t>
            </a:r>
            <a:r>
              <a:rPr lang="en-US" sz="1800" b="1" err="1"/>
              <a:t>sistemelor</a:t>
            </a:r>
            <a:r>
              <a:rPr lang="en-US" sz="1800" b="1"/>
              <a:t> </a:t>
            </a:r>
            <a:r>
              <a:rPr lang="en-US" sz="1800" b="1" err="1"/>
              <a:t>sanitare</a:t>
            </a:r>
            <a:r>
              <a:rPr lang="en-US" sz="1800" b="1"/>
              <a:t> </a:t>
            </a:r>
            <a:r>
              <a:rPr lang="en-US" sz="1800" b="1" err="1"/>
              <a:t>na</a:t>
            </a:r>
            <a:r>
              <a:rPr lang="ro-RO" sz="1800" b="1"/>
              <a:t>ț</a:t>
            </a:r>
            <a:r>
              <a:rPr lang="en-US" sz="1800" b="1" err="1"/>
              <a:t>ionale</a:t>
            </a:r>
            <a:r>
              <a:rPr lang="en-US" sz="1800" b="1"/>
              <a:t>.</a:t>
            </a:r>
          </a:p>
          <a:p>
            <a:pPr algn="ctr"/>
            <a:endParaRPr lang="en-US" sz="1800" b="1"/>
          </a:p>
          <a:p>
            <a:pPr algn="ctr"/>
            <a:r>
              <a:rPr lang="en-US" sz="1800" b="1" err="1"/>
              <a:t>Asistentul</a:t>
            </a:r>
            <a:r>
              <a:rPr lang="en-US" sz="1800" b="1"/>
              <a:t> medical </a:t>
            </a:r>
            <a:r>
              <a:rPr lang="ro-RO" sz="1800" b="1"/>
              <a:t>are un rol esențial nu doar în </a:t>
            </a:r>
            <a:r>
              <a:rPr lang="ro-RO" sz="1800" b="1">
                <a:solidFill>
                  <a:srgbClr val="FF0000"/>
                </a:solidFill>
              </a:rPr>
              <a:t>aplicarea tratamentelor</a:t>
            </a:r>
            <a:r>
              <a:rPr lang="ro-RO" sz="1800" b="1"/>
              <a:t>, ci și în </a:t>
            </a:r>
            <a:r>
              <a:rPr lang="ro-RO" sz="1800" b="1">
                <a:solidFill>
                  <a:srgbClr val="FF0000"/>
                </a:solidFill>
              </a:rPr>
              <a:t>observarea atentă a modificărilor </a:t>
            </a:r>
            <a:r>
              <a:rPr lang="ro-RO" sz="1800" b="1"/>
              <a:t>care apar în starea bolnavului, asigurând o </a:t>
            </a:r>
            <a:r>
              <a:rPr lang="ro-RO" sz="1800" b="1">
                <a:solidFill>
                  <a:srgbClr val="FF0000"/>
                </a:solidFill>
              </a:rPr>
              <a:t>comunicare empatică</a:t>
            </a:r>
            <a:r>
              <a:rPr lang="ro-RO" sz="1800" b="1"/>
              <a:t> și facilitând deciziile legate de îngrijirea acestuia</a:t>
            </a:r>
            <a:r>
              <a:rPr lang="en-US" sz="1800" b="1"/>
              <a:t>.</a:t>
            </a:r>
          </a:p>
        </p:txBody>
      </p:sp>
      <p:pic>
        <p:nvPicPr>
          <p:cNvPr id="9" name="Picture 8">
            <a:extLst>
              <a:ext uri="{FF2B5EF4-FFF2-40B4-BE49-F238E27FC236}">
                <a16:creationId xmlns:a16="http://schemas.microsoft.com/office/drawing/2014/main" id="{2C4DE3EB-020F-63E2-BBC4-122E70AFF6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49055" y="2972905"/>
            <a:ext cx="3567135" cy="2181441"/>
          </a:xfrm>
          <a:prstGeom prst="rect">
            <a:avLst/>
          </a:prstGeom>
        </p:spPr>
      </p:pic>
      <p:pic>
        <p:nvPicPr>
          <p:cNvPr id="3" name="Picture 2">
            <a:extLst>
              <a:ext uri="{FF2B5EF4-FFF2-40B4-BE49-F238E27FC236}">
                <a16:creationId xmlns:a16="http://schemas.microsoft.com/office/drawing/2014/main" id="{04DC83A4-9010-B916-8BA3-9DE7F81DDC3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23600" y="9977"/>
            <a:ext cx="1168400" cy="676442"/>
          </a:xfrm>
          <a:prstGeom prst="rect">
            <a:avLst/>
          </a:prstGeom>
          <a:noFill/>
          <a:ln>
            <a:noFill/>
          </a:ln>
        </p:spPr>
      </p:pic>
      <p:sp>
        <p:nvSpPr>
          <p:cNvPr id="6" name="TextBox 5">
            <a:extLst>
              <a:ext uri="{FF2B5EF4-FFF2-40B4-BE49-F238E27FC236}">
                <a16:creationId xmlns:a16="http://schemas.microsoft.com/office/drawing/2014/main" id="{0AFEC00C-1ACB-0779-89E9-C56CE6F6832C}"/>
              </a:ext>
            </a:extLst>
          </p:cNvPr>
          <p:cNvSpPr txBox="1"/>
          <p:nvPr/>
        </p:nvSpPr>
        <p:spPr>
          <a:xfrm>
            <a:off x="0" y="6377703"/>
            <a:ext cx="4960018" cy="507831"/>
          </a:xfrm>
          <a:prstGeom prst="rect">
            <a:avLst/>
          </a:prstGeom>
          <a:noFill/>
        </p:spPr>
        <p:txBody>
          <a:bodyPr wrap="square">
            <a:spAutoFit/>
          </a:bodyPr>
          <a:lstStyle/>
          <a:p>
            <a:r>
              <a:rPr lang="en-US" sz="900"/>
              <a:t>American Journal of Critical Care (AJCC), Discussion Guide for the Hua Article Evidence-Based Review and Discussion Points, Grant A. Pignatiello, PhD, RN, Volume: 30 Issue: 5 September 2021 Pages: 363-364  http://dx.doi.org/10.4037/ajcc2021956</a:t>
            </a:r>
          </a:p>
        </p:txBody>
      </p:sp>
      <p:sp>
        <p:nvSpPr>
          <p:cNvPr id="10" name="TextBox 9">
            <a:extLst>
              <a:ext uri="{FF2B5EF4-FFF2-40B4-BE49-F238E27FC236}">
                <a16:creationId xmlns:a16="http://schemas.microsoft.com/office/drawing/2014/main" id="{1B4149B6-6231-76FD-47B4-70414CB50121}"/>
              </a:ext>
            </a:extLst>
          </p:cNvPr>
          <p:cNvSpPr txBox="1"/>
          <p:nvPr/>
        </p:nvSpPr>
        <p:spPr>
          <a:xfrm>
            <a:off x="5797831" y="6441970"/>
            <a:ext cx="3269582" cy="369332"/>
          </a:xfrm>
          <a:prstGeom prst="rect">
            <a:avLst/>
          </a:prstGeom>
          <a:noFill/>
        </p:spPr>
        <p:txBody>
          <a:bodyPr wrap="square">
            <a:spAutoFit/>
          </a:bodyPr>
          <a:lstStyle/>
          <a:p>
            <a:r>
              <a:rPr lang="en-US" sz="900"/>
              <a:t>Peneder N. Planificarea îngrijirii pentru 2025. 31/12/2024 https://www.noracares.at/ro/blog/planificarea-îngrijirii</a:t>
            </a:r>
          </a:p>
        </p:txBody>
      </p:sp>
    </p:spTree>
    <p:extLst>
      <p:ext uri="{BB962C8B-B14F-4D97-AF65-F5344CB8AC3E}">
        <p14:creationId xmlns:p14="http://schemas.microsoft.com/office/powerpoint/2010/main" val="418196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3BC3-FC8A-C8DB-C590-9A4907B09DF0}"/>
              </a:ext>
            </a:extLst>
          </p:cNvPr>
          <p:cNvSpPr>
            <a:spLocks noGrp="1"/>
          </p:cNvSpPr>
          <p:nvPr>
            <p:ph type="title"/>
          </p:nvPr>
        </p:nvSpPr>
        <p:spPr>
          <a:xfrm>
            <a:off x="1854719" y="0"/>
            <a:ext cx="8911687" cy="639206"/>
          </a:xfrm>
        </p:spPr>
        <p:txBody>
          <a:bodyPr>
            <a:normAutofit fontScale="90000"/>
          </a:bodyPr>
          <a:lstStyle/>
          <a:p>
            <a:pPr algn="ctr"/>
            <a:r>
              <a:rPr lang="en-US" err="1"/>
              <a:t>Procesul</a:t>
            </a:r>
            <a:r>
              <a:rPr lang="en-US"/>
              <a:t> de nursing </a:t>
            </a:r>
          </a:p>
        </p:txBody>
      </p:sp>
      <p:graphicFrame>
        <p:nvGraphicFramePr>
          <p:cNvPr id="4" name="Content Placeholder 3">
            <a:extLst>
              <a:ext uri="{FF2B5EF4-FFF2-40B4-BE49-F238E27FC236}">
                <a16:creationId xmlns:a16="http://schemas.microsoft.com/office/drawing/2014/main" id="{417FAAD1-40C4-C7DF-77EA-04476391D03F}"/>
              </a:ext>
            </a:extLst>
          </p:cNvPr>
          <p:cNvGraphicFramePr>
            <a:graphicFrameLocks noGrp="1"/>
          </p:cNvGraphicFramePr>
          <p:nvPr>
            <p:ph idx="1"/>
            <p:extLst>
              <p:ext uri="{D42A27DB-BD31-4B8C-83A1-F6EECF244321}">
                <p14:modId xmlns:p14="http://schemas.microsoft.com/office/powerpoint/2010/main" val="2918578348"/>
              </p:ext>
            </p:extLst>
          </p:nvPr>
        </p:nvGraphicFramePr>
        <p:xfrm>
          <a:off x="529389" y="2598820"/>
          <a:ext cx="11562348" cy="42591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0A3C9EF7-A8F9-2E9D-637D-E5BB7B05A8CD}"/>
              </a:ext>
            </a:extLst>
          </p:cNvPr>
          <p:cNvSpPr txBox="1"/>
          <p:nvPr/>
        </p:nvSpPr>
        <p:spPr>
          <a:xfrm>
            <a:off x="830179" y="566678"/>
            <a:ext cx="10832431" cy="2031325"/>
          </a:xfrm>
          <a:prstGeom prst="rect">
            <a:avLst/>
          </a:prstGeom>
          <a:noFill/>
        </p:spPr>
        <p:txBody>
          <a:bodyPr wrap="square">
            <a:spAutoFit/>
          </a:bodyPr>
          <a:lstStyle/>
          <a:p>
            <a:pPr algn="ctr"/>
            <a:r>
              <a:rPr lang="en-US" b="1">
                <a:solidFill>
                  <a:srgbClr val="002060"/>
                </a:solidFill>
              </a:rPr>
              <a:t> </a:t>
            </a:r>
            <a:r>
              <a:rPr lang="en-US" b="1" err="1">
                <a:solidFill>
                  <a:srgbClr val="002060"/>
                </a:solidFill>
              </a:rPr>
              <a:t>Planificarea</a:t>
            </a:r>
            <a:r>
              <a:rPr lang="en-US" b="1">
                <a:solidFill>
                  <a:srgbClr val="002060"/>
                </a:solidFill>
              </a:rPr>
              <a:t> </a:t>
            </a:r>
            <a:r>
              <a:rPr lang="en-US" b="1" err="1">
                <a:solidFill>
                  <a:srgbClr val="002060"/>
                </a:solidFill>
              </a:rPr>
              <a:t>îngrijirii</a:t>
            </a:r>
            <a:r>
              <a:rPr lang="en-US" b="1">
                <a:solidFill>
                  <a:srgbClr val="002060"/>
                </a:solidFill>
              </a:rPr>
              <a:t> </a:t>
            </a:r>
            <a:r>
              <a:rPr lang="en-US" b="1" err="1">
                <a:solidFill>
                  <a:srgbClr val="002060"/>
                </a:solidFill>
              </a:rPr>
              <a:t>este</a:t>
            </a:r>
            <a:r>
              <a:rPr lang="en-US" b="1">
                <a:solidFill>
                  <a:srgbClr val="002060"/>
                </a:solidFill>
              </a:rPr>
              <a:t> </a:t>
            </a:r>
            <a:r>
              <a:rPr lang="en-US" b="1" err="1">
                <a:solidFill>
                  <a:srgbClr val="002060"/>
                </a:solidFill>
              </a:rPr>
              <a:t>în</a:t>
            </a:r>
            <a:r>
              <a:rPr lang="en-US" b="1">
                <a:solidFill>
                  <a:srgbClr val="002060"/>
                </a:solidFill>
              </a:rPr>
              <a:t> </a:t>
            </a:r>
            <a:r>
              <a:rPr lang="en-US" b="1" err="1">
                <a:solidFill>
                  <a:srgbClr val="002060"/>
                </a:solidFill>
              </a:rPr>
              <a:t>centrul</a:t>
            </a:r>
            <a:r>
              <a:rPr lang="en-US" b="1">
                <a:solidFill>
                  <a:srgbClr val="002060"/>
                </a:solidFill>
              </a:rPr>
              <a:t> </a:t>
            </a:r>
            <a:r>
              <a:rPr lang="en-US" b="1" err="1">
                <a:solidFill>
                  <a:srgbClr val="002060"/>
                </a:solidFill>
              </a:rPr>
              <a:t>îngrijirii</a:t>
            </a:r>
            <a:r>
              <a:rPr lang="en-US" b="1">
                <a:solidFill>
                  <a:srgbClr val="002060"/>
                </a:solidFill>
              </a:rPr>
              <a:t> </a:t>
            </a:r>
            <a:r>
              <a:rPr lang="en-US" b="1" err="1">
                <a:solidFill>
                  <a:srgbClr val="002060"/>
                </a:solidFill>
              </a:rPr>
              <a:t>profesionale</a:t>
            </a:r>
            <a:endParaRPr lang="en-US" b="1">
              <a:solidFill>
                <a:srgbClr val="002060"/>
              </a:solidFill>
            </a:endParaRPr>
          </a:p>
          <a:p>
            <a:pPr algn="ctr"/>
            <a:r>
              <a:rPr lang="en-US" b="1" err="1">
                <a:solidFill>
                  <a:srgbClr val="002060"/>
                </a:solidFill>
              </a:rPr>
              <a:t>Metodă</a:t>
            </a:r>
            <a:r>
              <a:rPr lang="en-US" b="1">
                <a:solidFill>
                  <a:srgbClr val="002060"/>
                </a:solidFill>
              </a:rPr>
              <a:t> de </a:t>
            </a:r>
            <a:r>
              <a:rPr lang="en-US" b="1" err="1">
                <a:solidFill>
                  <a:srgbClr val="002060"/>
                </a:solidFill>
              </a:rPr>
              <a:t>organizare</a:t>
            </a:r>
            <a:r>
              <a:rPr lang="en-US" b="1">
                <a:solidFill>
                  <a:srgbClr val="002060"/>
                </a:solidFill>
              </a:rPr>
              <a:t> </a:t>
            </a:r>
            <a:r>
              <a:rPr lang="en-US" b="1" err="1">
                <a:solidFill>
                  <a:srgbClr val="002060"/>
                </a:solidFill>
              </a:rPr>
              <a:t>şi</a:t>
            </a:r>
            <a:r>
              <a:rPr lang="en-US" b="1">
                <a:solidFill>
                  <a:srgbClr val="002060"/>
                </a:solidFill>
              </a:rPr>
              <a:t> </a:t>
            </a:r>
            <a:r>
              <a:rPr lang="en-US" b="1" err="1">
                <a:solidFill>
                  <a:srgbClr val="002060"/>
                </a:solidFill>
              </a:rPr>
              <a:t>desfăşurare</a:t>
            </a:r>
            <a:r>
              <a:rPr lang="en-US" b="1">
                <a:solidFill>
                  <a:srgbClr val="002060"/>
                </a:solidFill>
              </a:rPr>
              <a:t> a </a:t>
            </a:r>
            <a:r>
              <a:rPr lang="en-US" b="1" err="1">
                <a:solidFill>
                  <a:srgbClr val="002060"/>
                </a:solidFill>
              </a:rPr>
              <a:t>îngrijirilor</a:t>
            </a:r>
            <a:r>
              <a:rPr lang="en-US" b="1">
                <a:solidFill>
                  <a:srgbClr val="002060"/>
                </a:solidFill>
              </a:rPr>
              <a:t> </a:t>
            </a:r>
            <a:r>
              <a:rPr lang="en-US" b="1" err="1">
                <a:solidFill>
                  <a:srgbClr val="002060"/>
                </a:solidFill>
              </a:rPr>
              <a:t>acordate</a:t>
            </a:r>
            <a:r>
              <a:rPr lang="en-US" b="1">
                <a:solidFill>
                  <a:srgbClr val="002060"/>
                </a:solidFill>
              </a:rPr>
              <a:t> de </a:t>
            </a:r>
            <a:r>
              <a:rPr lang="en-US" b="1" err="1">
                <a:solidFill>
                  <a:srgbClr val="002060"/>
                </a:solidFill>
              </a:rPr>
              <a:t>asistentul</a:t>
            </a:r>
            <a:r>
              <a:rPr lang="en-US" b="1">
                <a:solidFill>
                  <a:srgbClr val="002060"/>
                </a:solidFill>
              </a:rPr>
              <a:t> medical: </a:t>
            </a:r>
          </a:p>
          <a:p>
            <a:pPr algn="ctr"/>
            <a:r>
              <a:rPr lang="en-US" b="1" err="1">
                <a:solidFill>
                  <a:srgbClr val="002060"/>
                </a:solidFill>
              </a:rPr>
              <a:t>Ghidează</a:t>
            </a:r>
            <a:r>
              <a:rPr lang="en-US" b="1">
                <a:solidFill>
                  <a:srgbClr val="002060"/>
                </a:solidFill>
              </a:rPr>
              <a:t> </a:t>
            </a:r>
            <a:r>
              <a:rPr lang="en-US" b="1" err="1">
                <a:solidFill>
                  <a:srgbClr val="002060"/>
                </a:solidFill>
              </a:rPr>
              <a:t>întregul</a:t>
            </a:r>
            <a:r>
              <a:rPr lang="en-US" b="1">
                <a:solidFill>
                  <a:srgbClr val="002060"/>
                </a:solidFill>
              </a:rPr>
              <a:t> </a:t>
            </a:r>
            <a:r>
              <a:rPr lang="en-US" b="1" err="1">
                <a:solidFill>
                  <a:srgbClr val="002060"/>
                </a:solidFill>
              </a:rPr>
              <a:t>proces</a:t>
            </a:r>
            <a:r>
              <a:rPr lang="en-US" b="1">
                <a:solidFill>
                  <a:srgbClr val="002060"/>
                </a:solidFill>
              </a:rPr>
              <a:t> de </a:t>
            </a:r>
            <a:r>
              <a:rPr lang="en-US" b="1" err="1">
                <a:solidFill>
                  <a:srgbClr val="002060"/>
                </a:solidFill>
              </a:rPr>
              <a:t>îngrijire</a:t>
            </a:r>
            <a:r>
              <a:rPr lang="en-US" b="1">
                <a:solidFill>
                  <a:srgbClr val="002060"/>
                </a:solidFill>
              </a:rPr>
              <a:t> – </a:t>
            </a:r>
          </a:p>
          <a:p>
            <a:pPr algn="ctr"/>
            <a:r>
              <a:rPr lang="en-US" b="1">
                <a:solidFill>
                  <a:srgbClr val="002060"/>
                </a:solidFill>
              </a:rPr>
              <a:t>de la </a:t>
            </a:r>
            <a:r>
              <a:rPr lang="en-US" b="1" err="1">
                <a:solidFill>
                  <a:srgbClr val="002060"/>
                </a:solidFill>
              </a:rPr>
              <a:t>evaluarea</a:t>
            </a:r>
            <a:r>
              <a:rPr lang="en-US" b="1">
                <a:solidFill>
                  <a:srgbClr val="002060"/>
                </a:solidFill>
              </a:rPr>
              <a:t> </a:t>
            </a:r>
            <a:r>
              <a:rPr lang="en-US" b="1" err="1">
                <a:solidFill>
                  <a:srgbClr val="002060"/>
                </a:solidFill>
              </a:rPr>
              <a:t>ini</a:t>
            </a:r>
            <a:r>
              <a:rPr lang="ro-RO" b="1">
                <a:solidFill>
                  <a:srgbClr val="002060"/>
                </a:solidFill>
              </a:rPr>
              <a:t>ț</a:t>
            </a:r>
            <a:r>
              <a:rPr lang="en-US" b="1" err="1">
                <a:solidFill>
                  <a:srgbClr val="002060"/>
                </a:solidFill>
              </a:rPr>
              <a:t>ială</a:t>
            </a:r>
            <a:r>
              <a:rPr lang="en-US" b="1">
                <a:solidFill>
                  <a:srgbClr val="002060"/>
                </a:solidFill>
              </a:rPr>
              <a:t> la </a:t>
            </a:r>
            <a:r>
              <a:rPr lang="en-US" b="1" err="1">
                <a:solidFill>
                  <a:srgbClr val="002060"/>
                </a:solidFill>
              </a:rPr>
              <a:t>evaluarea</a:t>
            </a:r>
            <a:r>
              <a:rPr lang="en-US" b="1">
                <a:solidFill>
                  <a:srgbClr val="002060"/>
                </a:solidFill>
              </a:rPr>
              <a:t> </a:t>
            </a:r>
            <a:r>
              <a:rPr lang="en-US" b="1" err="1">
                <a:solidFill>
                  <a:srgbClr val="002060"/>
                </a:solidFill>
              </a:rPr>
              <a:t>finală</a:t>
            </a:r>
            <a:endParaRPr lang="en-US" b="1">
              <a:solidFill>
                <a:srgbClr val="002060"/>
              </a:solidFill>
            </a:endParaRPr>
          </a:p>
          <a:p>
            <a:pPr algn="ctr"/>
            <a:r>
              <a:rPr lang="en-US" b="1" err="1">
                <a:solidFill>
                  <a:srgbClr val="002060"/>
                </a:solidFill>
              </a:rPr>
              <a:t>Oferă</a:t>
            </a:r>
            <a:r>
              <a:rPr lang="en-US" b="1">
                <a:solidFill>
                  <a:srgbClr val="002060"/>
                </a:solidFill>
              </a:rPr>
              <a:t> </a:t>
            </a:r>
            <a:r>
              <a:rPr lang="en-US" b="1" err="1">
                <a:solidFill>
                  <a:srgbClr val="002060"/>
                </a:solidFill>
              </a:rPr>
              <a:t>structură</a:t>
            </a:r>
            <a:r>
              <a:rPr lang="en-US" b="1">
                <a:solidFill>
                  <a:srgbClr val="002060"/>
                </a:solidFill>
              </a:rPr>
              <a:t>, </a:t>
            </a:r>
          </a:p>
          <a:p>
            <a:pPr algn="ctr"/>
            <a:r>
              <a:rPr lang="en-US" b="1" err="1">
                <a:solidFill>
                  <a:srgbClr val="002060"/>
                </a:solidFill>
              </a:rPr>
              <a:t>Creează</a:t>
            </a:r>
            <a:r>
              <a:rPr lang="en-US" b="1">
                <a:solidFill>
                  <a:srgbClr val="002060"/>
                </a:solidFill>
              </a:rPr>
              <a:t> </a:t>
            </a:r>
            <a:r>
              <a:rPr lang="en-US" b="1" err="1">
                <a:solidFill>
                  <a:srgbClr val="002060"/>
                </a:solidFill>
              </a:rPr>
              <a:t>siguran</a:t>
            </a:r>
            <a:r>
              <a:rPr lang="ro-RO" b="1">
                <a:solidFill>
                  <a:srgbClr val="002060"/>
                </a:solidFill>
              </a:rPr>
              <a:t>ț</a:t>
            </a:r>
            <a:r>
              <a:rPr lang="en-US" b="1">
                <a:solidFill>
                  <a:srgbClr val="002060"/>
                </a:solidFill>
              </a:rPr>
              <a:t>ă </a:t>
            </a:r>
          </a:p>
          <a:p>
            <a:pPr algn="ctr"/>
            <a:r>
              <a:rPr lang="en-US" b="1">
                <a:solidFill>
                  <a:srgbClr val="002060"/>
                </a:solidFill>
              </a:rPr>
              <a:t>Face </a:t>
            </a:r>
            <a:r>
              <a:rPr lang="en-US" b="1" err="1">
                <a:solidFill>
                  <a:srgbClr val="002060"/>
                </a:solidFill>
              </a:rPr>
              <a:t>diferen</a:t>
            </a:r>
            <a:r>
              <a:rPr lang="ro-RO" b="1">
                <a:solidFill>
                  <a:srgbClr val="002060"/>
                </a:solidFill>
              </a:rPr>
              <a:t>ț</a:t>
            </a:r>
            <a:r>
              <a:rPr lang="en-US" b="1">
                <a:solidFill>
                  <a:srgbClr val="002060"/>
                </a:solidFill>
              </a:rPr>
              <a:t>a </a:t>
            </a:r>
            <a:r>
              <a:rPr lang="en-US" b="1" err="1">
                <a:solidFill>
                  <a:srgbClr val="002060"/>
                </a:solidFill>
              </a:rPr>
              <a:t>între</a:t>
            </a:r>
            <a:r>
              <a:rPr lang="en-US" b="1">
                <a:solidFill>
                  <a:srgbClr val="002060"/>
                </a:solidFill>
              </a:rPr>
              <a:t> </a:t>
            </a:r>
            <a:r>
              <a:rPr lang="en-US" b="1" err="1">
                <a:solidFill>
                  <a:srgbClr val="002060"/>
                </a:solidFill>
              </a:rPr>
              <a:t>îngrijirea</a:t>
            </a:r>
            <a:r>
              <a:rPr lang="en-US" b="1">
                <a:solidFill>
                  <a:srgbClr val="002060"/>
                </a:solidFill>
              </a:rPr>
              <a:t> </a:t>
            </a:r>
            <a:r>
              <a:rPr lang="en-US" b="1" err="1">
                <a:solidFill>
                  <a:srgbClr val="002060"/>
                </a:solidFill>
              </a:rPr>
              <a:t>simplă</a:t>
            </a:r>
            <a:r>
              <a:rPr lang="en-US" b="1">
                <a:solidFill>
                  <a:srgbClr val="002060"/>
                </a:solidFill>
              </a:rPr>
              <a:t> </a:t>
            </a:r>
            <a:r>
              <a:rPr lang="en-US" b="1" err="1">
                <a:solidFill>
                  <a:srgbClr val="002060"/>
                </a:solidFill>
              </a:rPr>
              <a:t>și</a:t>
            </a:r>
            <a:r>
              <a:rPr lang="en-US" b="1">
                <a:solidFill>
                  <a:srgbClr val="002060"/>
                </a:solidFill>
              </a:rPr>
              <a:t> </a:t>
            </a:r>
            <a:r>
              <a:rPr lang="en-US" b="1" err="1">
                <a:solidFill>
                  <a:srgbClr val="002060"/>
                </a:solidFill>
              </a:rPr>
              <a:t>îngrijirea</a:t>
            </a:r>
            <a:r>
              <a:rPr lang="en-US" b="1">
                <a:solidFill>
                  <a:srgbClr val="002060"/>
                </a:solidFill>
              </a:rPr>
              <a:t> </a:t>
            </a:r>
            <a:r>
              <a:rPr lang="en-US" b="1" err="1">
                <a:solidFill>
                  <a:srgbClr val="002060"/>
                </a:solidFill>
              </a:rPr>
              <a:t>individualizată</a:t>
            </a:r>
            <a:endParaRPr lang="en-US"/>
          </a:p>
        </p:txBody>
      </p:sp>
      <p:pic>
        <p:nvPicPr>
          <p:cNvPr id="3" name="Picture 2">
            <a:extLst>
              <a:ext uri="{FF2B5EF4-FFF2-40B4-BE49-F238E27FC236}">
                <a16:creationId xmlns:a16="http://schemas.microsoft.com/office/drawing/2014/main" id="{A11A7E25-75F7-5AC4-9A66-785302691D8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23600" y="9977"/>
            <a:ext cx="1168400" cy="629230"/>
          </a:xfrm>
          <a:prstGeom prst="rect">
            <a:avLst/>
          </a:prstGeom>
          <a:noFill/>
          <a:ln>
            <a:noFill/>
          </a:ln>
        </p:spPr>
      </p:pic>
      <p:sp>
        <p:nvSpPr>
          <p:cNvPr id="7" name="TextBox 6">
            <a:extLst>
              <a:ext uri="{FF2B5EF4-FFF2-40B4-BE49-F238E27FC236}">
                <a16:creationId xmlns:a16="http://schemas.microsoft.com/office/drawing/2014/main" id="{F4A0631C-A809-F2D7-D1E0-7F1E72295D44}"/>
              </a:ext>
            </a:extLst>
          </p:cNvPr>
          <p:cNvSpPr txBox="1"/>
          <p:nvPr/>
        </p:nvSpPr>
        <p:spPr>
          <a:xfrm>
            <a:off x="189849" y="5934670"/>
            <a:ext cx="2986488" cy="923330"/>
          </a:xfrm>
          <a:prstGeom prst="rect">
            <a:avLst/>
          </a:prstGeom>
          <a:noFill/>
        </p:spPr>
        <p:txBody>
          <a:bodyPr wrap="square">
            <a:spAutoFit/>
          </a:bodyPr>
          <a:lstStyle/>
          <a:p>
            <a:r>
              <a:rPr lang="en-US" sz="900"/>
              <a:t>Păun D.L., Mazilu D.C, Marcean C., Tot., Gîdea R., Barbu F.I., Irinca I., Neagu C.M, Mihai D.N. GHID PENTRU orean VELABORAREA ȘI IMPLEMENTAREA PLANULUI DE ÎNGRIJIRI, Standardizarea Terminologiei de Ingrijire Medicală pentru Asistenții Medicali Generaliști din România EDIȚIA 1, 2018.</a:t>
            </a:r>
          </a:p>
        </p:txBody>
      </p:sp>
      <p:sp>
        <p:nvSpPr>
          <p:cNvPr id="12" name="TextBox 11">
            <a:extLst>
              <a:ext uri="{FF2B5EF4-FFF2-40B4-BE49-F238E27FC236}">
                <a16:creationId xmlns:a16="http://schemas.microsoft.com/office/drawing/2014/main" id="{C4C8609A-B30C-B0A3-FE18-F071AEADC030}"/>
              </a:ext>
            </a:extLst>
          </p:cNvPr>
          <p:cNvSpPr txBox="1"/>
          <p:nvPr/>
        </p:nvSpPr>
        <p:spPr>
          <a:xfrm>
            <a:off x="189849" y="5287930"/>
            <a:ext cx="2096151" cy="645923"/>
          </a:xfrm>
          <a:prstGeom prst="rect">
            <a:avLst/>
          </a:prstGeom>
          <a:noFill/>
        </p:spPr>
        <p:txBody>
          <a:bodyPr wrap="square">
            <a:spAutoFit/>
          </a:bodyPr>
          <a:lstStyle/>
          <a:p>
            <a:r>
              <a:rPr lang="en-US" sz="900"/>
              <a:t>Peneder N. Planificarea îngrijirii pentru 2025. 31/12/2024 https://www.noracares.at/ro/blog/planificarea-îngrijirii</a:t>
            </a:r>
          </a:p>
        </p:txBody>
      </p:sp>
    </p:spTree>
    <p:extLst>
      <p:ext uri="{BB962C8B-B14F-4D97-AF65-F5344CB8AC3E}">
        <p14:creationId xmlns:p14="http://schemas.microsoft.com/office/powerpoint/2010/main" val="470129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FB6C2-57BE-81E7-ADDB-F0075006DCEC}"/>
              </a:ext>
            </a:extLst>
          </p:cNvPr>
          <p:cNvSpPr>
            <a:spLocks noGrp="1"/>
          </p:cNvSpPr>
          <p:nvPr>
            <p:ph type="title"/>
          </p:nvPr>
        </p:nvSpPr>
        <p:spPr>
          <a:xfrm>
            <a:off x="216569" y="0"/>
            <a:ext cx="11975431" cy="997837"/>
          </a:xfrm>
        </p:spPr>
        <p:txBody>
          <a:bodyPr>
            <a:noAutofit/>
          </a:bodyPr>
          <a:lstStyle/>
          <a:p>
            <a:pPr algn="ctr"/>
            <a:r>
              <a:rPr lang="en-US" sz="3200" err="1"/>
              <a:t>Planul</a:t>
            </a:r>
            <a:r>
              <a:rPr lang="en-US" sz="3200"/>
              <a:t> de </a:t>
            </a:r>
            <a:r>
              <a:rPr lang="ro-RO" sz="3200"/>
              <a:t>î</a:t>
            </a:r>
            <a:r>
              <a:rPr lang="en-US" sz="3200" err="1"/>
              <a:t>ngrijire</a:t>
            </a:r>
            <a:r>
              <a:rPr lang="en-US" sz="3200"/>
              <a:t> la </a:t>
            </a:r>
            <a:r>
              <a:rPr lang="en-US" sz="3200" err="1"/>
              <a:t>pacientul</a:t>
            </a:r>
            <a:r>
              <a:rPr lang="en-US" sz="3200"/>
              <a:t> </a:t>
            </a:r>
            <a:r>
              <a:rPr lang="en-US" sz="3200" err="1"/>
              <a:t>asistat</a:t>
            </a:r>
            <a:r>
              <a:rPr lang="en-US" sz="3200"/>
              <a:t> respirator </a:t>
            </a:r>
            <a:br>
              <a:rPr lang="ro-RO" sz="3200"/>
            </a:br>
            <a:r>
              <a:rPr lang="ro-RO" sz="3200"/>
              <a:t>î</a:t>
            </a:r>
            <a:r>
              <a:rPr lang="en-US" sz="3200"/>
              <a:t>n sec</a:t>
            </a:r>
            <a:r>
              <a:rPr lang="ro-RO" sz="3200"/>
              <a:t>ț</a:t>
            </a:r>
            <a:r>
              <a:rPr lang="en-US" sz="3200" err="1"/>
              <a:t>ia</a:t>
            </a:r>
            <a:r>
              <a:rPr lang="en-US" sz="3200"/>
              <a:t> TI </a:t>
            </a:r>
          </a:p>
        </p:txBody>
      </p:sp>
      <p:graphicFrame>
        <p:nvGraphicFramePr>
          <p:cNvPr id="5" name="Content Placeholder 4">
            <a:extLst>
              <a:ext uri="{FF2B5EF4-FFF2-40B4-BE49-F238E27FC236}">
                <a16:creationId xmlns:a16="http://schemas.microsoft.com/office/drawing/2014/main" id="{34B5104C-3005-3CB1-80E3-691A5DE85102}"/>
              </a:ext>
            </a:extLst>
          </p:cNvPr>
          <p:cNvGraphicFramePr>
            <a:graphicFrameLocks noGrp="1"/>
          </p:cNvGraphicFramePr>
          <p:nvPr>
            <p:ph idx="1"/>
            <p:extLst>
              <p:ext uri="{D42A27DB-BD31-4B8C-83A1-F6EECF244321}">
                <p14:modId xmlns:p14="http://schemas.microsoft.com/office/powerpoint/2010/main" val="3653187561"/>
              </p:ext>
            </p:extLst>
          </p:nvPr>
        </p:nvGraphicFramePr>
        <p:xfrm>
          <a:off x="4010944" y="1082842"/>
          <a:ext cx="8092824" cy="5677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3">
            <a:extLst>
              <a:ext uri="{FF2B5EF4-FFF2-40B4-BE49-F238E27FC236}">
                <a16:creationId xmlns:a16="http://schemas.microsoft.com/office/drawing/2014/main" id="{21AE787A-E349-E246-8FD9-8535FD1EA273}"/>
              </a:ext>
            </a:extLst>
          </p:cNvPr>
          <p:cNvSpPr>
            <a:spLocks noGrp="1"/>
          </p:cNvSpPr>
          <p:nvPr>
            <p:ph type="body" sz="half" idx="2"/>
          </p:nvPr>
        </p:nvSpPr>
        <p:spPr>
          <a:xfrm>
            <a:off x="405484" y="1290136"/>
            <a:ext cx="3505199" cy="2494714"/>
          </a:xfrm>
        </p:spPr>
        <p:txBody>
          <a:bodyPr>
            <a:normAutofit fontScale="92500" lnSpcReduction="20000"/>
          </a:bodyPr>
          <a:lstStyle/>
          <a:p>
            <a:pPr algn="ctr"/>
            <a:r>
              <a:rPr lang="en-US" sz="1800" b="1"/>
              <a:t>The Fundamentals of Care Framework = the FoC Framework </a:t>
            </a:r>
          </a:p>
          <a:p>
            <a:pPr algn="ctr"/>
            <a:r>
              <a:rPr lang="en-US" sz="1800"/>
              <a:t>- </a:t>
            </a:r>
            <a:r>
              <a:rPr lang="en-US" sz="1800" err="1"/>
              <a:t>Defineste</a:t>
            </a:r>
            <a:r>
              <a:rPr lang="en-US" sz="1800"/>
              <a:t> </a:t>
            </a:r>
            <a:r>
              <a:rPr lang="en-US" sz="1800" b="1" err="1"/>
              <a:t>îngrijirea</a:t>
            </a:r>
            <a:r>
              <a:rPr lang="en-US" sz="1800" b="1"/>
              <a:t> </a:t>
            </a:r>
            <a:r>
              <a:rPr lang="en-US" sz="1800" b="1" err="1"/>
              <a:t>centrată</a:t>
            </a:r>
            <a:r>
              <a:rPr lang="en-US" sz="1800" b="1"/>
              <a:t> pe </a:t>
            </a:r>
            <a:r>
              <a:rPr lang="en-US" sz="1800" b="1" err="1"/>
              <a:t>persoană</a:t>
            </a:r>
            <a:r>
              <a:rPr lang="en-US" sz="1800" b="1"/>
              <a:t> ca </a:t>
            </a:r>
            <a:r>
              <a:rPr lang="en-US" sz="1800" b="1">
                <a:solidFill>
                  <a:srgbClr val="C00000"/>
                </a:solidFill>
              </a:rPr>
              <a:t>o </a:t>
            </a:r>
            <a:r>
              <a:rPr lang="en-US" sz="1800" b="1" err="1">
                <a:solidFill>
                  <a:srgbClr val="C00000"/>
                </a:solidFill>
              </a:rPr>
              <a:t>relatie</a:t>
            </a:r>
            <a:r>
              <a:rPr lang="en-US" sz="1800" b="1">
                <a:solidFill>
                  <a:srgbClr val="C00000"/>
                </a:solidFill>
              </a:rPr>
              <a:t> </a:t>
            </a:r>
            <a:r>
              <a:rPr lang="en-US" sz="1800" b="1" err="1"/>
              <a:t>intre</a:t>
            </a:r>
            <a:r>
              <a:rPr lang="en-US" sz="1800" b="1"/>
              <a:t> </a:t>
            </a:r>
            <a:r>
              <a:rPr lang="en-US" sz="1800" b="1" err="1"/>
              <a:t>asistentul</a:t>
            </a:r>
            <a:r>
              <a:rPr lang="en-US" sz="1800" b="1"/>
              <a:t> medical </a:t>
            </a:r>
            <a:r>
              <a:rPr lang="en-US" sz="1800" b="1" err="1"/>
              <a:t>si</a:t>
            </a:r>
            <a:r>
              <a:rPr lang="en-US" sz="1800" b="1"/>
              <a:t> </a:t>
            </a:r>
            <a:r>
              <a:rPr lang="en-US" sz="1800" b="1" err="1"/>
              <a:t>pacient</a:t>
            </a:r>
            <a:r>
              <a:rPr lang="en-US" sz="1800"/>
              <a:t>; </a:t>
            </a:r>
          </a:p>
          <a:p>
            <a:pPr algn="ctr"/>
            <a:r>
              <a:rPr lang="en-US" sz="1800"/>
              <a:t>- Se </a:t>
            </a:r>
            <a:r>
              <a:rPr lang="en-US" sz="1800" err="1"/>
              <a:t>bazeaza</a:t>
            </a:r>
            <a:r>
              <a:rPr lang="en-US" sz="1800"/>
              <a:t> pe </a:t>
            </a:r>
            <a:r>
              <a:rPr lang="en-US" sz="1800" err="1"/>
              <a:t>capacitatea</a:t>
            </a:r>
            <a:r>
              <a:rPr lang="en-US" sz="1800"/>
              <a:t> </a:t>
            </a:r>
            <a:r>
              <a:rPr lang="en-US" sz="1800" err="1"/>
              <a:t>asistentului</a:t>
            </a:r>
            <a:r>
              <a:rPr lang="en-US" sz="1800"/>
              <a:t>  medical de a </a:t>
            </a:r>
            <a:r>
              <a:rPr lang="en-US" sz="1800" err="1"/>
              <a:t>satisface</a:t>
            </a:r>
            <a:r>
              <a:rPr lang="en-US" sz="1800"/>
              <a:t> </a:t>
            </a:r>
            <a:r>
              <a:rPr lang="en-US" sz="1800" err="1"/>
              <a:t>nevoile</a:t>
            </a:r>
            <a:r>
              <a:rPr lang="en-US" sz="1800"/>
              <a:t> de </a:t>
            </a:r>
            <a:r>
              <a:rPr lang="en-US" sz="1800" err="1"/>
              <a:t>îngrijire</a:t>
            </a:r>
            <a:r>
              <a:rPr lang="en-US" sz="1800"/>
              <a:t> ale </a:t>
            </a:r>
            <a:r>
              <a:rPr lang="en-US" sz="1800" err="1"/>
              <a:t>pacien</a:t>
            </a:r>
            <a:r>
              <a:rPr lang="ro-RO" sz="1800"/>
              <a:t>ț</a:t>
            </a:r>
            <a:r>
              <a:rPr lang="en-US" sz="1800" err="1"/>
              <a:t>ilor</a:t>
            </a:r>
            <a:r>
              <a:rPr lang="en-US" sz="1800"/>
              <a:t> </a:t>
            </a:r>
            <a:r>
              <a:rPr lang="en-US" sz="1800" err="1"/>
              <a:t>și</a:t>
            </a:r>
            <a:r>
              <a:rPr lang="en-US" sz="1800"/>
              <a:t> </a:t>
            </a:r>
            <a:r>
              <a:rPr lang="en-US" sz="1800" err="1"/>
              <a:t>familiilor</a:t>
            </a:r>
            <a:r>
              <a:rPr lang="en-US" sz="1800"/>
              <a:t> lor.</a:t>
            </a:r>
          </a:p>
          <a:p>
            <a:endParaRPr lang="en-US"/>
          </a:p>
        </p:txBody>
      </p:sp>
      <p:pic>
        <p:nvPicPr>
          <p:cNvPr id="7" name="Picture 6">
            <a:extLst>
              <a:ext uri="{FF2B5EF4-FFF2-40B4-BE49-F238E27FC236}">
                <a16:creationId xmlns:a16="http://schemas.microsoft.com/office/drawing/2014/main" id="{BE6618C0-D8BC-005F-221C-F7EF56C043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5614" y="3784850"/>
            <a:ext cx="3404938" cy="2995863"/>
          </a:xfrm>
          <a:prstGeom prst="rect">
            <a:avLst/>
          </a:prstGeom>
        </p:spPr>
      </p:pic>
      <p:pic>
        <p:nvPicPr>
          <p:cNvPr id="3" name="Picture 2">
            <a:extLst>
              <a:ext uri="{FF2B5EF4-FFF2-40B4-BE49-F238E27FC236}">
                <a16:creationId xmlns:a16="http://schemas.microsoft.com/office/drawing/2014/main" id="{31BB2D90-F112-0977-7DC4-DE89C6387D8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23600" y="9977"/>
            <a:ext cx="1168400" cy="675824"/>
          </a:xfrm>
          <a:prstGeom prst="rect">
            <a:avLst/>
          </a:prstGeom>
          <a:noFill/>
          <a:ln>
            <a:noFill/>
          </a:ln>
        </p:spPr>
      </p:pic>
      <p:sp>
        <p:nvSpPr>
          <p:cNvPr id="10" name="TextBox 9">
            <a:extLst>
              <a:ext uri="{FF2B5EF4-FFF2-40B4-BE49-F238E27FC236}">
                <a16:creationId xmlns:a16="http://schemas.microsoft.com/office/drawing/2014/main" id="{20CF5F1B-BAA8-CF0A-8C57-652009B9E5D1}"/>
              </a:ext>
            </a:extLst>
          </p:cNvPr>
          <p:cNvSpPr txBox="1"/>
          <p:nvPr/>
        </p:nvSpPr>
        <p:spPr>
          <a:xfrm>
            <a:off x="7050504" y="6211669"/>
            <a:ext cx="5139489" cy="553998"/>
          </a:xfrm>
          <a:prstGeom prst="rect">
            <a:avLst/>
          </a:prstGeom>
          <a:noFill/>
        </p:spPr>
        <p:txBody>
          <a:bodyPr wrap="square">
            <a:spAutoFit/>
          </a:bodyPr>
          <a:lstStyle/>
          <a:p>
            <a:r>
              <a:rPr lang="en-US" sz="1000" err="1"/>
              <a:t>Waltrovitz</a:t>
            </a:r>
            <a:r>
              <a:rPr lang="en-US" sz="1000"/>
              <a:t> K., Conroy T., Feo R. Nurses' experiences of fundamental care delivery in the intensive care unit: A qualitative systematic review. June 2025Australian Critical Care 38(5):101274. DOI:10.1016/j.aucc.2025.101274</a:t>
            </a:r>
          </a:p>
        </p:txBody>
      </p:sp>
    </p:spTree>
    <p:extLst>
      <p:ext uri="{BB962C8B-B14F-4D97-AF65-F5344CB8AC3E}">
        <p14:creationId xmlns:p14="http://schemas.microsoft.com/office/powerpoint/2010/main" val="4013462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4F0C0-A10A-2F60-61FE-B4D46DE069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571BDC-C2BC-3185-9188-9A8491B6C0E9}"/>
              </a:ext>
            </a:extLst>
          </p:cNvPr>
          <p:cNvSpPr>
            <a:spLocks noGrp="1"/>
          </p:cNvSpPr>
          <p:nvPr>
            <p:ph type="title"/>
          </p:nvPr>
        </p:nvSpPr>
        <p:spPr>
          <a:xfrm>
            <a:off x="842212" y="9976"/>
            <a:ext cx="10311062" cy="1198177"/>
          </a:xfrm>
        </p:spPr>
        <p:txBody>
          <a:bodyPr>
            <a:noAutofit/>
          </a:bodyPr>
          <a:lstStyle/>
          <a:p>
            <a:pPr algn="ctr"/>
            <a:r>
              <a:rPr lang="en-US" sz="3200" err="1"/>
              <a:t>Listă</a:t>
            </a:r>
            <a:r>
              <a:rPr lang="en-US" sz="3200"/>
              <a:t> de </a:t>
            </a:r>
            <a:r>
              <a:rPr lang="en-US" sz="3200" err="1"/>
              <a:t>verificare</a:t>
            </a:r>
            <a:r>
              <a:rPr lang="en-US" sz="3200"/>
              <a:t> </a:t>
            </a:r>
            <a:r>
              <a:rPr lang="en-US" sz="3200" err="1"/>
              <a:t>pentru</a:t>
            </a:r>
            <a:r>
              <a:rPr lang="en-US" sz="3200"/>
              <a:t> </a:t>
            </a:r>
            <a:r>
              <a:rPr lang="en-US" sz="3200" err="1"/>
              <a:t>asistentele</a:t>
            </a:r>
            <a:r>
              <a:rPr lang="en-US" sz="3200"/>
              <a:t> </a:t>
            </a:r>
            <a:r>
              <a:rPr lang="en-US" sz="3200" err="1"/>
              <a:t>medicale</a:t>
            </a:r>
            <a:r>
              <a:rPr lang="en-US" sz="3200"/>
              <a:t> de la </a:t>
            </a:r>
            <a:r>
              <a:rPr lang="en-US" sz="3200" err="1"/>
              <a:t>patul</a:t>
            </a:r>
            <a:r>
              <a:rPr lang="en-US" sz="3200"/>
              <a:t> </a:t>
            </a:r>
            <a:r>
              <a:rPr lang="en-US" sz="3200" err="1"/>
              <a:t>pacientului</a:t>
            </a:r>
            <a:r>
              <a:rPr lang="en-US" sz="3200"/>
              <a:t> (</a:t>
            </a:r>
            <a:r>
              <a:rPr lang="en-US" sz="3200" err="1"/>
              <a:t>protocoale</a:t>
            </a:r>
            <a:r>
              <a:rPr lang="en-US" sz="3200"/>
              <a:t> AACN 2025)  </a:t>
            </a:r>
          </a:p>
        </p:txBody>
      </p:sp>
      <p:pic>
        <p:nvPicPr>
          <p:cNvPr id="5" name="Content Placeholder 4">
            <a:extLst>
              <a:ext uri="{FF2B5EF4-FFF2-40B4-BE49-F238E27FC236}">
                <a16:creationId xmlns:a16="http://schemas.microsoft.com/office/drawing/2014/main" id="{A7452EA7-B766-D89B-7960-DE57FEBF871A}"/>
              </a:ext>
            </a:extLst>
          </p:cNvPr>
          <p:cNvPicPr>
            <a:picLocks noGrp="1" noChangeAspect="1"/>
          </p:cNvPicPr>
          <p:nvPr>
            <p:ph idx="1"/>
          </p:nvPr>
        </p:nvPicPr>
        <p:blipFill>
          <a:blip r:embed="rId2"/>
          <a:stretch>
            <a:fillRect/>
          </a:stretch>
        </p:blipFill>
        <p:spPr>
          <a:xfrm>
            <a:off x="9081837" y="1811878"/>
            <a:ext cx="3025941" cy="2372666"/>
          </a:xfrm>
          <a:prstGeom prst="rect">
            <a:avLst/>
          </a:prstGeom>
        </p:spPr>
      </p:pic>
      <p:sp>
        <p:nvSpPr>
          <p:cNvPr id="4" name="Text Placeholder 3">
            <a:extLst>
              <a:ext uri="{FF2B5EF4-FFF2-40B4-BE49-F238E27FC236}">
                <a16:creationId xmlns:a16="http://schemas.microsoft.com/office/drawing/2014/main" id="{F13E63F8-B211-681C-AB5F-6F08870542C0}"/>
              </a:ext>
            </a:extLst>
          </p:cNvPr>
          <p:cNvSpPr>
            <a:spLocks noGrp="1"/>
          </p:cNvSpPr>
          <p:nvPr>
            <p:ph type="body" sz="half" idx="2"/>
          </p:nvPr>
        </p:nvSpPr>
        <p:spPr>
          <a:xfrm>
            <a:off x="376990" y="2129250"/>
            <a:ext cx="4904873" cy="3706066"/>
          </a:xfrm>
        </p:spPr>
        <p:txBody>
          <a:bodyPr>
            <a:noAutofit/>
          </a:bodyPr>
          <a:lstStyle/>
          <a:p>
            <a:pPr algn="ctr"/>
            <a:r>
              <a:rPr lang="en-US" sz="2000" b="1" u="sng"/>
              <a:t>Îngrijire</a:t>
            </a:r>
            <a:r>
              <a:rPr lang="ro-RO" sz="2000" b="1" u="sng"/>
              <a:t>a</a:t>
            </a:r>
            <a:r>
              <a:rPr lang="en-US" sz="2000" b="1" u="sng"/>
              <a:t> prin ventilație mecanică</a:t>
            </a:r>
            <a:endParaRPr lang="en-US" sz="2000" b="1"/>
          </a:p>
          <a:p>
            <a:pPr marL="285750" indent="-285750">
              <a:buFont typeface="Wingdings" panose="05000000000000000000" pitchFamily="2" charset="2"/>
              <a:buChar char="ü"/>
            </a:pPr>
            <a:r>
              <a:rPr lang="en-US" sz="1800" b="1"/>
              <a:t>Verific</a:t>
            </a:r>
            <a:r>
              <a:rPr lang="ro-RO" sz="1800" b="1"/>
              <a:t>ă</a:t>
            </a:r>
            <a:r>
              <a:rPr lang="en-US" sz="1800"/>
              <a:t> </a:t>
            </a:r>
            <a:r>
              <a:rPr lang="ro-RO" sz="1800"/>
              <a:t>parametrii</a:t>
            </a:r>
            <a:r>
              <a:rPr lang="en-US" sz="1800"/>
              <a:t> </a:t>
            </a:r>
            <a:r>
              <a:rPr lang="ro-RO" sz="1800"/>
              <a:t>ventilatorului pentru</a:t>
            </a:r>
            <a:r>
              <a:rPr lang="en-US" sz="1800"/>
              <a:t> protecție pulmonară (VT scăzut, presiune</a:t>
            </a:r>
            <a:r>
              <a:rPr lang="ro-RO" sz="1800"/>
              <a:t>a</a:t>
            </a:r>
            <a:r>
              <a:rPr lang="en-US" sz="1800"/>
              <a:t> de platou).</a:t>
            </a:r>
          </a:p>
          <a:p>
            <a:pPr marL="285750" indent="-285750">
              <a:buFont typeface="Wingdings" panose="05000000000000000000" pitchFamily="2" charset="2"/>
              <a:buChar char="ü"/>
            </a:pPr>
            <a:r>
              <a:rPr lang="en-US" sz="1800" b="1"/>
              <a:t>Verific</a:t>
            </a:r>
            <a:r>
              <a:rPr lang="ro-RO" sz="1800" b="1"/>
              <a:t>ă</a:t>
            </a:r>
            <a:r>
              <a:rPr lang="en-US" sz="1800" b="1"/>
              <a:t> </a:t>
            </a:r>
            <a:r>
              <a:rPr lang="en-US" sz="1800"/>
              <a:t>sedarea/analgezia; </a:t>
            </a:r>
            <a:r>
              <a:rPr lang="en-US" sz="1800" b="1"/>
              <a:t>monitoriz</a:t>
            </a:r>
            <a:r>
              <a:rPr lang="ro-RO" sz="1800" b="1"/>
              <a:t>ează</a:t>
            </a:r>
            <a:r>
              <a:rPr lang="en-US" sz="1800"/>
              <a:t> delirul.</a:t>
            </a:r>
          </a:p>
          <a:p>
            <a:pPr marL="285750" indent="-285750">
              <a:buFont typeface="Wingdings" panose="05000000000000000000" pitchFamily="2" charset="2"/>
              <a:buChar char="ü"/>
            </a:pPr>
            <a:r>
              <a:rPr lang="en-US" sz="1800" b="1"/>
              <a:t>Evalu</a:t>
            </a:r>
            <a:r>
              <a:rPr lang="ro-RO" sz="1800" b="1"/>
              <a:t>ează</a:t>
            </a:r>
            <a:r>
              <a:rPr lang="en-US" sz="1800"/>
              <a:t> sincronizarea pacient-ventilator; </a:t>
            </a:r>
            <a:r>
              <a:rPr lang="en-US" sz="1800" b="1"/>
              <a:t>raport</a:t>
            </a:r>
            <a:r>
              <a:rPr lang="ro-RO" sz="1800" b="1"/>
              <a:t>ează</a:t>
            </a:r>
            <a:r>
              <a:rPr lang="en-US" sz="1800"/>
              <a:t> problemele</a:t>
            </a:r>
            <a:r>
              <a:rPr lang="ro-RO" sz="1800"/>
              <a:t> apărute</a:t>
            </a:r>
            <a:r>
              <a:rPr lang="en-US" sz="1800"/>
              <a:t>.</a:t>
            </a:r>
          </a:p>
          <a:p>
            <a:pPr marL="285750" indent="-285750">
              <a:buFont typeface="Wingdings" panose="05000000000000000000" pitchFamily="2" charset="2"/>
              <a:buChar char="ü"/>
            </a:pPr>
            <a:r>
              <a:rPr lang="ro-RO" sz="1800" b="1"/>
              <a:t>Aplică</a:t>
            </a:r>
            <a:r>
              <a:rPr lang="en-US" sz="1800" b="1"/>
              <a:t> </a:t>
            </a:r>
            <a:r>
              <a:rPr lang="en-US" sz="1800"/>
              <a:t>protocoalele NIV/HFNC, dacă este indicat.</a:t>
            </a:r>
          </a:p>
        </p:txBody>
      </p:sp>
      <p:pic>
        <p:nvPicPr>
          <p:cNvPr id="3" name="Picture 2">
            <a:extLst>
              <a:ext uri="{FF2B5EF4-FFF2-40B4-BE49-F238E27FC236}">
                <a16:creationId xmlns:a16="http://schemas.microsoft.com/office/drawing/2014/main" id="{0BB756AA-4F53-D629-0074-3832DBF81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1409" y="4445627"/>
            <a:ext cx="4343399" cy="2159709"/>
          </a:xfrm>
          <a:prstGeom prst="rect">
            <a:avLst/>
          </a:prstGeom>
        </p:spPr>
      </p:pic>
      <p:pic>
        <p:nvPicPr>
          <p:cNvPr id="7" name="Picture 6">
            <a:extLst>
              <a:ext uri="{FF2B5EF4-FFF2-40B4-BE49-F238E27FC236}">
                <a16:creationId xmlns:a16="http://schemas.microsoft.com/office/drawing/2014/main" id="{C5BB0378-1D92-215C-B383-39825460EA5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3600" y="9977"/>
            <a:ext cx="1168400" cy="615666"/>
          </a:xfrm>
          <a:prstGeom prst="rect">
            <a:avLst/>
          </a:prstGeom>
          <a:noFill/>
          <a:ln>
            <a:noFill/>
          </a:ln>
        </p:spPr>
      </p:pic>
      <p:pic>
        <p:nvPicPr>
          <p:cNvPr id="8" name="Picture 7">
            <a:extLst>
              <a:ext uri="{FF2B5EF4-FFF2-40B4-BE49-F238E27FC236}">
                <a16:creationId xmlns:a16="http://schemas.microsoft.com/office/drawing/2014/main" id="{0DB0347B-A1F7-1148-BBD7-263593703CC6}"/>
              </a:ext>
            </a:extLst>
          </p:cNvPr>
          <p:cNvPicPr>
            <a:picLocks noChangeAspect="1"/>
          </p:cNvPicPr>
          <p:nvPr/>
        </p:nvPicPr>
        <p:blipFill>
          <a:blip r:embed="rId5"/>
          <a:stretch>
            <a:fillRect/>
          </a:stretch>
        </p:blipFill>
        <p:spPr>
          <a:xfrm>
            <a:off x="5281863" y="1623925"/>
            <a:ext cx="3523299" cy="2519840"/>
          </a:xfrm>
          <a:prstGeom prst="rect">
            <a:avLst/>
          </a:prstGeom>
        </p:spPr>
      </p:pic>
    </p:spTree>
    <p:extLst>
      <p:ext uri="{BB962C8B-B14F-4D97-AF65-F5344CB8AC3E}">
        <p14:creationId xmlns:p14="http://schemas.microsoft.com/office/powerpoint/2010/main" val="295717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55DCC-F909-0981-8EEE-B092CFB4BB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870BF7-6EDD-8466-C425-8B637211C467}"/>
              </a:ext>
            </a:extLst>
          </p:cNvPr>
          <p:cNvSpPr>
            <a:spLocks noGrp="1"/>
          </p:cNvSpPr>
          <p:nvPr>
            <p:ph type="title"/>
          </p:nvPr>
        </p:nvSpPr>
        <p:spPr>
          <a:xfrm>
            <a:off x="856249" y="9976"/>
            <a:ext cx="10311062" cy="1138019"/>
          </a:xfrm>
        </p:spPr>
        <p:txBody>
          <a:bodyPr>
            <a:noAutofit/>
          </a:bodyPr>
          <a:lstStyle/>
          <a:p>
            <a:pPr algn="ctr"/>
            <a:r>
              <a:rPr lang="en-US" sz="3200" err="1"/>
              <a:t>Listă</a:t>
            </a:r>
            <a:r>
              <a:rPr lang="en-US" sz="3200"/>
              <a:t> de </a:t>
            </a:r>
            <a:r>
              <a:rPr lang="en-US" sz="3200" err="1"/>
              <a:t>verificare</a:t>
            </a:r>
            <a:r>
              <a:rPr lang="en-US" sz="3200"/>
              <a:t> </a:t>
            </a:r>
            <a:r>
              <a:rPr lang="en-US" sz="3200" err="1"/>
              <a:t>pentru</a:t>
            </a:r>
            <a:r>
              <a:rPr lang="en-US" sz="3200"/>
              <a:t> </a:t>
            </a:r>
            <a:r>
              <a:rPr lang="en-US" sz="3200" err="1"/>
              <a:t>asistentele</a:t>
            </a:r>
            <a:r>
              <a:rPr lang="en-US" sz="3200"/>
              <a:t> </a:t>
            </a:r>
            <a:r>
              <a:rPr lang="en-US" sz="3200" err="1"/>
              <a:t>medicale</a:t>
            </a:r>
            <a:r>
              <a:rPr lang="en-US" sz="3200"/>
              <a:t> de la </a:t>
            </a:r>
            <a:r>
              <a:rPr lang="en-US" sz="3200" err="1"/>
              <a:t>patul</a:t>
            </a:r>
            <a:r>
              <a:rPr lang="en-US" sz="3200"/>
              <a:t> </a:t>
            </a:r>
            <a:r>
              <a:rPr lang="en-US" sz="3200" err="1"/>
              <a:t>pacientului</a:t>
            </a:r>
            <a:r>
              <a:rPr lang="en-US" sz="3200"/>
              <a:t> (</a:t>
            </a:r>
            <a:r>
              <a:rPr lang="en-US" sz="3200" err="1"/>
              <a:t>protocoale</a:t>
            </a:r>
            <a:r>
              <a:rPr lang="en-US" sz="3200"/>
              <a:t> AACN 2025)</a:t>
            </a:r>
          </a:p>
        </p:txBody>
      </p:sp>
      <p:sp>
        <p:nvSpPr>
          <p:cNvPr id="4" name="Text Placeholder 3">
            <a:extLst>
              <a:ext uri="{FF2B5EF4-FFF2-40B4-BE49-F238E27FC236}">
                <a16:creationId xmlns:a16="http://schemas.microsoft.com/office/drawing/2014/main" id="{02971EE6-21CF-7EC5-2149-58E965DB4B34}"/>
              </a:ext>
            </a:extLst>
          </p:cNvPr>
          <p:cNvSpPr>
            <a:spLocks noGrp="1"/>
          </p:cNvSpPr>
          <p:nvPr>
            <p:ph type="body" sz="half" idx="2"/>
          </p:nvPr>
        </p:nvSpPr>
        <p:spPr>
          <a:xfrm>
            <a:off x="280737" y="1646741"/>
            <a:ext cx="5731041" cy="4501396"/>
          </a:xfrm>
        </p:spPr>
        <p:txBody>
          <a:bodyPr>
            <a:noAutofit/>
          </a:bodyPr>
          <a:lstStyle/>
          <a:p>
            <a:pPr algn="ctr" fontAlgn="t"/>
            <a:r>
              <a:rPr lang="en-US" sz="2000" b="1" u="sng"/>
              <a:t>Evaluare</a:t>
            </a:r>
            <a:r>
              <a:rPr lang="ro-RO" sz="2000" b="1" u="sng"/>
              <a:t>a</a:t>
            </a:r>
            <a:r>
              <a:rPr lang="en-US" sz="2000" b="1" u="sng"/>
              <a:t> </a:t>
            </a:r>
            <a:r>
              <a:rPr lang="en-US" sz="2000" b="1" u="sng" err="1"/>
              <a:t>și</a:t>
            </a:r>
            <a:r>
              <a:rPr lang="en-US" sz="2000" b="1" u="sng"/>
              <a:t> monitorizare</a:t>
            </a:r>
            <a:r>
              <a:rPr lang="ro-RO" sz="2000" b="1" u="sng"/>
              <a:t>a funcției </a:t>
            </a:r>
            <a:r>
              <a:rPr lang="en-US" sz="2000" b="1" u="sng"/>
              <a:t> respiratori</a:t>
            </a:r>
            <a:r>
              <a:rPr lang="ro-RO" sz="2000" b="1" u="sng"/>
              <a:t>i</a:t>
            </a:r>
            <a:endParaRPr lang="en-US" sz="2000" u="sng"/>
          </a:p>
          <a:p>
            <a:pPr marL="285750" indent="-285750">
              <a:buFont typeface="Wingdings" panose="05000000000000000000" pitchFamily="2" charset="2"/>
              <a:buChar char="ü"/>
            </a:pPr>
            <a:r>
              <a:rPr lang="en-US" sz="1800" b="1"/>
              <a:t>Verific</a:t>
            </a:r>
            <a:r>
              <a:rPr lang="ro-RO" sz="1800" b="1"/>
              <a:t>ă</a:t>
            </a:r>
            <a:r>
              <a:rPr lang="en-US" sz="1800"/>
              <a:t> </a:t>
            </a:r>
            <a:r>
              <a:rPr lang="ro-RO" sz="1800"/>
              <a:t>zgomotele</a:t>
            </a:r>
            <a:r>
              <a:rPr lang="en-US" sz="1800"/>
              <a:t> respiratorii, FR, saturația oxigenului.</a:t>
            </a:r>
          </a:p>
          <a:p>
            <a:pPr marL="285750" indent="-285750">
              <a:buFont typeface="Wingdings" panose="05000000000000000000" pitchFamily="2" charset="2"/>
              <a:buChar char="ü"/>
            </a:pPr>
            <a:r>
              <a:rPr lang="en-US" sz="1800" b="1"/>
              <a:t>Monitoriz</a:t>
            </a:r>
            <a:r>
              <a:rPr lang="ro-RO" sz="1800" b="1"/>
              <a:t>ează</a:t>
            </a:r>
            <a:r>
              <a:rPr lang="en-US" sz="1800"/>
              <a:t> setările ventilatorului (PEEP, FiO2, volumul curent).</a:t>
            </a:r>
          </a:p>
          <a:p>
            <a:pPr marL="285750" indent="-285750">
              <a:buFont typeface="Wingdings" panose="05000000000000000000" pitchFamily="2" charset="2"/>
              <a:buChar char="ü"/>
            </a:pPr>
            <a:r>
              <a:rPr lang="en-US" sz="1800" b="1"/>
              <a:t>Utiliz</a:t>
            </a:r>
            <a:r>
              <a:rPr lang="ro-RO" sz="1800" b="1"/>
              <a:t>ează</a:t>
            </a:r>
            <a:r>
              <a:rPr lang="en-US" sz="1800" b="1"/>
              <a:t> </a:t>
            </a:r>
            <a:r>
              <a:rPr lang="en-US" sz="1800"/>
              <a:t>indicele ROX sau instrumente similare pentru a detecta deteriorarea</a:t>
            </a:r>
            <a:r>
              <a:rPr lang="ro-RO" sz="1800"/>
              <a:t> respiratorie</a:t>
            </a:r>
            <a:endParaRPr lang="en-US" sz="1800"/>
          </a:p>
          <a:p>
            <a:pPr marL="285750" indent="-285750">
              <a:buFont typeface="Wingdings" panose="05000000000000000000" pitchFamily="2" charset="2"/>
              <a:buChar char="ü"/>
            </a:pPr>
            <a:r>
              <a:rPr lang="en-US" sz="1800" b="1"/>
              <a:t>Monitoriz</a:t>
            </a:r>
            <a:r>
              <a:rPr lang="ro-RO" sz="1800" b="1"/>
              <a:t>ează</a:t>
            </a:r>
            <a:r>
              <a:rPr lang="en-US" sz="1800"/>
              <a:t> ETCO2</a:t>
            </a:r>
            <a:r>
              <a:rPr lang="ro-RO" sz="1800"/>
              <a:t>, EAB (valorile gazelor sanguine)</a:t>
            </a:r>
            <a:r>
              <a:rPr lang="en-US" sz="1800"/>
              <a:t> după cum este indicat. </a:t>
            </a:r>
            <a:r>
              <a:rPr lang="ro-RO" sz="1800"/>
              <a:t> </a:t>
            </a:r>
          </a:p>
          <a:p>
            <a:pPr marL="285750" indent="-285750">
              <a:buFont typeface="Wingdings" panose="05000000000000000000" pitchFamily="2" charset="2"/>
              <a:buChar char="ü"/>
            </a:pPr>
            <a:r>
              <a:rPr lang="ro-RO" sz="1800" b="1"/>
              <a:t>Administrează</a:t>
            </a:r>
            <a:r>
              <a:rPr lang="ro-RO" sz="1800"/>
              <a:t> aerosolii</a:t>
            </a:r>
          </a:p>
          <a:p>
            <a:pPr marL="285750" indent="-285750">
              <a:buFont typeface="Wingdings" panose="05000000000000000000" pitchFamily="2" charset="2"/>
              <a:buChar char="ü"/>
            </a:pPr>
            <a:r>
              <a:rPr lang="ro-RO" sz="1800" b="1"/>
              <a:t>Verifică</a:t>
            </a:r>
            <a:r>
              <a:rPr lang="ro-RO" sz="1800"/>
              <a:t> poziția sondei IOT</a:t>
            </a:r>
            <a:endParaRPr lang="en-US" sz="1800"/>
          </a:p>
        </p:txBody>
      </p:sp>
      <p:sp>
        <p:nvSpPr>
          <p:cNvPr id="7" name="Content Placeholder 6">
            <a:extLst>
              <a:ext uri="{FF2B5EF4-FFF2-40B4-BE49-F238E27FC236}">
                <a16:creationId xmlns:a16="http://schemas.microsoft.com/office/drawing/2014/main" id="{6642DA75-FE00-BF91-E623-B67BFCAF72E0}"/>
              </a:ext>
            </a:extLst>
          </p:cNvPr>
          <p:cNvSpPr>
            <a:spLocks noGrp="1"/>
          </p:cNvSpPr>
          <p:nvPr>
            <p:ph idx="1"/>
          </p:nvPr>
        </p:nvSpPr>
        <p:spPr>
          <a:xfrm>
            <a:off x="6180222" y="1562520"/>
            <a:ext cx="5731041" cy="4284827"/>
          </a:xfrm>
        </p:spPr>
        <p:txBody>
          <a:bodyPr>
            <a:normAutofit/>
          </a:bodyPr>
          <a:lstStyle/>
          <a:p>
            <a:r>
              <a:rPr lang="en-US">
                <a:solidFill>
                  <a:schemeClr val="dk1"/>
                </a:solidFill>
              </a:rPr>
              <a:t>Roca </a:t>
            </a:r>
            <a:r>
              <a:rPr lang="ro-RO">
                <a:solidFill>
                  <a:schemeClr val="dk1"/>
                </a:solidFill>
              </a:rPr>
              <a:t>și colab.</a:t>
            </a:r>
            <a:r>
              <a:rPr lang="en-US">
                <a:solidFill>
                  <a:schemeClr val="dk1"/>
                </a:solidFill>
              </a:rPr>
              <a:t> a </a:t>
            </a:r>
            <a:r>
              <a:rPr lang="en-US" err="1">
                <a:solidFill>
                  <a:schemeClr val="dk1"/>
                </a:solidFill>
              </a:rPr>
              <a:t>dezvoltat</a:t>
            </a:r>
            <a:r>
              <a:rPr lang="en-US">
                <a:solidFill>
                  <a:schemeClr val="dk1"/>
                </a:solidFill>
              </a:rPr>
              <a:t> </a:t>
            </a:r>
            <a:r>
              <a:rPr lang="en-US" b="1" err="1">
                <a:solidFill>
                  <a:schemeClr val="dk1"/>
                </a:solidFill>
              </a:rPr>
              <a:t>indicele</a:t>
            </a:r>
            <a:r>
              <a:rPr lang="en-US" b="1">
                <a:solidFill>
                  <a:schemeClr val="dk1"/>
                </a:solidFill>
              </a:rPr>
              <a:t> de </a:t>
            </a:r>
            <a:r>
              <a:rPr lang="en-US" b="1" err="1">
                <a:solidFill>
                  <a:schemeClr val="dk1"/>
                </a:solidFill>
              </a:rPr>
              <a:t>oxigenare</a:t>
            </a:r>
            <a:r>
              <a:rPr lang="en-US" b="1">
                <a:solidFill>
                  <a:schemeClr val="dk1"/>
                </a:solidFill>
              </a:rPr>
              <a:t> </a:t>
            </a:r>
            <a:r>
              <a:rPr lang="en-US" b="1" err="1">
                <a:solidFill>
                  <a:schemeClr val="dk1"/>
                </a:solidFill>
              </a:rPr>
              <a:t>respiratorie</a:t>
            </a:r>
            <a:r>
              <a:rPr lang="en-US" b="1">
                <a:solidFill>
                  <a:schemeClr val="dk1"/>
                </a:solidFill>
              </a:rPr>
              <a:t> </a:t>
            </a:r>
            <a:r>
              <a:rPr lang="en-US">
                <a:solidFill>
                  <a:schemeClr val="dk1"/>
                </a:solidFill>
              </a:rPr>
              <a:t>(ROX) = </a:t>
            </a:r>
            <a:r>
              <a:rPr lang="en-US" err="1">
                <a:solidFill>
                  <a:schemeClr val="dk1"/>
                </a:solidFill>
              </a:rPr>
              <a:t>raportul</a:t>
            </a:r>
            <a:r>
              <a:rPr lang="en-US">
                <a:solidFill>
                  <a:schemeClr val="dk1"/>
                </a:solidFill>
              </a:rPr>
              <a:t> SpO2/FiO2/RR</a:t>
            </a:r>
            <a:r>
              <a:rPr lang="ro-RO">
                <a:solidFill>
                  <a:schemeClr val="dk1"/>
                </a:solidFill>
              </a:rPr>
              <a:t> (l</a:t>
            </a:r>
            <a:r>
              <a:rPr lang="en-US">
                <a:solidFill>
                  <a:schemeClr val="dk1"/>
                </a:solidFill>
              </a:rPr>
              <a:t>a </a:t>
            </a:r>
            <a:r>
              <a:rPr lang="en-US" err="1">
                <a:solidFill>
                  <a:schemeClr val="dk1"/>
                </a:solidFill>
              </a:rPr>
              <a:t>copii</a:t>
            </a:r>
            <a:r>
              <a:rPr lang="ro-RO">
                <a:solidFill>
                  <a:schemeClr val="dk1"/>
                </a:solidFill>
              </a:rPr>
              <a:t> se</a:t>
            </a:r>
            <a:r>
              <a:rPr lang="en-US">
                <a:solidFill>
                  <a:schemeClr val="dk1"/>
                </a:solidFill>
              </a:rPr>
              <a:t> </a:t>
            </a:r>
            <a:r>
              <a:rPr lang="en-US" err="1">
                <a:solidFill>
                  <a:schemeClr val="dk1"/>
                </a:solidFill>
              </a:rPr>
              <a:t>ajust</a:t>
            </a:r>
            <a:r>
              <a:rPr lang="ro-RO">
                <a:solidFill>
                  <a:schemeClr val="dk1"/>
                </a:solidFill>
              </a:rPr>
              <a:t>ează</a:t>
            </a:r>
            <a:r>
              <a:rPr lang="en-US">
                <a:solidFill>
                  <a:schemeClr val="dk1"/>
                </a:solidFill>
              </a:rPr>
              <a:t> </a:t>
            </a:r>
            <a:r>
              <a:rPr lang="en-US" err="1">
                <a:solidFill>
                  <a:schemeClr val="dk1"/>
                </a:solidFill>
              </a:rPr>
              <a:t>în</a:t>
            </a:r>
            <a:r>
              <a:rPr lang="en-US">
                <a:solidFill>
                  <a:schemeClr val="dk1"/>
                </a:solidFill>
              </a:rPr>
              <a:t> </a:t>
            </a:r>
            <a:r>
              <a:rPr lang="en-US" err="1">
                <a:solidFill>
                  <a:schemeClr val="dk1"/>
                </a:solidFill>
              </a:rPr>
              <a:t>funcție</a:t>
            </a:r>
            <a:r>
              <a:rPr lang="en-US">
                <a:solidFill>
                  <a:schemeClr val="dk1"/>
                </a:solidFill>
              </a:rPr>
              <a:t> de </a:t>
            </a:r>
            <a:r>
              <a:rPr lang="en-US" err="1">
                <a:solidFill>
                  <a:schemeClr val="dk1"/>
                </a:solidFill>
              </a:rPr>
              <a:t>frecvența</a:t>
            </a:r>
            <a:r>
              <a:rPr lang="en-US">
                <a:solidFill>
                  <a:schemeClr val="dk1"/>
                </a:solidFill>
              </a:rPr>
              <a:t> </a:t>
            </a:r>
            <a:r>
              <a:rPr lang="en-US" err="1">
                <a:solidFill>
                  <a:schemeClr val="dk1"/>
                </a:solidFill>
              </a:rPr>
              <a:t>respiratorie</a:t>
            </a:r>
            <a:r>
              <a:rPr lang="en-US">
                <a:solidFill>
                  <a:schemeClr val="dk1"/>
                </a:solidFill>
              </a:rPr>
              <a:t> pe </a:t>
            </a:r>
            <a:r>
              <a:rPr lang="en-US" err="1">
                <a:solidFill>
                  <a:schemeClr val="dk1"/>
                </a:solidFill>
              </a:rPr>
              <a:t>grupe</a:t>
            </a:r>
            <a:r>
              <a:rPr lang="en-US">
                <a:solidFill>
                  <a:schemeClr val="dk1"/>
                </a:solidFill>
              </a:rPr>
              <a:t> de </a:t>
            </a:r>
            <a:r>
              <a:rPr lang="en-US" err="1">
                <a:solidFill>
                  <a:schemeClr val="dk1"/>
                </a:solidFill>
              </a:rPr>
              <a:t>vârstă</a:t>
            </a:r>
            <a:r>
              <a:rPr lang="en-US">
                <a:solidFill>
                  <a:schemeClr val="dk1"/>
                </a:solidFill>
              </a:rPr>
              <a:t> – </a:t>
            </a:r>
            <a:r>
              <a:rPr lang="en-US" b="1" err="1">
                <a:solidFill>
                  <a:schemeClr val="dk1"/>
                </a:solidFill>
              </a:rPr>
              <a:t>pROX</a:t>
            </a:r>
            <a:r>
              <a:rPr lang="ro-RO">
                <a:solidFill>
                  <a:schemeClr val="dk1"/>
                </a:solidFill>
              </a:rPr>
              <a:t>)</a:t>
            </a:r>
            <a:r>
              <a:rPr lang="en-US">
                <a:solidFill>
                  <a:schemeClr val="dk1"/>
                </a:solidFill>
              </a:rPr>
              <a:t>.</a:t>
            </a:r>
            <a:r>
              <a:rPr lang="ro-RO">
                <a:solidFill>
                  <a:schemeClr val="dk1"/>
                </a:solidFill>
              </a:rPr>
              <a:t> </a:t>
            </a:r>
          </a:p>
          <a:p>
            <a:r>
              <a:rPr lang="ro-RO">
                <a:solidFill>
                  <a:schemeClr val="dk1"/>
                </a:solidFill>
              </a:rPr>
              <a:t>p</a:t>
            </a:r>
            <a:r>
              <a:rPr lang="en-US">
                <a:solidFill>
                  <a:schemeClr val="dk1"/>
                </a:solidFill>
              </a:rPr>
              <a:t>ROX ≥ 4,88 la 12 ore → </a:t>
            </a:r>
            <a:r>
              <a:rPr lang="en-US" err="1">
                <a:solidFill>
                  <a:schemeClr val="dk1"/>
                </a:solidFill>
              </a:rPr>
              <a:t>risc</a:t>
            </a:r>
            <a:r>
              <a:rPr lang="en-US">
                <a:solidFill>
                  <a:schemeClr val="dk1"/>
                </a:solidFill>
              </a:rPr>
              <a:t> </a:t>
            </a:r>
            <a:r>
              <a:rPr lang="en-US" err="1">
                <a:solidFill>
                  <a:schemeClr val="dk1"/>
                </a:solidFill>
              </a:rPr>
              <a:t>scăzut</a:t>
            </a:r>
            <a:r>
              <a:rPr lang="en-US">
                <a:solidFill>
                  <a:schemeClr val="dk1"/>
                </a:solidFill>
              </a:rPr>
              <a:t> de </a:t>
            </a:r>
            <a:r>
              <a:rPr lang="en-US" err="1">
                <a:solidFill>
                  <a:schemeClr val="dk1"/>
                </a:solidFill>
              </a:rPr>
              <a:t>intubație</a:t>
            </a:r>
            <a:r>
              <a:rPr lang="ro-RO">
                <a:solidFill>
                  <a:schemeClr val="dk1"/>
                </a:solidFill>
              </a:rPr>
              <a:t>;</a:t>
            </a:r>
            <a:endParaRPr lang="en-US">
              <a:solidFill>
                <a:schemeClr val="dk1"/>
              </a:solidFill>
            </a:endParaRPr>
          </a:p>
          <a:p>
            <a:r>
              <a:rPr lang="ro-RO">
                <a:solidFill>
                  <a:schemeClr val="dk1"/>
                </a:solidFill>
              </a:rPr>
              <a:t>p</a:t>
            </a:r>
            <a:r>
              <a:rPr lang="en-US">
                <a:solidFill>
                  <a:schemeClr val="dk1"/>
                </a:solidFill>
              </a:rPr>
              <a:t>ROX &lt; 4,88 la 12 ore → </a:t>
            </a:r>
            <a:r>
              <a:rPr lang="en-US" err="1">
                <a:solidFill>
                  <a:schemeClr val="dk1"/>
                </a:solidFill>
              </a:rPr>
              <a:t>risc</a:t>
            </a:r>
            <a:r>
              <a:rPr lang="en-US">
                <a:solidFill>
                  <a:schemeClr val="dk1"/>
                </a:solidFill>
              </a:rPr>
              <a:t> </a:t>
            </a:r>
            <a:r>
              <a:rPr lang="en-US" err="1">
                <a:solidFill>
                  <a:schemeClr val="dk1"/>
                </a:solidFill>
              </a:rPr>
              <a:t>crescut</a:t>
            </a:r>
            <a:r>
              <a:rPr lang="en-US">
                <a:solidFill>
                  <a:schemeClr val="dk1"/>
                </a:solidFill>
              </a:rPr>
              <a:t> de </a:t>
            </a:r>
            <a:r>
              <a:rPr lang="en-US" err="1">
                <a:solidFill>
                  <a:schemeClr val="dk1"/>
                </a:solidFill>
              </a:rPr>
              <a:t>intubație</a:t>
            </a:r>
            <a:r>
              <a:rPr lang="ro-RO">
                <a:solidFill>
                  <a:schemeClr val="dk1"/>
                </a:solidFill>
              </a:rPr>
              <a:t>,</a:t>
            </a:r>
            <a:r>
              <a:rPr lang="en-US">
                <a:solidFill>
                  <a:schemeClr val="dk1"/>
                </a:solidFill>
              </a:rPr>
              <a:t> </a:t>
            </a:r>
            <a:r>
              <a:rPr lang="en-US" err="1">
                <a:solidFill>
                  <a:schemeClr val="dk1"/>
                </a:solidFill>
              </a:rPr>
              <a:t>eșec</a:t>
            </a:r>
            <a:r>
              <a:rPr lang="ro-RO">
                <a:solidFill>
                  <a:schemeClr val="dk1"/>
                </a:solidFill>
              </a:rPr>
              <a:t>ul</a:t>
            </a:r>
            <a:r>
              <a:rPr lang="en-US">
                <a:solidFill>
                  <a:schemeClr val="dk1"/>
                </a:solidFill>
              </a:rPr>
              <a:t> HFNC</a:t>
            </a:r>
          </a:p>
          <a:p>
            <a:pPr marL="0" indent="0">
              <a:buNone/>
            </a:pPr>
            <a:endParaRPr lang="en-US">
              <a:solidFill>
                <a:schemeClr val="dk1"/>
              </a:solidFill>
            </a:endParaRPr>
          </a:p>
          <a:p>
            <a:r>
              <a:rPr lang="en-US" b="1">
                <a:solidFill>
                  <a:schemeClr val="dk1"/>
                </a:solidFill>
              </a:rPr>
              <a:t>Pneumologi, </a:t>
            </a:r>
            <a:r>
              <a:rPr lang="en-US" b="1" err="1">
                <a:solidFill>
                  <a:schemeClr val="dk1"/>
                </a:solidFill>
              </a:rPr>
              <a:t>terapeu</a:t>
            </a:r>
            <a:r>
              <a:rPr lang="ro-RO" b="1">
                <a:solidFill>
                  <a:schemeClr val="dk1"/>
                </a:solidFill>
              </a:rPr>
              <a:t>ț</a:t>
            </a:r>
            <a:r>
              <a:rPr lang="en-US" b="1" err="1">
                <a:solidFill>
                  <a:schemeClr val="dk1"/>
                </a:solidFill>
              </a:rPr>
              <a:t>i</a:t>
            </a:r>
            <a:r>
              <a:rPr lang="en-US" b="1">
                <a:solidFill>
                  <a:schemeClr val="dk1"/>
                </a:solidFill>
              </a:rPr>
              <a:t> </a:t>
            </a:r>
            <a:r>
              <a:rPr lang="en-US" b="1" err="1">
                <a:solidFill>
                  <a:schemeClr val="dk1"/>
                </a:solidFill>
              </a:rPr>
              <a:t>respiratori</a:t>
            </a:r>
            <a:r>
              <a:rPr lang="en-US" b="1">
                <a:solidFill>
                  <a:schemeClr val="dk1"/>
                </a:solidFill>
              </a:rPr>
              <a:t>, </a:t>
            </a:r>
            <a:r>
              <a:rPr lang="en-US" b="1" err="1">
                <a:solidFill>
                  <a:schemeClr val="dk1"/>
                </a:solidFill>
              </a:rPr>
              <a:t>fizioterapeu</a:t>
            </a:r>
            <a:r>
              <a:rPr lang="ro-RO" b="1">
                <a:solidFill>
                  <a:schemeClr val="dk1"/>
                </a:solidFill>
              </a:rPr>
              <a:t>ț</a:t>
            </a:r>
            <a:r>
              <a:rPr lang="en-US" b="1" err="1">
                <a:solidFill>
                  <a:schemeClr val="dk1"/>
                </a:solidFill>
              </a:rPr>
              <a:t>i</a:t>
            </a:r>
            <a:r>
              <a:rPr lang="en-US" b="1">
                <a:solidFill>
                  <a:schemeClr val="dk1"/>
                </a:solidFill>
              </a:rPr>
              <a:t> </a:t>
            </a:r>
            <a:r>
              <a:rPr lang="en-US" b="1" err="1">
                <a:solidFill>
                  <a:schemeClr val="dk1"/>
                </a:solidFill>
              </a:rPr>
              <a:t>respiratori</a:t>
            </a:r>
            <a:r>
              <a:rPr lang="en-US" b="1">
                <a:solidFill>
                  <a:schemeClr val="dk1"/>
                </a:solidFill>
              </a:rPr>
              <a:t>, </a:t>
            </a:r>
            <a:r>
              <a:rPr lang="en-US" b="1" err="1">
                <a:solidFill>
                  <a:schemeClr val="dk1"/>
                </a:solidFill>
              </a:rPr>
              <a:t>psihologi</a:t>
            </a:r>
            <a:r>
              <a:rPr lang="en-US" b="1">
                <a:solidFill>
                  <a:schemeClr val="dk1"/>
                </a:solidFill>
              </a:rPr>
              <a:t>.</a:t>
            </a:r>
            <a:endParaRPr lang="en-US" b="1"/>
          </a:p>
        </p:txBody>
      </p:sp>
      <p:pic>
        <p:nvPicPr>
          <p:cNvPr id="3" name="Picture 2">
            <a:extLst>
              <a:ext uri="{FF2B5EF4-FFF2-40B4-BE49-F238E27FC236}">
                <a16:creationId xmlns:a16="http://schemas.microsoft.com/office/drawing/2014/main" id="{2368312E-8419-73C1-22CC-38055C723EA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23600" y="9976"/>
            <a:ext cx="1168400" cy="603635"/>
          </a:xfrm>
          <a:prstGeom prst="rect">
            <a:avLst/>
          </a:prstGeom>
          <a:noFill/>
          <a:ln>
            <a:noFill/>
          </a:ln>
        </p:spPr>
      </p:pic>
    </p:spTree>
    <p:extLst>
      <p:ext uri="{BB962C8B-B14F-4D97-AF65-F5344CB8AC3E}">
        <p14:creationId xmlns:p14="http://schemas.microsoft.com/office/powerpoint/2010/main" val="1290718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76BCF-111C-E2BE-6C12-C81C486D50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D4AD2F-F343-3F12-7EF8-A70BB7C000CB}"/>
              </a:ext>
            </a:extLst>
          </p:cNvPr>
          <p:cNvSpPr>
            <a:spLocks noGrp="1"/>
          </p:cNvSpPr>
          <p:nvPr>
            <p:ph type="title"/>
          </p:nvPr>
        </p:nvSpPr>
        <p:spPr>
          <a:xfrm>
            <a:off x="940469" y="120317"/>
            <a:ext cx="10311062" cy="1102013"/>
          </a:xfrm>
        </p:spPr>
        <p:txBody>
          <a:bodyPr>
            <a:noAutofit/>
          </a:bodyPr>
          <a:lstStyle/>
          <a:p>
            <a:pPr algn="ctr"/>
            <a:r>
              <a:rPr lang="en-US" sz="3200" err="1"/>
              <a:t>Listă</a:t>
            </a:r>
            <a:r>
              <a:rPr lang="en-US" sz="3200"/>
              <a:t> de </a:t>
            </a:r>
            <a:r>
              <a:rPr lang="en-US" sz="3200" err="1"/>
              <a:t>verificare</a:t>
            </a:r>
            <a:r>
              <a:rPr lang="en-US" sz="3200"/>
              <a:t> </a:t>
            </a:r>
            <a:r>
              <a:rPr lang="en-US" sz="3200" err="1"/>
              <a:t>pentru</a:t>
            </a:r>
            <a:r>
              <a:rPr lang="en-US" sz="3200"/>
              <a:t> </a:t>
            </a:r>
            <a:r>
              <a:rPr lang="en-US" sz="3200" err="1"/>
              <a:t>asistentele</a:t>
            </a:r>
            <a:r>
              <a:rPr lang="en-US" sz="3200"/>
              <a:t> </a:t>
            </a:r>
            <a:r>
              <a:rPr lang="en-US" sz="3200" err="1"/>
              <a:t>medicale</a:t>
            </a:r>
            <a:r>
              <a:rPr lang="en-US" sz="3200"/>
              <a:t> de la </a:t>
            </a:r>
            <a:r>
              <a:rPr lang="en-US" sz="3200" err="1"/>
              <a:t>patul</a:t>
            </a:r>
            <a:r>
              <a:rPr lang="en-US" sz="3200"/>
              <a:t> </a:t>
            </a:r>
            <a:r>
              <a:rPr lang="en-US" sz="3200" err="1"/>
              <a:t>pacientului</a:t>
            </a:r>
            <a:r>
              <a:rPr lang="en-US" sz="3200"/>
              <a:t> (</a:t>
            </a:r>
            <a:r>
              <a:rPr lang="en-US" sz="3200" err="1"/>
              <a:t>protocoale</a:t>
            </a:r>
            <a:r>
              <a:rPr lang="en-US" sz="3200"/>
              <a:t> AACN 2025) </a:t>
            </a:r>
          </a:p>
        </p:txBody>
      </p:sp>
      <p:sp>
        <p:nvSpPr>
          <p:cNvPr id="4" name="Text Placeholder 3">
            <a:extLst>
              <a:ext uri="{FF2B5EF4-FFF2-40B4-BE49-F238E27FC236}">
                <a16:creationId xmlns:a16="http://schemas.microsoft.com/office/drawing/2014/main" id="{139FAB95-FC6E-7A41-D7DE-BD618E5E6DD3}"/>
              </a:ext>
            </a:extLst>
          </p:cNvPr>
          <p:cNvSpPr>
            <a:spLocks noGrp="1"/>
          </p:cNvSpPr>
          <p:nvPr>
            <p:ph type="body" sz="half" idx="2"/>
          </p:nvPr>
        </p:nvSpPr>
        <p:spPr>
          <a:xfrm>
            <a:off x="370558" y="1443789"/>
            <a:ext cx="6584946" cy="3332747"/>
          </a:xfrm>
        </p:spPr>
        <p:txBody>
          <a:bodyPr>
            <a:noAutofit/>
          </a:bodyPr>
          <a:lstStyle/>
          <a:p>
            <a:pPr algn="ctr" fontAlgn="t"/>
            <a:r>
              <a:rPr lang="en-US" sz="2000" b="1" u="sng"/>
              <a:t>Mobilizare</a:t>
            </a:r>
            <a:r>
              <a:rPr lang="ro-RO" sz="2000" b="1" u="sng"/>
              <a:t>a</a:t>
            </a:r>
            <a:r>
              <a:rPr lang="en-US" sz="2000" b="1" u="sng"/>
              <a:t> </a:t>
            </a:r>
            <a:r>
              <a:rPr lang="ro-RO" sz="2000" b="1" u="sng"/>
              <a:t>precoce</a:t>
            </a:r>
            <a:endParaRPr lang="en-US" sz="2000" u="sng"/>
          </a:p>
          <a:p>
            <a:pPr marL="285750" indent="-285750">
              <a:buFont typeface="Wingdings" panose="05000000000000000000" pitchFamily="2" charset="2"/>
              <a:buChar char="ü"/>
            </a:pPr>
            <a:r>
              <a:rPr lang="en-US" sz="1800" b="1"/>
              <a:t>A</a:t>
            </a:r>
            <a:r>
              <a:rPr lang="ro-RO" sz="1800" b="1"/>
              <a:t>sigură </a:t>
            </a:r>
            <a:r>
              <a:rPr lang="ro-RO" sz="1800"/>
              <a:t>a</a:t>
            </a:r>
            <a:r>
              <a:rPr lang="en-US" sz="1800"/>
              <a:t>sistență în terapia de verticalizare pulmonară</a:t>
            </a:r>
            <a:r>
              <a:rPr lang="ro-RO" sz="1800"/>
              <a:t>: </a:t>
            </a:r>
          </a:p>
          <a:p>
            <a:pPr marL="742950" lvl="1" indent="-285750">
              <a:buFont typeface="Wingdings" panose="05000000000000000000" pitchFamily="2" charset="2"/>
              <a:buChar char="ü"/>
            </a:pPr>
            <a:r>
              <a:rPr lang="ro-RO" sz="1800"/>
              <a:t>Drenajul postural (paturi cu înclinare laterală 15` / 30`, prone-position);</a:t>
            </a:r>
          </a:p>
          <a:p>
            <a:pPr marL="742950" lvl="1" indent="-285750">
              <a:buFont typeface="Wingdings" panose="05000000000000000000" pitchFamily="2" charset="2"/>
              <a:buChar char="ü"/>
            </a:pPr>
            <a:r>
              <a:rPr lang="ro-RO" sz="1800"/>
              <a:t>Kinetoterapia respiratorie (tapotajul, vibromasajul).</a:t>
            </a:r>
            <a:endParaRPr lang="en-US" sz="1800"/>
          </a:p>
          <a:p>
            <a:pPr marL="285750" indent="-285750">
              <a:buFont typeface="Wingdings" panose="05000000000000000000" pitchFamily="2" charset="2"/>
              <a:buChar char="ü"/>
            </a:pPr>
            <a:r>
              <a:rPr lang="en-US" sz="1800" b="1"/>
              <a:t>Încuraj</a:t>
            </a:r>
            <a:r>
              <a:rPr lang="ro-RO" sz="1800" b="1"/>
              <a:t>ează</a:t>
            </a:r>
            <a:r>
              <a:rPr lang="en-US" sz="1800" b="1"/>
              <a:t> </a:t>
            </a:r>
            <a:r>
              <a:rPr lang="en-US" sz="1800"/>
              <a:t>mobilizarea pacientului în funcție de toleranță.</a:t>
            </a:r>
          </a:p>
          <a:p>
            <a:pPr marL="285750" indent="-285750">
              <a:buFont typeface="Wingdings" panose="05000000000000000000" pitchFamily="2" charset="2"/>
              <a:buChar char="ü"/>
            </a:pPr>
            <a:r>
              <a:rPr lang="en-US" sz="1800" b="1"/>
              <a:t>Opr</a:t>
            </a:r>
            <a:r>
              <a:rPr lang="ro-RO" sz="1800" b="1"/>
              <a:t>ește</a:t>
            </a:r>
            <a:r>
              <a:rPr lang="en-US" sz="1800" b="1"/>
              <a:t> </a:t>
            </a:r>
            <a:r>
              <a:rPr lang="en-US" sz="1800"/>
              <a:t>mobilizarea dacă apare detresă respiratorie.</a:t>
            </a:r>
            <a:r>
              <a:rPr lang="ro-RO" sz="1800"/>
              <a:t> </a:t>
            </a:r>
            <a:endParaRPr lang="en-US" sz="1800"/>
          </a:p>
        </p:txBody>
      </p:sp>
      <p:pic>
        <p:nvPicPr>
          <p:cNvPr id="5" name="Content Placeholder 4">
            <a:extLst>
              <a:ext uri="{FF2B5EF4-FFF2-40B4-BE49-F238E27FC236}">
                <a16:creationId xmlns:a16="http://schemas.microsoft.com/office/drawing/2014/main" id="{199B30F7-C655-6E6E-1C77-30571F42BD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41597" y="1443789"/>
            <a:ext cx="3440114" cy="2915665"/>
          </a:xfrm>
        </p:spPr>
      </p:pic>
      <p:pic>
        <p:nvPicPr>
          <p:cNvPr id="8" name="Picture 7">
            <a:extLst>
              <a:ext uri="{FF2B5EF4-FFF2-40B4-BE49-F238E27FC236}">
                <a16:creationId xmlns:a16="http://schemas.microsoft.com/office/drawing/2014/main" id="{E61877AD-E7F7-4C57-AE46-5C8206CD3E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2343" y="2901621"/>
            <a:ext cx="2098508" cy="3758615"/>
          </a:xfrm>
          <a:prstGeom prst="rect">
            <a:avLst/>
          </a:prstGeom>
        </p:spPr>
      </p:pic>
      <p:pic>
        <p:nvPicPr>
          <p:cNvPr id="10" name="Picture 9">
            <a:extLst>
              <a:ext uri="{FF2B5EF4-FFF2-40B4-BE49-F238E27FC236}">
                <a16:creationId xmlns:a16="http://schemas.microsoft.com/office/drawing/2014/main" id="{2E44093B-4393-772A-662E-D7B4611F10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5704" y="5079042"/>
            <a:ext cx="2327018" cy="1515073"/>
          </a:xfrm>
          <a:prstGeom prst="rect">
            <a:avLst/>
          </a:prstGeom>
        </p:spPr>
      </p:pic>
      <p:pic>
        <p:nvPicPr>
          <p:cNvPr id="13" name="Picture 12">
            <a:extLst>
              <a:ext uri="{FF2B5EF4-FFF2-40B4-BE49-F238E27FC236}">
                <a16:creationId xmlns:a16="http://schemas.microsoft.com/office/drawing/2014/main" id="{1852C0C0-677B-189C-0058-6B330C8DA91D}"/>
              </a:ext>
            </a:extLst>
          </p:cNvPr>
          <p:cNvPicPr>
            <a:picLocks noChangeAspect="1"/>
          </p:cNvPicPr>
          <p:nvPr/>
        </p:nvPicPr>
        <p:blipFill>
          <a:blip r:embed="rId5"/>
          <a:stretch>
            <a:fillRect/>
          </a:stretch>
        </p:blipFill>
        <p:spPr>
          <a:xfrm>
            <a:off x="590634" y="5079042"/>
            <a:ext cx="3104149" cy="1576136"/>
          </a:xfrm>
          <a:prstGeom prst="rect">
            <a:avLst/>
          </a:prstGeom>
        </p:spPr>
      </p:pic>
      <p:pic>
        <p:nvPicPr>
          <p:cNvPr id="3" name="Picture 2">
            <a:extLst>
              <a:ext uri="{FF2B5EF4-FFF2-40B4-BE49-F238E27FC236}">
                <a16:creationId xmlns:a16="http://schemas.microsoft.com/office/drawing/2014/main" id="{9ACCF93D-49E2-8A12-44BC-197C1C228AC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23600" y="9977"/>
            <a:ext cx="1168400" cy="615666"/>
          </a:xfrm>
          <a:prstGeom prst="rect">
            <a:avLst/>
          </a:prstGeom>
          <a:noFill/>
          <a:ln>
            <a:noFill/>
          </a:ln>
        </p:spPr>
      </p:pic>
    </p:spTree>
    <p:extLst>
      <p:ext uri="{BB962C8B-B14F-4D97-AF65-F5344CB8AC3E}">
        <p14:creationId xmlns:p14="http://schemas.microsoft.com/office/powerpoint/2010/main" val="1027104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B076C-0C9A-A30C-E84A-DAB81293F6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DB6643-687B-1582-C304-7AE320C4C327}"/>
              </a:ext>
            </a:extLst>
          </p:cNvPr>
          <p:cNvSpPr>
            <a:spLocks noGrp="1"/>
          </p:cNvSpPr>
          <p:nvPr>
            <p:ph type="title"/>
          </p:nvPr>
        </p:nvSpPr>
        <p:spPr>
          <a:xfrm>
            <a:off x="940469" y="45687"/>
            <a:ext cx="10311062" cy="1161821"/>
          </a:xfrm>
        </p:spPr>
        <p:txBody>
          <a:bodyPr>
            <a:noAutofit/>
          </a:bodyPr>
          <a:lstStyle/>
          <a:p>
            <a:pPr algn="ctr"/>
            <a:r>
              <a:rPr lang="en-US" sz="3200" err="1"/>
              <a:t>Listă</a:t>
            </a:r>
            <a:r>
              <a:rPr lang="en-US" sz="3200"/>
              <a:t> de </a:t>
            </a:r>
            <a:r>
              <a:rPr lang="en-US" sz="3200" err="1"/>
              <a:t>verificare</a:t>
            </a:r>
            <a:r>
              <a:rPr lang="en-US" sz="3200"/>
              <a:t> </a:t>
            </a:r>
            <a:r>
              <a:rPr lang="en-US" sz="3200" err="1"/>
              <a:t>pentru</a:t>
            </a:r>
            <a:r>
              <a:rPr lang="en-US" sz="3200"/>
              <a:t> </a:t>
            </a:r>
            <a:r>
              <a:rPr lang="en-US" sz="3200" err="1"/>
              <a:t>asistentele</a:t>
            </a:r>
            <a:r>
              <a:rPr lang="en-US" sz="3200"/>
              <a:t> </a:t>
            </a:r>
            <a:r>
              <a:rPr lang="en-US" sz="3200" err="1"/>
              <a:t>medicale</a:t>
            </a:r>
            <a:r>
              <a:rPr lang="en-US" sz="3200"/>
              <a:t> de la </a:t>
            </a:r>
            <a:r>
              <a:rPr lang="en-US" sz="3200" err="1"/>
              <a:t>patul</a:t>
            </a:r>
            <a:r>
              <a:rPr lang="en-US" sz="3200"/>
              <a:t> </a:t>
            </a:r>
            <a:r>
              <a:rPr lang="en-US" sz="3200" err="1"/>
              <a:t>pacientului</a:t>
            </a:r>
            <a:r>
              <a:rPr lang="en-US" sz="3200"/>
              <a:t> (</a:t>
            </a:r>
            <a:r>
              <a:rPr lang="en-US" sz="3200" err="1"/>
              <a:t>protocoale</a:t>
            </a:r>
            <a:r>
              <a:rPr lang="en-US" sz="3200"/>
              <a:t> AACN 2025)</a:t>
            </a:r>
          </a:p>
        </p:txBody>
      </p:sp>
      <p:sp>
        <p:nvSpPr>
          <p:cNvPr id="4" name="Text Placeholder 3">
            <a:extLst>
              <a:ext uri="{FF2B5EF4-FFF2-40B4-BE49-F238E27FC236}">
                <a16:creationId xmlns:a16="http://schemas.microsoft.com/office/drawing/2014/main" id="{7CA0B104-3EE2-1D66-1F69-63F993DF00CC}"/>
              </a:ext>
            </a:extLst>
          </p:cNvPr>
          <p:cNvSpPr>
            <a:spLocks noGrp="1"/>
          </p:cNvSpPr>
          <p:nvPr>
            <p:ph type="body" sz="half" idx="2"/>
          </p:nvPr>
        </p:nvSpPr>
        <p:spPr>
          <a:xfrm>
            <a:off x="298967" y="1366967"/>
            <a:ext cx="5582652" cy="3633536"/>
          </a:xfrm>
        </p:spPr>
        <p:txBody>
          <a:bodyPr>
            <a:noAutofit/>
          </a:bodyPr>
          <a:lstStyle/>
          <a:p>
            <a:pPr algn="ctr" fontAlgn="t"/>
            <a:r>
              <a:rPr lang="en-US" sz="2000" b="1" u="sng" err="1"/>
              <a:t>Prevenirea</a:t>
            </a:r>
            <a:r>
              <a:rPr lang="en-US" sz="2000" b="1" u="sng"/>
              <a:t> </a:t>
            </a:r>
            <a:r>
              <a:rPr lang="en-US" sz="2000" b="1" u="sng" err="1"/>
              <a:t>infecțiilor</a:t>
            </a:r>
            <a:r>
              <a:rPr lang="ro-RO" sz="2000" b="1" u="sng"/>
              <a:t> </a:t>
            </a:r>
          </a:p>
          <a:p>
            <a:pPr marL="285750" indent="-285750" fontAlgn="t">
              <a:buFont typeface="Wingdings" panose="05000000000000000000" pitchFamily="2" charset="2"/>
              <a:buChar char="ü"/>
            </a:pPr>
            <a:r>
              <a:rPr lang="en-US" sz="1800" b="1"/>
              <a:t>Asigur</a:t>
            </a:r>
            <a:r>
              <a:rPr lang="ro-RO" sz="1800" b="1"/>
              <a:t>ă</a:t>
            </a:r>
            <a:r>
              <a:rPr lang="en-US" sz="1800"/>
              <a:t> Capul patului la o elevație ≥30°.</a:t>
            </a:r>
          </a:p>
          <a:p>
            <a:pPr marL="285750" indent="-285750">
              <a:buFont typeface="Wingdings" panose="05000000000000000000" pitchFamily="2" charset="2"/>
              <a:buChar char="ü"/>
            </a:pPr>
            <a:r>
              <a:rPr lang="en-US" sz="1800" b="1"/>
              <a:t>Efectu</a:t>
            </a:r>
            <a:r>
              <a:rPr lang="ro-RO" sz="1800" b="1"/>
              <a:t>ează</a:t>
            </a:r>
            <a:r>
              <a:rPr lang="en-US" sz="1800"/>
              <a:t> regulat îngrijire orală antiseptică.</a:t>
            </a:r>
          </a:p>
          <a:p>
            <a:pPr marL="285750" indent="-285750">
              <a:buFont typeface="Wingdings" panose="05000000000000000000" pitchFamily="2" charset="2"/>
              <a:buChar char="ü"/>
            </a:pPr>
            <a:r>
              <a:rPr lang="en-US" sz="1800" b="1"/>
              <a:t>Utiliz</a:t>
            </a:r>
            <a:r>
              <a:rPr lang="ro-RO" sz="1800" b="1"/>
              <a:t>ează</a:t>
            </a:r>
            <a:r>
              <a:rPr lang="en-US" sz="1800"/>
              <a:t> tehnica de aspirație sterilă și manipul</a:t>
            </a:r>
            <a:r>
              <a:rPr lang="ro-RO" sz="1800"/>
              <a:t>ează</a:t>
            </a:r>
            <a:r>
              <a:rPr lang="en-US" sz="1800"/>
              <a:t> echipamentul cu atenție.</a:t>
            </a:r>
          </a:p>
          <a:p>
            <a:pPr marL="285750" indent="-285750">
              <a:buFont typeface="Wingdings" panose="05000000000000000000" pitchFamily="2" charset="2"/>
              <a:buChar char="ü"/>
            </a:pPr>
            <a:r>
              <a:rPr lang="en-US" sz="1800" b="1"/>
              <a:t>Urmăr</a:t>
            </a:r>
            <a:r>
              <a:rPr lang="ro-RO" sz="1800" b="1"/>
              <a:t>ește</a:t>
            </a:r>
            <a:r>
              <a:rPr lang="en-US" sz="1800" b="1"/>
              <a:t> </a:t>
            </a:r>
            <a:r>
              <a:rPr lang="en-US" sz="1800"/>
              <a:t>semnele de VAP</a:t>
            </a:r>
            <a:r>
              <a:rPr lang="ro-RO" sz="1800"/>
              <a:t> (Pneumonie Asociată Ventilației)</a:t>
            </a:r>
            <a:r>
              <a:rPr lang="en-US" sz="1800"/>
              <a:t>.</a:t>
            </a:r>
          </a:p>
        </p:txBody>
      </p:sp>
      <p:pic>
        <p:nvPicPr>
          <p:cNvPr id="3" name="Content Placeholder 4">
            <a:extLst>
              <a:ext uri="{FF2B5EF4-FFF2-40B4-BE49-F238E27FC236}">
                <a16:creationId xmlns:a16="http://schemas.microsoft.com/office/drawing/2014/main" id="{D60B5147-CEA1-F3DF-0525-9CCA26FA85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40356" y="5056027"/>
            <a:ext cx="4113064" cy="1669625"/>
          </a:xfrm>
        </p:spPr>
      </p:pic>
      <p:pic>
        <p:nvPicPr>
          <p:cNvPr id="6" name="Picture 5">
            <a:extLst>
              <a:ext uri="{FF2B5EF4-FFF2-40B4-BE49-F238E27FC236}">
                <a16:creationId xmlns:a16="http://schemas.microsoft.com/office/drawing/2014/main" id="{B6758D57-7299-CD41-4EE3-2DDC90CE8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02" y="5056027"/>
            <a:ext cx="3778781" cy="1801973"/>
          </a:xfrm>
          <a:prstGeom prst="rect">
            <a:avLst/>
          </a:prstGeom>
        </p:spPr>
      </p:pic>
      <p:pic>
        <p:nvPicPr>
          <p:cNvPr id="5" name="Picture 4">
            <a:extLst>
              <a:ext uri="{FF2B5EF4-FFF2-40B4-BE49-F238E27FC236}">
                <a16:creationId xmlns:a16="http://schemas.microsoft.com/office/drawing/2014/main" id="{AE796E95-0FB8-4344-2EBE-AE7E81E40C3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3600" y="9977"/>
            <a:ext cx="1168400" cy="615666"/>
          </a:xfrm>
          <a:prstGeom prst="rect">
            <a:avLst/>
          </a:prstGeom>
          <a:noFill/>
          <a:ln>
            <a:noFill/>
          </a:ln>
        </p:spPr>
      </p:pic>
      <p:pic>
        <p:nvPicPr>
          <p:cNvPr id="8" name="Picture 7">
            <a:extLst>
              <a:ext uri="{FF2B5EF4-FFF2-40B4-BE49-F238E27FC236}">
                <a16:creationId xmlns:a16="http://schemas.microsoft.com/office/drawing/2014/main" id="{12E0D60B-2927-79AC-904E-FC1B6877DF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3420" y="1534023"/>
            <a:ext cx="3226331" cy="5137485"/>
          </a:xfrm>
          <a:prstGeom prst="rect">
            <a:avLst/>
          </a:prstGeom>
        </p:spPr>
      </p:pic>
      <p:pic>
        <p:nvPicPr>
          <p:cNvPr id="10" name="Picture 9">
            <a:extLst>
              <a:ext uri="{FF2B5EF4-FFF2-40B4-BE49-F238E27FC236}">
                <a16:creationId xmlns:a16="http://schemas.microsoft.com/office/drawing/2014/main" id="{CFDACB98-D1EE-3388-C5E3-D4202F7896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31568" y="1534023"/>
            <a:ext cx="2871903" cy="3410956"/>
          </a:xfrm>
          <a:prstGeom prst="rect">
            <a:avLst/>
          </a:prstGeom>
        </p:spPr>
      </p:pic>
    </p:spTree>
    <p:extLst>
      <p:ext uri="{BB962C8B-B14F-4D97-AF65-F5344CB8AC3E}">
        <p14:creationId xmlns:p14="http://schemas.microsoft.com/office/powerpoint/2010/main" val="4242370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45C17-BC8F-CD23-9E35-D0EE53ED09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E1C986-FC51-8E0F-C2AF-645AFA3787FE}"/>
              </a:ext>
            </a:extLst>
          </p:cNvPr>
          <p:cNvSpPr>
            <a:spLocks noGrp="1"/>
          </p:cNvSpPr>
          <p:nvPr>
            <p:ph type="title"/>
          </p:nvPr>
        </p:nvSpPr>
        <p:spPr>
          <a:xfrm>
            <a:off x="940469" y="54425"/>
            <a:ext cx="10311062" cy="1136701"/>
          </a:xfrm>
        </p:spPr>
        <p:txBody>
          <a:bodyPr>
            <a:noAutofit/>
          </a:bodyPr>
          <a:lstStyle/>
          <a:p>
            <a:pPr algn="ctr"/>
            <a:r>
              <a:rPr lang="en-US" sz="3200" err="1"/>
              <a:t>Listă</a:t>
            </a:r>
            <a:r>
              <a:rPr lang="en-US" sz="3200"/>
              <a:t> de </a:t>
            </a:r>
            <a:r>
              <a:rPr lang="en-US" sz="3200" err="1"/>
              <a:t>verificare</a:t>
            </a:r>
            <a:r>
              <a:rPr lang="en-US" sz="3200"/>
              <a:t> </a:t>
            </a:r>
            <a:r>
              <a:rPr lang="en-US" sz="3200" err="1"/>
              <a:t>pentru</a:t>
            </a:r>
            <a:r>
              <a:rPr lang="en-US" sz="3200"/>
              <a:t> </a:t>
            </a:r>
            <a:r>
              <a:rPr lang="en-US" sz="3200" err="1"/>
              <a:t>asistentele</a:t>
            </a:r>
            <a:r>
              <a:rPr lang="en-US" sz="3200"/>
              <a:t> </a:t>
            </a:r>
            <a:r>
              <a:rPr lang="en-US" sz="3200" err="1"/>
              <a:t>medicale</a:t>
            </a:r>
            <a:r>
              <a:rPr lang="en-US" sz="3200"/>
              <a:t> de la </a:t>
            </a:r>
            <a:r>
              <a:rPr lang="en-US" sz="3200" err="1"/>
              <a:t>patul</a:t>
            </a:r>
            <a:r>
              <a:rPr lang="en-US" sz="3200"/>
              <a:t> </a:t>
            </a:r>
            <a:r>
              <a:rPr lang="en-US" sz="3200" err="1"/>
              <a:t>pacientului</a:t>
            </a:r>
            <a:r>
              <a:rPr lang="en-US" sz="3200"/>
              <a:t> (</a:t>
            </a:r>
            <a:r>
              <a:rPr lang="en-US" sz="3200" err="1"/>
              <a:t>protocoale</a:t>
            </a:r>
            <a:r>
              <a:rPr lang="en-US" sz="3200"/>
              <a:t> AACN 2025) </a:t>
            </a:r>
          </a:p>
        </p:txBody>
      </p:sp>
      <p:sp>
        <p:nvSpPr>
          <p:cNvPr id="4" name="Text Placeholder 3">
            <a:extLst>
              <a:ext uri="{FF2B5EF4-FFF2-40B4-BE49-F238E27FC236}">
                <a16:creationId xmlns:a16="http://schemas.microsoft.com/office/drawing/2014/main" id="{EF7032AF-C81A-E19D-F69F-3B5BF03E2828}"/>
              </a:ext>
            </a:extLst>
          </p:cNvPr>
          <p:cNvSpPr>
            <a:spLocks noGrp="1"/>
          </p:cNvSpPr>
          <p:nvPr>
            <p:ph type="body" sz="half" idx="2"/>
          </p:nvPr>
        </p:nvSpPr>
        <p:spPr>
          <a:xfrm>
            <a:off x="629652" y="1526897"/>
            <a:ext cx="5815263" cy="4958124"/>
          </a:xfrm>
        </p:spPr>
        <p:txBody>
          <a:bodyPr>
            <a:noAutofit/>
          </a:bodyPr>
          <a:lstStyle/>
          <a:p>
            <a:pPr algn="ctr" fontAlgn="t"/>
            <a:r>
              <a:rPr lang="en-US" sz="2000" b="1" u="sng" err="1"/>
              <a:t>Comunicare</a:t>
            </a:r>
            <a:r>
              <a:rPr lang="en-US" sz="2000" b="1" u="sng"/>
              <a:t> </a:t>
            </a:r>
            <a:r>
              <a:rPr lang="en-US" sz="2000" b="1" u="sng" err="1"/>
              <a:t>și</a:t>
            </a:r>
            <a:r>
              <a:rPr lang="en-US" sz="2000" b="1" u="sng"/>
              <a:t> </a:t>
            </a:r>
            <a:r>
              <a:rPr lang="en-US" sz="2000" b="1" u="sng" err="1"/>
              <a:t>siguranță</a:t>
            </a:r>
            <a:r>
              <a:rPr lang="en-US" sz="2000" b="1" u="sng"/>
              <a:t> </a:t>
            </a:r>
            <a:endParaRPr lang="en-US" sz="2000" u="sng"/>
          </a:p>
          <a:p>
            <a:pPr marL="285750" indent="-285750">
              <a:buFont typeface="Wingdings" panose="05000000000000000000" pitchFamily="2" charset="2"/>
              <a:buChar char="ü"/>
            </a:pPr>
            <a:r>
              <a:rPr lang="en-US" sz="1800" b="1"/>
              <a:t>Confirm</a:t>
            </a:r>
            <a:r>
              <a:rPr lang="ro-RO" sz="1800" b="1"/>
              <a:t>ă</a:t>
            </a:r>
            <a:r>
              <a:rPr lang="en-US" sz="1800"/>
              <a:t> identitatea pacientului.</a:t>
            </a:r>
          </a:p>
          <a:p>
            <a:pPr marL="285750" indent="-285750">
              <a:buFont typeface="Wingdings" panose="05000000000000000000" pitchFamily="2" charset="2"/>
              <a:buChar char="ü"/>
            </a:pPr>
            <a:r>
              <a:rPr lang="en-US" sz="1800" b="1"/>
              <a:t>Pred</a:t>
            </a:r>
            <a:r>
              <a:rPr lang="ro-RO" sz="1800" b="1"/>
              <a:t>ă </a:t>
            </a:r>
            <a:r>
              <a:rPr lang="en-US" sz="1800"/>
              <a:t>eficient actualizările respiratorii.</a:t>
            </a:r>
          </a:p>
          <a:p>
            <a:pPr marL="285750" indent="-285750">
              <a:buFont typeface="Wingdings" panose="05000000000000000000" pitchFamily="2" charset="2"/>
              <a:buChar char="ü"/>
            </a:pPr>
            <a:r>
              <a:rPr lang="ro-RO" sz="1800" b="1"/>
              <a:t>Oferă e</a:t>
            </a:r>
            <a:r>
              <a:rPr lang="en-US" sz="1800" b="1"/>
              <a:t>ducați</a:t>
            </a:r>
            <a:r>
              <a:rPr lang="ro-RO" sz="1800" b="1"/>
              <a:t>e</a:t>
            </a:r>
            <a:r>
              <a:rPr lang="en-US" sz="1800" b="1"/>
              <a:t> </a:t>
            </a:r>
            <a:r>
              <a:rPr lang="en-US" sz="1800"/>
              <a:t>pacientul</a:t>
            </a:r>
            <a:r>
              <a:rPr lang="ro-RO" sz="1800"/>
              <a:t>ui</a:t>
            </a:r>
            <a:r>
              <a:rPr lang="en-US" sz="1800"/>
              <a:t>/famili</a:t>
            </a:r>
            <a:r>
              <a:rPr lang="ro-RO" sz="1800"/>
              <a:t>ei</a:t>
            </a:r>
            <a:r>
              <a:rPr lang="en-US" sz="1800"/>
              <a:t> cu privire la îngrijirea respiratorie.</a:t>
            </a:r>
          </a:p>
          <a:p>
            <a:pPr marL="285750" indent="-285750">
              <a:buFont typeface="Wingdings" panose="05000000000000000000" pitchFamily="2" charset="2"/>
              <a:buChar char="ü"/>
            </a:pPr>
            <a:r>
              <a:rPr lang="en-US" sz="1800" b="1"/>
              <a:t>Document</a:t>
            </a:r>
            <a:r>
              <a:rPr lang="ro-RO" sz="1800" b="1"/>
              <a:t>ează</a:t>
            </a:r>
            <a:r>
              <a:rPr lang="en-US" sz="1800" b="1"/>
              <a:t> prompt evaluările și intervențiile</a:t>
            </a:r>
            <a:r>
              <a:rPr lang="en-US" b="1"/>
              <a:t>.</a:t>
            </a:r>
            <a:endParaRPr lang="en-US"/>
          </a:p>
          <a:p>
            <a:pPr marL="285750" indent="-285750" algn="ctr" fontAlgn="t">
              <a:buFont typeface="Wingdings" panose="05000000000000000000" pitchFamily="2" charset="2"/>
              <a:buChar char="ü"/>
            </a:pPr>
            <a:r>
              <a:rPr lang="en-US" sz="1800" b="1"/>
              <a:t>Competen</a:t>
            </a:r>
            <a:r>
              <a:rPr lang="ro-RO" sz="1800" b="1"/>
              <a:t>ț</a:t>
            </a:r>
            <a:r>
              <a:rPr lang="en-US" sz="1800" b="1"/>
              <a:t>e </a:t>
            </a:r>
            <a:r>
              <a:rPr lang="en-US" sz="1800" b="1" err="1"/>
              <a:t>privind</a:t>
            </a:r>
            <a:r>
              <a:rPr lang="en-US" sz="1800" b="1"/>
              <a:t> </a:t>
            </a:r>
            <a:r>
              <a:rPr lang="en-US" sz="1800" b="1" err="1"/>
              <a:t>gestionarea</a:t>
            </a:r>
            <a:r>
              <a:rPr lang="en-US" sz="1800" b="1"/>
              <a:t> </a:t>
            </a:r>
            <a:r>
              <a:rPr lang="en-US" sz="1800" b="1" err="1"/>
              <a:t>calității</a:t>
            </a:r>
            <a:r>
              <a:rPr lang="en-US" sz="1800" b="1"/>
              <a:t> </a:t>
            </a:r>
            <a:r>
              <a:rPr lang="en-US" sz="1800" b="1" err="1"/>
              <a:t>asisten</a:t>
            </a:r>
            <a:r>
              <a:rPr lang="ro-RO" sz="1800" b="1"/>
              <a:t>ț</a:t>
            </a:r>
            <a:r>
              <a:rPr lang="en-US" sz="1800" b="1" err="1"/>
              <a:t>ei</a:t>
            </a:r>
            <a:r>
              <a:rPr lang="en-US" sz="1800" b="1"/>
              <a:t> </a:t>
            </a:r>
            <a:r>
              <a:rPr lang="en-US" sz="1800" b="1" err="1"/>
              <a:t>medicale</a:t>
            </a:r>
            <a:r>
              <a:rPr lang="en-US" sz="1800" b="1"/>
              <a:t>:</a:t>
            </a:r>
            <a:endParaRPr lang="en-US" sz="1800"/>
          </a:p>
          <a:p>
            <a:pPr marL="285750" indent="-285750">
              <a:buFont typeface="Wingdings" panose="05000000000000000000" pitchFamily="2" charset="2"/>
              <a:buChar char="ü"/>
            </a:pPr>
            <a:r>
              <a:rPr lang="en-US" sz="1800" err="1"/>
              <a:t>Intervenția</a:t>
            </a:r>
            <a:r>
              <a:rPr lang="en-US" sz="1800"/>
              <a:t> </a:t>
            </a:r>
            <a:r>
              <a:rPr lang="en-US" sz="1800" err="1"/>
              <a:t>în</a:t>
            </a:r>
            <a:r>
              <a:rPr lang="en-US" sz="1800"/>
              <a:t> </a:t>
            </a:r>
            <a:r>
              <a:rPr lang="en-US" sz="1800" err="1"/>
              <a:t>situații</a:t>
            </a:r>
            <a:r>
              <a:rPr lang="en-US" sz="1800"/>
              <a:t> de </a:t>
            </a:r>
            <a:r>
              <a:rPr lang="en-US" sz="1800" err="1"/>
              <a:t>urgență</a:t>
            </a:r>
            <a:r>
              <a:rPr lang="en-US" sz="1800"/>
              <a:t> </a:t>
            </a:r>
            <a:r>
              <a:rPr lang="en-US" sz="1800" err="1"/>
              <a:t>și</a:t>
            </a:r>
            <a:r>
              <a:rPr lang="en-US" sz="1800"/>
              <a:t> </a:t>
            </a:r>
          </a:p>
          <a:p>
            <a:pPr marL="285750" indent="-285750">
              <a:buFont typeface="Wingdings" panose="05000000000000000000" pitchFamily="2" charset="2"/>
              <a:buChar char="ü"/>
            </a:pPr>
            <a:r>
              <a:rPr lang="en-US" sz="1800" err="1"/>
              <a:t>Aplicarea</a:t>
            </a:r>
            <a:r>
              <a:rPr lang="en-US" sz="1800"/>
              <a:t> </a:t>
            </a:r>
            <a:r>
              <a:rPr lang="en-US" sz="1800" err="1"/>
              <a:t>măsurilor</a:t>
            </a:r>
            <a:r>
              <a:rPr lang="en-US" sz="1800"/>
              <a:t> de </a:t>
            </a:r>
            <a:r>
              <a:rPr lang="en-US" sz="1800" err="1"/>
              <a:t>resuscitare</a:t>
            </a:r>
            <a:r>
              <a:rPr lang="en-US" sz="1800"/>
              <a:t> cardio-</a:t>
            </a:r>
            <a:r>
              <a:rPr lang="en-US" sz="1800" err="1"/>
              <a:t>respiratorie</a:t>
            </a:r>
            <a:r>
              <a:rPr lang="en-US" sz="1800"/>
              <a:t> (ABC) </a:t>
            </a:r>
          </a:p>
          <a:p>
            <a:pPr fontAlgn="t"/>
            <a:r>
              <a:rPr lang="en-US" sz="1800" b="1" err="1"/>
              <a:t>Încurajarea</a:t>
            </a:r>
            <a:r>
              <a:rPr lang="en-US" sz="1800" b="1"/>
              <a:t> </a:t>
            </a:r>
            <a:r>
              <a:rPr lang="en-US" sz="1800" b="1" err="1"/>
              <a:t>educației</a:t>
            </a:r>
            <a:r>
              <a:rPr lang="en-US" sz="1800" b="1"/>
              <a:t> </a:t>
            </a:r>
            <a:r>
              <a:rPr lang="en-US" sz="1800" b="1" err="1"/>
              <a:t>bazate</a:t>
            </a:r>
            <a:r>
              <a:rPr lang="en-US" sz="1800" b="1"/>
              <a:t> pe </a:t>
            </a:r>
            <a:r>
              <a:rPr lang="en-US" sz="1800" b="1" err="1"/>
              <a:t>simulare</a:t>
            </a:r>
            <a:r>
              <a:rPr lang="en-US" sz="1800" b="1"/>
              <a:t> </a:t>
            </a:r>
            <a:r>
              <a:rPr lang="en-US" sz="1800" err="1"/>
              <a:t>pentru</a:t>
            </a:r>
            <a:r>
              <a:rPr lang="en-US" sz="1800"/>
              <a:t> a îmbunătăți</a:t>
            </a:r>
            <a:r>
              <a:rPr lang="ro-RO" sz="1800"/>
              <a:t>i</a:t>
            </a:r>
            <a:r>
              <a:rPr lang="en-US" sz="1800"/>
              <a:t> </a:t>
            </a:r>
            <a:r>
              <a:rPr lang="en-US" sz="1800" err="1"/>
              <a:t>pregătirea</a:t>
            </a:r>
            <a:r>
              <a:rPr lang="en-US" sz="1800"/>
              <a:t> asistenț</a:t>
            </a:r>
            <a:r>
              <a:rPr lang="ro-RO" sz="1800"/>
              <a:t>ilor</a:t>
            </a:r>
            <a:r>
              <a:rPr lang="en-US" sz="1800"/>
              <a:t> medical</a:t>
            </a:r>
            <a:r>
              <a:rPr lang="ro-RO" sz="1800"/>
              <a:t>i</a:t>
            </a:r>
            <a:r>
              <a:rPr lang="en-US" sz="1800"/>
              <a:t> </a:t>
            </a:r>
            <a:r>
              <a:rPr lang="en-US" sz="1800" err="1"/>
              <a:t>pentru</a:t>
            </a:r>
            <a:r>
              <a:rPr lang="en-US" sz="1800"/>
              <a:t> </a:t>
            </a:r>
            <a:r>
              <a:rPr lang="en-US" sz="1800" err="1"/>
              <a:t>urgențele</a:t>
            </a:r>
            <a:r>
              <a:rPr lang="en-US" sz="1800"/>
              <a:t> </a:t>
            </a:r>
            <a:r>
              <a:rPr lang="en-US" sz="1800" err="1"/>
              <a:t>respiratorii</a:t>
            </a:r>
            <a:r>
              <a:rPr lang="en-US" sz="1800"/>
              <a:t>. </a:t>
            </a:r>
          </a:p>
        </p:txBody>
      </p:sp>
      <p:sp>
        <p:nvSpPr>
          <p:cNvPr id="3" name="Scroll: Vertical 2">
            <a:extLst>
              <a:ext uri="{FF2B5EF4-FFF2-40B4-BE49-F238E27FC236}">
                <a16:creationId xmlns:a16="http://schemas.microsoft.com/office/drawing/2014/main" id="{1218C0F3-A966-C96B-7270-194F2B345787}"/>
              </a:ext>
            </a:extLst>
          </p:cNvPr>
          <p:cNvSpPr/>
          <p:nvPr/>
        </p:nvSpPr>
        <p:spPr>
          <a:xfrm>
            <a:off x="6966284" y="2150145"/>
            <a:ext cx="4944979" cy="3516729"/>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ü"/>
            </a:pPr>
            <a:r>
              <a:rPr lang="en-US" sz="2000" b="1" err="1">
                <a:solidFill>
                  <a:srgbClr val="002060"/>
                </a:solidFill>
              </a:rPr>
              <a:t>În</a:t>
            </a:r>
            <a:r>
              <a:rPr lang="en-US" sz="2000" b="1">
                <a:solidFill>
                  <a:srgbClr val="002060"/>
                </a:solidFill>
              </a:rPr>
              <a:t> </a:t>
            </a:r>
            <a:r>
              <a:rPr lang="en-US" sz="2000" b="1" err="1">
                <a:solidFill>
                  <a:srgbClr val="002060"/>
                </a:solidFill>
              </a:rPr>
              <a:t>România</a:t>
            </a:r>
            <a:r>
              <a:rPr lang="en-US" sz="2000" b="1">
                <a:solidFill>
                  <a:srgbClr val="002060"/>
                </a:solidFill>
              </a:rPr>
              <a:t>, </a:t>
            </a:r>
          </a:p>
          <a:p>
            <a:pPr algn="ctr"/>
            <a:r>
              <a:rPr lang="en-US" b="1">
                <a:solidFill>
                  <a:schemeClr val="accent6">
                    <a:lumMod val="50000"/>
                  </a:schemeClr>
                </a:solidFill>
              </a:rPr>
              <a:t>Competențele</a:t>
            </a:r>
            <a:r>
              <a:rPr lang="ro-RO" b="1">
                <a:solidFill>
                  <a:schemeClr val="accent6">
                    <a:lumMod val="50000"/>
                  </a:schemeClr>
                </a:solidFill>
              </a:rPr>
              <a:t> asistenților medicali generaliști cuprind: </a:t>
            </a:r>
          </a:p>
          <a:p>
            <a:pPr marL="285750" indent="-285750" algn="ctr">
              <a:buFont typeface="Wingdings" panose="05000000000000000000" pitchFamily="2" charset="2"/>
              <a:buChar char="ü"/>
            </a:pPr>
            <a:r>
              <a:rPr lang="ro-RO" b="1">
                <a:solidFill>
                  <a:schemeClr val="accent6">
                    <a:lumMod val="50000"/>
                  </a:schemeClr>
                </a:solidFill>
              </a:rPr>
              <a:t>A</a:t>
            </a:r>
            <a:r>
              <a:rPr lang="en-US" b="1">
                <a:solidFill>
                  <a:schemeClr val="accent6">
                    <a:lumMod val="50000"/>
                  </a:schemeClr>
                </a:solidFill>
              </a:rPr>
              <a:t>specte practice și operaționale legate de terapia respiratorie și </a:t>
            </a:r>
            <a:endParaRPr lang="ro-RO" b="1">
              <a:solidFill>
                <a:schemeClr val="accent6">
                  <a:lumMod val="50000"/>
                </a:schemeClr>
              </a:solidFill>
            </a:endParaRPr>
          </a:p>
          <a:p>
            <a:pPr marL="285750" indent="-285750" algn="ctr">
              <a:buFont typeface="Wingdings" panose="05000000000000000000" pitchFamily="2" charset="2"/>
              <a:buChar char="ü"/>
            </a:pPr>
            <a:r>
              <a:rPr lang="ro-RO" b="1">
                <a:solidFill>
                  <a:schemeClr val="accent6">
                    <a:lumMod val="50000"/>
                  </a:schemeClr>
                </a:solidFill>
              </a:rPr>
              <a:t>U</a:t>
            </a:r>
            <a:r>
              <a:rPr lang="en-US" b="1">
                <a:solidFill>
                  <a:schemeClr val="accent6">
                    <a:lumMod val="50000"/>
                  </a:schemeClr>
                </a:solidFill>
              </a:rPr>
              <a:t>tilizarea echipamentelor, </a:t>
            </a:r>
            <a:endParaRPr lang="ro-RO" b="1">
              <a:solidFill>
                <a:schemeClr val="accent6">
                  <a:lumMod val="50000"/>
                </a:schemeClr>
              </a:solidFill>
            </a:endParaRPr>
          </a:p>
          <a:p>
            <a:pPr marL="285750" indent="-285750" algn="ctr">
              <a:buFont typeface="Wingdings" panose="05000000000000000000" pitchFamily="2" charset="2"/>
              <a:buChar char="ü"/>
            </a:pPr>
            <a:r>
              <a:rPr lang="ro-RO" b="1">
                <a:solidFill>
                  <a:schemeClr val="accent6">
                    <a:lumMod val="50000"/>
                  </a:schemeClr>
                </a:solidFill>
              </a:rPr>
              <a:t>G</a:t>
            </a:r>
            <a:r>
              <a:rPr lang="en-US" b="1">
                <a:solidFill>
                  <a:schemeClr val="accent6">
                    <a:lumMod val="50000"/>
                  </a:schemeClr>
                </a:solidFill>
              </a:rPr>
              <a:t>estionarea calității asistenței și </a:t>
            </a:r>
            <a:endParaRPr lang="ro-RO" b="1">
              <a:solidFill>
                <a:schemeClr val="accent6">
                  <a:lumMod val="50000"/>
                </a:schemeClr>
              </a:solidFill>
            </a:endParaRPr>
          </a:p>
          <a:p>
            <a:pPr marL="285750" indent="-285750" algn="ctr">
              <a:buFont typeface="Wingdings" panose="05000000000000000000" pitchFamily="2" charset="2"/>
              <a:buChar char="ü"/>
            </a:pPr>
            <a:r>
              <a:rPr lang="ro-RO" b="1">
                <a:solidFill>
                  <a:schemeClr val="accent6">
                    <a:lumMod val="50000"/>
                  </a:schemeClr>
                </a:solidFill>
              </a:rPr>
              <a:t>I</a:t>
            </a:r>
            <a:r>
              <a:rPr lang="en-US" b="1">
                <a:solidFill>
                  <a:schemeClr val="accent6">
                    <a:lumMod val="50000"/>
                  </a:schemeClr>
                </a:solidFill>
              </a:rPr>
              <a:t>ntervenția rapidă în situații de urgență.</a:t>
            </a:r>
            <a:endParaRPr lang="en-US">
              <a:solidFill>
                <a:schemeClr val="accent6">
                  <a:lumMod val="50000"/>
                </a:schemeClr>
              </a:solidFill>
            </a:endParaRPr>
          </a:p>
        </p:txBody>
      </p:sp>
      <p:pic>
        <p:nvPicPr>
          <p:cNvPr id="5" name="Picture 4">
            <a:extLst>
              <a:ext uri="{FF2B5EF4-FFF2-40B4-BE49-F238E27FC236}">
                <a16:creationId xmlns:a16="http://schemas.microsoft.com/office/drawing/2014/main" id="{E19369A4-5F27-BBE4-BD09-D9D14AB9675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23600" y="9977"/>
            <a:ext cx="1168400" cy="627698"/>
          </a:xfrm>
          <a:prstGeom prst="rect">
            <a:avLst/>
          </a:prstGeom>
          <a:noFill/>
          <a:ln>
            <a:noFill/>
          </a:ln>
        </p:spPr>
      </p:pic>
    </p:spTree>
    <p:extLst>
      <p:ext uri="{BB962C8B-B14F-4D97-AF65-F5344CB8AC3E}">
        <p14:creationId xmlns:p14="http://schemas.microsoft.com/office/powerpoint/2010/main" val="2575606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1DE86-6675-C601-9DAB-0B4701B718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F2B13F-5F2E-D146-0441-4636A9760797}"/>
              </a:ext>
            </a:extLst>
          </p:cNvPr>
          <p:cNvSpPr>
            <a:spLocks noGrp="1"/>
          </p:cNvSpPr>
          <p:nvPr>
            <p:ph type="title"/>
          </p:nvPr>
        </p:nvSpPr>
        <p:spPr>
          <a:xfrm>
            <a:off x="940469" y="101233"/>
            <a:ext cx="10311062" cy="1150051"/>
          </a:xfrm>
        </p:spPr>
        <p:txBody>
          <a:bodyPr>
            <a:noAutofit/>
          </a:bodyPr>
          <a:lstStyle/>
          <a:p>
            <a:pPr algn="ctr"/>
            <a:r>
              <a:rPr lang="en-US" sz="3200" err="1"/>
              <a:t>Listă</a:t>
            </a:r>
            <a:r>
              <a:rPr lang="en-US" sz="3200"/>
              <a:t> de </a:t>
            </a:r>
            <a:r>
              <a:rPr lang="en-US" sz="3200" err="1"/>
              <a:t>verificare</a:t>
            </a:r>
            <a:r>
              <a:rPr lang="en-US" sz="3200"/>
              <a:t> </a:t>
            </a:r>
            <a:r>
              <a:rPr lang="en-US" sz="3200" err="1"/>
              <a:t>pentru</a:t>
            </a:r>
            <a:r>
              <a:rPr lang="en-US" sz="3200"/>
              <a:t> </a:t>
            </a:r>
            <a:r>
              <a:rPr lang="en-US" sz="3200" err="1"/>
              <a:t>asistentele</a:t>
            </a:r>
            <a:r>
              <a:rPr lang="en-US" sz="3200"/>
              <a:t> </a:t>
            </a:r>
            <a:r>
              <a:rPr lang="en-US" sz="3200" err="1"/>
              <a:t>medicale</a:t>
            </a:r>
            <a:r>
              <a:rPr lang="en-US" sz="3200"/>
              <a:t> de la </a:t>
            </a:r>
            <a:r>
              <a:rPr lang="en-US" sz="3200" err="1"/>
              <a:t>patul</a:t>
            </a:r>
            <a:r>
              <a:rPr lang="en-US" sz="3200"/>
              <a:t> </a:t>
            </a:r>
            <a:r>
              <a:rPr lang="en-US" sz="3200" err="1"/>
              <a:t>pacientului</a:t>
            </a:r>
            <a:r>
              <a:rPr lang="en-US" sz="3200"/>
              <a:t> (</a:t>
            </a:r>
            <a:r>
              <a:rPr lang="en-US" sz="3200" err="1"/>
              <a:t>protocoale</a:t>
            </a:r>
            <a:r>
              <a:rPr lang="en-US" sz="3200"/>
              <a:t> AACN 2025)  </a:t>
            </a:r>
          </a:p>
        </p:txBody>
      </p:sp>
      <p:sp>
        <p:nvSpPr>
          <p:cNvPr id="4" name="Text Placeholder 3">
            <a:extLst>
              <a:ext uri="{FF2B5EF4-FFF2-40B4-BE49-F238E27FC236}">
                <a16:creationId xmlns:a16="http://schemas.microsoft.com/office/drawing/2014/main" id="{8A289CEB-46BC-C7E9-C159-155A3812CB89}"/>
              </a:ext>
            </a:extLst>
          </p:cNvPr>
          <p:cNvSpPr>
            <a:spLocks noGrp="1"/>
          </p:cNvSpPr>
          <p:nvPr>
            <p:ph type="body" sz="half" idx="2"/>
          </p:nvPr>
        </p:nvSpPr>
        <p:spPr>
          <a:xfrm>
            <a:off x="465222" y="2056540"/>
            <a:ext cx="5498431" cy="3418554"/>
          </a:xfrm>
        </p:spPr>
        <p:txBody>
          <a:bodyPr>
            <a:noAutofit/>
          </a:bodyPr>
          <a:lstStyle/>
          <a:p>
            <a:pPr algn="ctr" fontAlgn="t"/>
            <a:r>
              <a:rPr lang="en-US" sz="2000" b="1" u="sng" err="1"/>
              <a:t>Competență</a:t>
            </a:r>
            <a:r>
              <a:rPr lang="en-US" sz="2000" b="1" u="sng"/>
              <a:t> </a:t>
            </a:r>
            <a:r>
              <a:rPr lang="en-US" sz="2000" b="1" u="sng" err="1"/>
              <a:t>și</a:t>
            </a:r>
            <a:r>
              <a:rPr lang="en-US" sz="2000" b="1" u="sng"/>
              <a:t> </a:t>
            </a:r>
            <a:r>
              <a:rPr lang="en-US" sz="2000" b="1" u="sng" err="1"/>
              <a:t>utilizarea</a:t>
            </a:r>
            <a:r>
              <a:rPr lang="en-US" sz="2000" b="1" u="sng"/>
              <a:t> </a:t>
            </a:r>
            <a:r>
              <a:rPr lang="en-US" sz="2000" b="1" u="sng" err="1"/>
              <a:t>tehnologiei</a:t>
            </a:r>
            <a:r>
              <a:rPr lang="en-US" sz="2000" b="1" u="sng"/>
              <a:t> </a:t>
            </a:r>
            <a:endParaRPr lang="en-US" sz="2000" u="sng"/>
          </a:p>
          <a:p>
            <a:pPr marL="285750" indent="-285750" fontAlgn="t">
              <a:buFont typeface="Wingdings" panose="05000000000000000000" pitchFamily="2" charset="2"/>
              <a:buChar char="ü"/>
            </a:pPr>
            <a:r>
              <a:rPr lang="en-US" sz="1800" b="1" err="1"/>
              <a:t>Integrarea</a:t>
            </a:r>
            <a:r>
              <a:rPr lang="en-US" sz="1800" b="1"/>
              <a:t> </a:t>
            </a:r>
            <a:r>
              <a:rPr lang="en-US" sz="1800" b="1" err="1"/>
              <a:t>dosarelor</a:t>
            </a:r>
            <a:r>
              <a:rPr lang="en-US" sz="1800" b="1"/>
              <a:t> </a:t>
            </a:r>
            <a:r>
              <a:rPr lang="en-US" sz="1800" b="1" err="1"/>
              <a:t>electronice</a:t>
            </a:r>
            <a:r>
              <a:rPr lang="en-US" sz="1800" b="1"/>
              <a:t> de </a:t>
            </a:r>
            <a:r>
              <a:rPr lang="en-US" sz="1800" b="1" err="1"/>
              <a:t>sănătate</a:t>
            </a:r>
            <a:r>
              <a:rPr lang="en-US" sz="1800" b="1"/>
              <a:t> cu </a:t>
            </a:r>
            <a:r>
              <a:rPr lang="en-US" sz="1800" b="1" err="1"/>
              <a:t>dispozitive</a:t>
            </a:r>
            <a:r>
              <a:rPr lang="en-US" sz="1800" b="1"/>
              <a:t> de </a:t>
            </a:r>
            <a:r>
              <a:rPr lang="en-US" sz="1800" b="1" err="1"/>
              <a:t>monitorizare</a:t>
            </a:r>
            <a:r>
              <a:rPr lang="en-US" sz="1800" b="1"/>
              <a:t> </a:t>
            </a:r>
            <a:r>
              <a:rPr lang="en-US" sz="1800" b="1" err="1"/>
              <a:t>respiratorie</a:t>
            </a:r>
            <a:r>
              <a:rPr lang="en-US" sz="1800" b="1"/>
              <a:t> </a:t>
            </a:r>
            <a:r>
              <a:rPr lang="en-US" sz="1800" err="1"/>
              <a:t>pentru</a:t>
            </a:r>
            <a:r>
              <a:rPr lang="en-US" sz="1800"/>
              <a:t> a </a:t>
            </a:r>
            <a:r>
              <a:rPr lang="en-US" sz="1800" err="1"/>
              <a:t>îmbunătăți</a:t>
            </a:r>
            <a:r>
              <a:rPr lang="en-US" sz="1800"/>
              <a:t> </a:t>
            </a:r>
            <a:r>
              <a:rPr lang="en-US" sz="1800" err="1"/>
              <a:t>acuratețea</a:t>
            </a:r>
            <a:r>
              <a:rPr lang="en-US" sz="1800"/>
              <a:t> </a:t>
            </a:r>
            <a:r>
              <a:rPr lang="en-US" sz="1800" err="1"/>
              <a:t>datelor</a:t>
            </a:r>
            <a:r>
              <a:rPr lang="en-US" sz="1800"/>
              <a:t> </a:t>
            </a:r>
            <a:r>
              <a:rPr lang="en-US" sz="1800" err="1"/>
              <a:t>și</a:t>
            </a:r>
            <a:r>
              <a:rPr lang="en-US" sz="1800"/>
              <a:t> </a:t>
            </a:r>
            <a:r>
              <a:rPr lang="en-US" sz="1800" err="1"/>
              <a:t>luarea</a:t>
            </a:r>
            <a:r>
              <a:rPr lang="en-US" sz="1800"/>
              <a:t> </a:t>
            </a:r>
            <a:r>
              <a:rPr lang="en-US" sz="1800" err="1"/>
              <a:t>deciziilor</a:t>
            </a:r>
            <a:r>
              <a:rPr lang="en-US" sz="1800"/>
              <a:t> </a:t>
            </a:r>
            <a:r>
              <a:rPr lang="en-US" sz="1800" err="1"/>
              <a:t>clinice</a:t>
            </a:r>
            <a:r>
              <a:rPr lang="en-US" sz="1800"/>
              <a:t>.</a:t>
            </a:r>
          </a:p>
          <a:p>
            <a:pPr marL="285750" indent="-285750" fontAlgn="t">
              <a:buFont typeface="Wingdings" panose="05000000000000000000" pitchFamily="2" charset="2"/>
              <a:buChar char="ü"/>
            </a:pPr>
            <a:r>
              <a:rPr lang="en-US" sz="1800" b="1" err="1"/>
              <a:t>Explorarea</a:t>
            </a:r>
            <a:r>
              <a:rPr lang="en-US" sz="1800" b="1"/>
              <a:t> </a:t>
            </a:r>
            <a:r>
              <a:rPr lang="en-US" sz="1800" b="1" err="1"/>
              <a:t>unor</a:t>
            </a:r>
            <a:r>
              <a:rPr lang="en-US" sz="1800" b="1"/>
              <a:t> </a:t>
            </a:r>
            <a:r>
              <a:rPr lang="en-US" sz="1800" b="1" err="1"/>
              <a:t>terapii</a:t>
            </a:r>
            <a:r>
              <a:rPr lang="en-US" sz="1800" b="1"/>
              <a:t> </a:t>
            </a:r>
            <a:r>
              <a:rPr lang="en-US" sz="1800" b="1" err="1"/>
              <a:t>noi</a:t>
            </a:r>
            <a:r>
              <a:rPr lang="en-US" sz="1800"/>
              <a:t>, cum </a:t>
            </a:r>
            <a:r>
              <a:rPr lang="en-US" sz="1800" err="1"/>
              <a:t>ar</a:t>
            </a:r>
            <a:r>
              <a:rPr lang="en-US" sz="1800"/>
              <a:t> fi </a:t>
            </a:r>
            <a:r>
              <a:rPr lang="en-US" sz="1800" err="1"/>
              <a:t>oxigenarea</a:t>
            </a:r>
            <a:r>
              <a:rPr lang="en-US" sz="1800"/>
              <a:t> cu </a:t>
            </a:r>
            <a:r>
              <a:rPr lang="en-US" sz="1800" err="1"/>
              <a:t>membrană</a:t>
            </a:r>
            <a:r>
              <a:rPr lang="en-US" sz="1800"/>
              <a:t> </a:t>
            </a:r>
            <a:r>
              <a:rPr lang="en-US" sz="1800" err="1"/>
              <a:t>extracorporală</a:t>
            </a:r>
            <a:r>
              <a:rPr lang="en-US" sz="1800"/>
              <a:t> (ECMO) </a:t>
            </a:r>
            <a:r>
              <a:rPr lang="en-US" sz="1800" err="1"/>
              <a:t>și</a:t>
            </a:r>
            <a:r>
              <a:rPr lang="en-US" sz="1800"/>
              <a:t> </a:t>
            </a:r>
            <a:r>
              <a:rPr lang="en-US" sz="1800" err="1"/>
              <a:t>modurile</a:t>
            </a:r>
            <a:r>
              <a:rPr lang="en-US" sz="1800"/>
              <a:t> </a:t>
            </a:r>
            <a:r>
              <a:rPr lang="en-US" sz="1800" err="1"/>
              <a:t>avansate</a:t>
            </a:r>
            <a:r>
              <a:rPr lang="en-US" sz="1800"/>
              <a:t> de </a:t>
            </a:r>
            <a:r>
              <a:rPr lang="en-US" sz="1800" err="1"/>
              <a:t>ventilație</a:t>
            </a:r>
            <a:r>
              <a:rPr lang="en-US" sz="1800"/>
              <a:t>, </a:t>
            </a:r>
            <a:r>
              <a:rPr lang="en-US" sz="1800" err="1"/>
              <a:t>în</a:t>
            </a:r>
            <a:r>
              <a:rPr lang="en-US" sz="1800"/>
              <a:t> </a:t>
            </a:r>
            <a:r>
              <a:rPr lang="en-US" sz="1800" err="1"/>
              <a:t>cadrul</a:t>
            </a:r>
            <a:r>
              <a:rPr lang="en-US" sz="1800"/>
              <a:t> </a:t>
            </a:r>
            <a:r>
              <a:rPr lang="en-US" sz="1800" err="1"/>
              <a:t>domeniilor</a:t>
            </a:r>
            <a:r>
              <a:rPr lang="en-US" sz="1800"/>
              <a:t> de </a:t>
            </a:r>
            <a:r>
              <a:rPr lang="en-US" sz="1800" err="1"/>
              <a:t>practică</a:t>
            </a:r>
            <a:r>
              <a:rPr lang="en-US" sz="1800"/>
              <a:t> ale </a:t>
            </a:r>
            <a:r>
              <a:rPr lang="en-US" sz="1800" err="1"/>
              <a:t>asistenței</a:t>
            </a:r>
            <a:r>
              <a:rPr lang="en-US" sz="1800"/>
              <a:t> </a:t>
            </a:r>
            <a:r>
              <a:rPr lang="en-US" sz="1800" err="1"/>
              <a:t>medicale</a:t>
            </a:r>
            <a:r>
              <a:rPr lang="en-US" sz="1800"/>
              <a:t>. </a:t>
            </a:r>
          </a:p>
        </p:txBody>
      </p:sp>
      <p:pic>
        <p:nvPicPr>
          <p:cNvPr id="5" name="Content Placeholder 4">
            <a:extLst>
              <a:ext uri="{FF2B5EF4-FFF2-40B4-BE49-F238E27FC236}">
                <a16:creationId xmlns:a16="http://schemas.microsoft.com/office/drawing/2014/main" id="{72308BBC-DDE1-1D89-4976-B8EA584D01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12831" y="1888823"/>
            <a:ext cx="5181600" cy="4548072"/>
          </a:xfrm>
        </p:spPr>
      </p:pic>
      <p:pic>
        <p:nvPicPr>
          <p:cNvPr id="3" name="Picture 2">
            <a:extLst>
              <a:ext uri="{FF2B5EF4-FFF2-40B4-BE49-F238E27FC236}">
                <a16:creationId xmlns:a16="http://schemas.microsoft.com/office/drawing/2014/main" id="{F7C7A7BB-0D75-F3AD-261C-D217CAA0160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23600" y="9976"/>
            <a:ext cx="1168400" cy="977265"/>
          </a:xfrm>
          <a:prstGeom prst="rect">
            <a:avLst/>
          </a:prstGeom>
          <a:noFill/>
          <a:ln>
            <a:noFill/>
          </a:ln>
        </p:spPr>
      </p:pic>
    </p:spTree>
    <p:extLst>
      <p:ext uri="{BB962C8B-B14F-4D97-AF65-F5344CB8AC3E}">
        <p14:creationId xmlns:p14="http://schemas.microsoft.com/office/powerpoint/2010/main" val="584528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B519D1A1-4871-B3D5-C3E5-88E8D88ECBC6}"/>
              </a:ext>
            </a:extLst>
          </p:cNvPr>
          <p:cNvGraphicFramePr>
            <a:graphicFrameLocks noGrp="1"/>
          </p:cNvGraphicFramePr>
          <p:nvPr>
            <p:ph sz="half" idx="2"/>
            <p:extLst>
              <p:ext uri="{D42A27DB-BD31-4B8C-83A1-F6EECF244321}">
                <p14:modId xmlns:p14="http://schemas.microsoft.com/office/powerpoint/2010/main" val="295744679"/>
              </p:ext>
            </p:extLst>
          </p:nvPr>
        </p:nvGraphicFramePr>
        <p:xfrm>
          <a:off x="288925" y="1467853"/>
          <a:ext cx="5807075" cy="516154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a:extLst>
              <a:ext uri="{FF2B5EF4-FFF2-40B4-BE49-F238E27FC236}">
                <a16:creationId xmlns:a16="http://schemas.microsoft.com/office/drawing/2014/main" id="{03232A15-2032-7010-AC1B-86A9B41B94C3}"/>
              </a:ext>
            </a:extLst>
          </p:cNvPr>
          <p:cNvSpPr>
            <a:spLocks noGrp="1"/>
          </p:cNvSpPr>
          <p:nvPr>
            <p:ph type="body" sz="quarter" idx="3"/>
          </p:nvPr>
        </p:nvSpPr>
        <p:spPr>
          <a:xfrm>
            <a:off x="1157706" y="41520"/>
            <a:ext cx="9865894" cy="1186027"/>
          </a:xfrm>
        </p:spPr>
        <p:txBody>
          <a:bodyPr/>
          <a:lstStyle/>
          <a:p>
            <a:pPr algn="ctr"/>
            <a:r>
              <a:rPr lang="it-IT" sz="3200">
                <a:latin typeface="+mj-lt"/>
              </a:rPr>
              <a:t>Chestionar aplicat </a:t>
            </a:r>
            <a:r>
              <a:rPr lang="ro-RO" sz="3200">
                <a:latin typeface="+mj-lt"/>
              </a:rPr>
              <a:t>î</a:t>
            </a:r>
            <a:r>
              <a:rPr lang="it-IT" sz="3200">
                <a:latin typeface="+mj-lt"/>
              </a:rPr>
              <a:t>n sec</a:t>
            </a:r>
            <a:r>
              <a:rPr lang="ro-RO" sz="3200">
                <a:latin typeface="+mj-lt"/>
              </a:rPr>
              <a:t>ț</a:t>
            </a:r>
            <a:r>
              <a:rPr lang="it-IT" sz="3200">
                <a:latin typeface="+mj-lt"/>
              </a:rPr>
              <a:t>ia ATI SCU Copii Bra</a:t>
            </a:r>
            <a:r>
              <a:rPr lang="ro-RO" sz="3200">
                <a:latin typeface="+mj-lt"/>
              </a:rPr>
              <a:t>ș</a:t>
            </a:r>
            <a:r>
              <a:rPr lang="it-IT" sz="3200">
                <a:latin typeface="+mj-lt"/>
              </a:rPr>
              <a:t>ov  </a:t>
            </a:r>
          </a:p>
          <a:p>
            <a:pPr algn="ctr"/>
            <a:r>
              <a:rPr lang="it-IT" sz="3200">
                <a:latin typeface="+mj-lt"/>
              </a:rPr>
              <a:t>R</a:t>
            </a:r>
            <a:r>
              <a:rPr lang="ro-RO" sz="3200">
                <a:latin typeface="+mj-lt"/>
              </a:rPr>
              <a:t>ă</a:t>
            </a:r>
            <a:r>
              <a:rPr lang="it-IT" sz="3200">
                <a:latin typeface="+mj-lt"/>
              </a:rPr>
              <a:t>spunsurile asisten</a:t>
            </a:r>
            <a:r>
              <a:rPr lang="ro-RO" sz="3200">
                <a:latin typeface="+mj-lt"/>
              </a:rPr>
              <a:t>ț</a:t>
            </a:r>
            <a:r>
              <a:rPr lang="it-IT" sz="3200">
                <a:latin typeface="+mj-lt"/>
              </a:rPr>
              <a:t>ilor medicali   </a:t>
            </a:r>
          </a:p>
        </p:txBody>
      </p:sp>
      <p:graphicFrame>
        <p:nvGraphicFramePr>
          <p:cNvPr id="13" name="Content Placeholder 12">
            <a:extLst>
              <a:ext uri="{FF2B5EF4-FFF2-40B4-BE49-F238E27FC236}">
                <a16:creationId xmlns:a16="http://schemas.microsoft.com/office/drawing/2014/main" id="{2BF3E8DB-7B81-4381-9730-F2F9D0F14C6E}"/>
              </a:ext>
            </a:extLst>
          </p:cNvPr>
          <p:cNvGraphicFramePr>
            <a:graphicFrameLocks noGrp="1"/>
          </p:cNvGraphicFramePr>
          <p:nvPr>
            <p:ph sz="quarter" idx="4"/>
            <p:extLst>
              <p:ext uri="{D42A27DB-BD31-4B8C-83A1-F6EECF244321}">
                <p14:modId xmlns:p14="http://schemas.microsoft.com/office/powerpoint/2010/main" val="2770132404"/>
              </p:ext>
            </p:extLst>
          </p:nvPr>
        </p:nvGraphicFramePr>
        <p:xfrm>
          <a:off x="6324685" y="1467853"/>
          <a:ext cx="5706978" cy="5161547"/>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a:extLst>
              <a:ext uri="{FF2B5EF4-FFF2-40B4-BE49-F238E27FC236}">
                <a16:creationId xmlns:a16="http://schemas.microsoft.com/office/drawing/2014/main" id="{9926EC1D-BE80-5239-32F0-E86FC16EFE3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3600" y="9976"/>
            <a:ext cx="1168400" cy="977265"/>
          </a:xfrm>
          <a:prstGeom prst="rect">
            <a:avLst/>
          </a:prstGeom>
          <a:noFill/>
          <a:ln>
            <a:noFill/>
          </a:ln>
        </p:spPr>
      </p:pic>
    </p:spTree>
    <p:extLst>
      <p:ext uri="{BB962C8B-B14F-4D97-AF65-F5344CB8AC3E}">
        <p14:creationId xmlns:p14="http://schemas.microsoft.com/office/powerpoint/2010/main" val="2585514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73C50-52EA-47CB-AFF1-8E1C974A6B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69E40B-BEA4-FC2A-0EE1-B699160BF7C0}"/>
              </a:ext>
            </a:extLst>
          </p:cNvPr>
          <p:cNvSpPr>
            <a:spLocks noGrp="1"/>
          </p:cNvSpPr>
          <p:nvPr>
            <p:ph type="body" sz="quarter" idx="3"/>
          </p:nvPr>
        </p:nvSpPr>
        <p:spPr>
          <a:xfrm>
            <a:off x="592222" y="82165"/>
            <a:ext cx="10431378" cy="1125870"/>
          </a:xfrm>
        </p:spPr>
        <p:txBody>
          <a:bodyPr/>
          <a:lstStyle/>
          <a:p>
            <a:pPr algn="ctr"/>
            <a:r>
              <a:rPr lang="it-IT" sz="3200"/>
              <a:t>Chestionar aplicat </a:t>
            </a:r>
            <a:r>
              <a:rPr lang="ro-RO" sz="3200"/>
              <a:t>î</a:t>
            </a:r>
            <a:r>
              <a:rPr lang="it-IT" sz="3200"/>
              <a:t>n sec</a:t>
            </a:r>
            <a:r>
              <a:rPr lang="ro-RO" sz="3200"/>
              <a:t>ț</a:t>
            </a:r>
            <a:r>
              <a:rPr lang="it-IT" sz="3200"/>
              <a:t>ia ATI SCU Copii Bra</a:t>
            </a:r>
            <a:r>
              <a:rPr lang="ro-RO" sz="3200"/>
              <a:t>ș</a:t>
            </a:r>
            <a:r>
              <a:rPr lang="it-IT" sz="3200"/>
              <a:t>ov  </a:t>
            </a:r>
          </a:p>
          <a:p>
            <a:pPr algn="ctr"/>
            <a:r>
              <a:rPr lang="it-IT" sz="3200"/>
              <a:t>R</a:t>
            </a:r>
            <a:r>
              <a:rPr lang="ro-RO" sz="3200"/>
              <a:t>ă</a:t>
            </a:r>
            <a:r>
              <a:rPr lang="it-IT" sz="3200"/>
              <a:t>spunsurile asisten</a:t>
            </a:r>
            <a:r>
              <a:rPr lang="ro-RO" sz="3200"/>
              <a:t>ț</a:t>
            </a:r>
            <a:r>
              <a:rPr lang="it-IT" sz="3200"/>
              <a:t>ilor medicali   </a:t>
            </a:r>
            <a:r>
              <a:rPr lang="ro-RO" sz="3200"/>
              <a:t> </a:t>
            </a:r>
            <a:endParaRPr lang="it-IT" sz="3200"/>
          </a:p>
        </p:txBody>
      </p:sp>
      <p:graphicFrame>
        <p:nvGraphicFramePr>
          <p:cNvPr id="11" name="Content Placeholder 10">
            <a:extLst>
              <a:ext uri="{FF2B5EF4-FFF2-40B4-BE49-F238E27FC236}">
                <a16:creationId xmlns:a16="http://schemas.microsoft.com/office/drawing/2014/main" id="{1B4BEEED-661E-C982-086D-1A18B2CFB3EB}"/>
              </a:ext>
            </a:extLst>
          </p:cNvPr>
          <p:cNvGraphicFramePr>
            <a:graphicFrameLocks noGrp="1"/>
          </p:cNvGraphicFramePr>
          <p:nvPr>
            <p:ph sz="quarter" idx="4"/>
            <p:extLst>
              <p:ext uri="{D42A27DB-BD31-4B8C-83A1-F6EECF244321}">
                <p14:modId xmlns:p14="http://schemas.microsoft.com/office/powerpoint/2010/main" val="3546902932"/>
              </p:ext>
            </p:extLst>
          </p:nvPr>
        </p:nvGraphicFramePr>
        <p:xfrm>
          <a:off x="6324600" y="1371600"/>
          <a:ext cx="5707063" cy="52578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8">
            <a:extLst>
              <a:ext uri="{FF2B5EF4-FFF2-40B4-BE49-F238E27FC236}">
                <a16:creationId xmlns:a16="http://schemas.microsoft.com/office/drawing/2014/main" id="{F910C3B5-9A24-C7FA-11F6-B748333CBCD5}"/>
              </a:ext>
            </a:extLst>
          </p:cNvPr>
          <p:cNvGraphicFramePr>
            <a:graphicFrameLocks noGrp="1"/>
          </p:cNvGraphicFramePr>
          <p:nvPr>
            <p:ph sz="half" idx="2"/>
            <p:extLst>
              <p:ext uri="{D42A27DB-BD31-4B8C-83A1-F6EECF244321}">
                <p14:modId xmlns:p14="http://schemas.microsoft.com/office/powerpoint/2010/main" val="1137555006"/>
              </p:ext>
            </p:extLst>
          </p:nvPr>
        </p:nvGraphicFramePr>
        <p:xfrm>
          <a:off x="288757" y="1371600"/>
          <a:ext cx="5707063" cy="5257800"/>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a:extLst>
              <a:ext uri="{FF2B5EF4-FFF2-40B4-BE49-F238E27FC236}">
                <a16:creationId xmlns:a16="http://schemas.microsoft.com/office/drawing/2014/main" id="{3BCC141F-64FE-2270-E418-2FD2BB22C85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3600" y="9976"/>
            <a:ext cx="1168400" cy="977265"/>
          </a:xfrm>
          <a:prstGeom prst="rect">
            <a:avLst/>
          </a:prstGeom>
          <a:noFill/>
          <a:ln>
            <a:noFill/>
          </a:ln>
        </p:spPr>
      </p:pic>
    </p:spTree>
    <p:extLst>
      <p:ext uri="{BB962C8B-B14F-4D97-AF65-F5344CB8AC3E}">
        <p14:creationId xmlns:p14="http://schemas.microsoft.com/office/powerpoint/2010/main" val="2217104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8ABC6-C995-D854-74B5-2895C8F30F19}"/>
            </a:ext>
          </a:extLst>
        </p:cNvPr>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D614C561-D15E-E7C9-1AF1-F13670C8D761}"/>
              </a:ext>
            </a:extLst>
          </p:cNvPr>
          <p:cNvGraphicFramePr>
            <a:graphicFrameLocks noGrp="1"/>
          </p:cNvGraphicFramePr>
          <p:nvPr>
            <p:ph sz="half" idx="2"/>
            <p:extLst>
              <p:ext uri="{D42A27DB-BD31-4B8C-83A1-F6EECF244321}">
                <p14:modId xmlns:p14="http://schemas.microsoft.com/office/powerpoint/2010/main" val="3785715413"/>
              </p:ext>
            </p:extLst>
          </p:nvPr>
        </p:nvGraphicFramePr>
        <p:xfrm>
          <a:off x="288925" y="1359568"/>
          <a:ext cx="5807075" cy="526983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a:extLst>
              <a:ext uri="{FF2B5EF4-FFF2-40B4-BE49-F238E27FC236}">
                <a16:creationId xmlns:a16="http://schemas.microsoft.com/office/drawing/2014/main" id="{109000C5-BAB1-3429-8292-545610441968}"/>
              </a:ext>
            </a:extLst>
          </p:cNvPr>
          <p:cNvSpPr>
            <a:spLocks noGrp="1"/>
          </p:cNvSpPr>
          <p:nvPr>
            <p:ph type="body" sz="quarter" idx="3"/>
          </p:nvPr>
        </p:nvSpPr>
        <p:spPr>
          <a:xfrm>
            <a:off x="649704" y="9976"/>
            <a:ext cx="10202779" cy="1203158"/>
          </a:xfrm>
        </p:spPr>
        <p:txBody>
          <a:bodyPr/>
          <a:lstStyle/>
          <a:p>
            <a:pPr algn="ctr"/>
            <a:r>
              <a:rPr lang="it-IT" sz="3200"/>
              <a:t>Chestionar aplicat </a:t>
            </a:r>
            <a:r>
              <a:rPr lang="ro-RO" sz="3200"/>
              <a:t>î</a:t>
            </a:r>
            <a:r>
              <a:rPr lang="it-IT" sz="3200"/>
              <a:t>n sec</a:t>
            </a:r>
            <a:r>
              <a:rPr lang="ro-RO" sz="3200"/>
              <a:t>ț</a:t>
            </a:r>
            <a:r>
              <a:rPr lang="it-IT" sz="3200"/>
              <a:t>ia ATI SCU Copii Bra</a:t>
            </a:r>
            <a:r>
              <a:rPr lang="ro-RO" sz="3200"/>
              <a:t>ș</a:t>
            </a:r>
            <a:r>
              <a:rPr lang="it-IT" sz="3200"/>
              <a:t>ov  </a:t>
            </a:r>
          </a:p>
          <a:p>
            <a:pPr algn="ctr"/>
            <a:r>
              <a:rPr lang="it-IT" sz="3200"/>
              <a:t>R</a:t>
            </a:r>
            <a:r>
              <a:rPr lang="ro-RO" sz="3200"/>
              <a:t>ă</a:t>
            </a:r>
            <a:r>
              <a:rPr lang="it-IT" sz="3200"/>
              <a:t>spunsurile asisten</a:t>
            </a:r>
            <a:r>
              <a:rPr lang="ro-RO" sz="3200"/>
              <a:t>ț</a:t>
            </a:r>
            <a:r>
              <a:rPr lang="it-IT" sz="3200"/>
              <a:t>ilor medicali   </a:t>
            </a:r>
            <a:r>
              <a:rPr lang="ro-RO" sz="3200"/>
              <a:t> </a:t>
            </a:r>
            <a:endParaRPr lang="it-IT" sz="3200"/>
          </a:p>
        </p:txBody>
      </p:sp>
      <p:graphicFrame>
        <p:nvGraphicFramePr>
          <p:cNvPr id="11" name="Content Placeholder 10">
            <a:extLst>
              <a:ext uri="{FF2B5EF4-FFF2-40B4-BE49-F238E27FC236}">
                <a16:creationId xmlns:a16="http://schemas.microsoft.com/office/drawing/2014/main" id="{4BD3C56F-9856-E396-15EF-22CCA5D8B26E}"/>
              </a:ext>
            </a:extLst>
          </p:cNvPr>
          <p:cNvGraphicFramePr>
            <a:graphicFrameLocks noGrp="1"/>
          </p:cNvGraphicFramePr>
          <p:nvPr>
            <p:ph sz="quarter" idx="4"/>
            <p:extLst>
              <p:ext uri="{D42A27DB-BD31-4B8C-83A1-F6EECF244321}">
                <p14:modId xmlns:p14="http://schemas.microsoft.com/office/powerpoint/2010/main" val="2649600674"/>
              </p:ext>
            </p:extLst>
          </p:nvPr>
        </p:nvGraphicFramePr>
        <p:xfrm>
          <a:off x="6324685" y="1359568"/>
          <a:ext cx="5706978" cy="5269833"/>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a:extLst>
              <a:ext uri="{FF2B5EF4-FFF2-40B4-BE49-F238E27FC236}">
                <a16:creationId xmlns:a16="http://schemas.microsoft.com/office/drawing/2014/main" id="{A3093EC1-D4FF-3B3B-ED1D-57EE35A1CFF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3600" y="9976"/>
            <a:ext cx="1168400" cy="977265"/>
          </a:xfrm>
          <a:prstGeom prst="rect">
            <a:avLst/>
          </a:prstGeom>
          <a:noFill/>
          <a:ln>
            <a:noFill/>
          </a:ln>
        </p:spPr>
      </p:pic>
    </p:spTree>
    <p:extLst>
      <p:ext uri="{BB962C8B-B14F-4D97-AF65-F5344CB8AC3E}">
        <p14:creationId xmlns:p14="http://schemas.microsoft.com/office/powerpoint/2010/main" val="788503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5CF93-465B-364D-62B7-F1AC830C808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ACC5F87-ED11-DC37-5396-FC13E9EC2CF2}"/>
              </a:ext>
            </a:extLst>
          </p:cNvPr>
          <p:cNvSpPr>
            <a:spLocks noGrp="1"/>
          </p:cNvSpPr>
          <p:nvPr>
            <p:ph type="body" idx="1"/>
          </p:nvPr>
        </p:nvSpPr>
        <p:spPr>
          <a:xfrm>
            <a:off x="1038157" y="9976"/>
            <a:ext cx="9841831" cy="1207081"/>
          </a:xfrm>
        </p:spPr>
        <p:txBody>
          <a:bodyPr/>
          <a:lstStyle/>
          <a:p>
            <a:pPr algn="ctr"/>
            <a:r>
              <a:rPr lang="it-IT" sz="3200"/>
              <a:t>Chestionar aplicat </a:t>
            </a:r>
            <a:r>
              <a:rPr lang="ro-RO" sz="3200"/>
              <a:t>î</a:t>
            </a:r>
            <a:r>
              <a:rPr lang="it-IT" sz="3200"/>
              <a:t>n sec</a:t>
            </a:r>
            <a:r>
              <a:rPr lang="ro-RO" sz="3200"/>
              <a:t>ț</a:t>
            </a:r>
            <a:r>
              <a:rPr lang="it-IT" sz="3200"/>
              <a:t>ia ATI SCU Copii Bra</a:t>
            </a:r>
            <a:r>
              <a:rPr lang="ro-RO" sz="3200"/>
              <a:t>ș</a:t>
            </a:r>
            <a:r>
              <a:rPr lang="it-IT" sz="3200"/>
              <a:t>ov  </a:t>
            </a:r>
          </a:p>
          <a:p>
            <a:pPr algn="ctr"/>
            <a:r>
              <a:rPr lang="it-IT" sz="3200"/>
              <a:t>R</a:t>
            </a:r>
            <a:r>
              <a:rPr lang="ro-RO" sz="3200"/>
              <a:t>ă</a:t>
            </a:r>
            <a:r>
              <a:rPr lang="it-IT" sz="3200"/>
              <a:t>spunsurile asisten</a:t>
            </a:r>
            <a:r>
              <a:rPr lang="ro-RO" sz="3200"/>
              <a:t>ț</a:t>
            </a:r>
            <a:r>
              <a:rPr lang="it-IT" sz="3200"/>
              <a:t>ilor medicali   </a:t>
            </a:r>
            <a:r>
              <a:rPr lang="ro-RO" sz="3200"/>
              <a:t> </a:t>
            </a:r>
            <a:endParaRPr lang="it-IT" sz="3200"/>
          </a:p>
        </p:txBody>
      </p:sp>
      <p:graphicFrame>
        <p:nvGraphicFramePr>
          <p:cNvPr id="8" name="Content Placeholder 7">
            <a:extLst>
              <a:ext uri="{FF2B5EF4-FFF2-40B4-BE49-F238E27FC236}">
                <a16:creationId xmlns:a16="http://schemas.microsoft.com/office/drawing/2014/main" id="{7A4A6CE2-92C1-19E7-5A60-E9506AE12EE1}"/>
              </a:ext>
            </a:extLst>
          </p:cNvPr>
          <p:cNvGraphicFramePr>
            <a:graphicFrameLocks noGrp="1"/>
          </p:cNvGraphicFramePr>
          <p:nvPr>
            <p:ph sz="half" idx="2"/>
            <p:extLst>
              <p:ext uri="{D42A27DB-BD31-4B8C-83A1-F6EECF244321}">
                <p14:modId xmlns:p14="http://schemas.microsoft.com/office/powerpoint/2010/main" val="3095615620"/>
              </p:ext>
            </p:extLst>
          </p:nvPr>
        </p:nvGraphicFramePr>
        <p:xfrm>
          <a:off x="288925" y="1335505"/>
          <a:ext cx="5909254" cy="52938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a:extLst>
              <a:ext uri="{FF2B5EF4-FFF2-40B4-BE49-F238E27FC236}">
                <a16:creationId xmlns:a16="http://schemas.microsoft.com/office/drawing/2014/main" id="{85B17547-34DC-0E60-FC85-73BA5EEAEBC2}"/>
              </a:ext>
            </a:extLst>
          </p:cNvPr>
          <p:cNvGraphicFramePr>
            <a:graphicFrameLocks noGrp="1"/>
          </p:cNvGraphicFramePr>
          <p:nvPr>
            <p:ph sz="quarter" idx="4"/>
            <p:extLst>
              <p:ext uri="{D42A27DB-BD31-4B8C-83A1-F6EECF244321}">
                <p14:modId xmlns:p14="http://schemas.microsoft.com/office/powerpoint/2010/main" val="377092722"/>
              </p:ext>
            </p:extLst>
          </p:nvPr>
        </p:nvGraphicFramePr>
        <p:xfrm>
          <a:off x="6324685" y="1335505"/>
          <a:ext cx="5706978" cy="5293895"/>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a:extLst>
              <a:ext uri="{FF2B5EF4-FFF2-40B4-BE49-F238E27FC236}">
                <a16:creationId xmlns:a16="http://schemas.microsoft.com/office/drawing/2014/main" id="{DD64334F-465E-FF8C-8E10-B567AC92ACB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3600" y="9976"/>
            <a:ext cx="1168400" cy="977265"/>
          </a:xfrm>
          <a:prstGeom prst="rect">
            <a:avLst/>
          </a:prstGeom>
          <a:noFill/>
          <a:ln>
            <a:noFill/>
          </a:ln>
        </p:spPr>
      </p:pic>
    </p:spTree>
    <p:extLst>
      <p:ext uri="{BB962C8B-B14F-4D97-AF65-F5344CB8AC3E}">
        <p14:creationId xmlns:p14="http://schemas.microsoft.com/office/powerpoint/2010/main" val="814446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280C-2967-B8FE-5204-CD7846049980}"/>
            </a:ext>
          </a:extLst>
        </p:cNvPr>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311CA784-2746-5317-C353-91AF64E659D2}"/>
              </a:ext>
            </a:extLst>
          </p:cNvPr>
          <p:cNvGraphicFramePr>
            <a:graphicFrameLocks noGrp="1"/>
          </p:cNvGraphicFramePr>
          <p:nvPr>
            <p:ph sz="half" idx="2"/>
            <p:extLst>
              <p:ext uri="{D42A27DB-BD31-4B8C-83A1-F6EECF244321}">
                <p14:modId xmlns:p14="http://schemas.microsoft.com/office/powerpoint/2010/main" val="2656321251"/>
              </p:ext>
            </p:extLst>
          </p:nvPr>
        </p:nvGraphicFramePr>
        <p:xfrm>
          <a:off x="288925" y="1371600"/>
          <a:ext cx="5807075" cy="5257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a:extLst>
              <a:ext uri="{FF2B5EF4-FFF2-40B4-BE49-F238E27FC236}">
                <a16:creationId xmlns:a16="http://schemas.microsoft.com/office/drawing/2014/main" id="{794AE30F-9967-4EAF-F52C-23B43014502A}"/>
              </a:ext>
            </a:extLst>
          </p:cNvPr>
          <p:cNvSpPr>
            <a:spLocks noGrp="1"/>
          </p:cNvSpPr>
          <p:nvPr>
            <p:ph type="body" sz="quarter" idx="3"/>
          </p:nvPr>
        </p:nvSpPr>
        <p:spPr>
          <a:xfrm>
            <a:off x="584158" y="36421"/>
            <a:ext cx="10439442" cy="1143000"/>
          </a:xfrm>
        </p:spPr>
        <p:txBody>
          <a:bodyPr/>
          <a:lstStyle/>
          <a:p>
            <a:pPr algn="ctr"/>
            <a:endParaRPr lang="it-IT" sz="3200">
              <a:latin typeface="+mj-lt"/>
            </a:endParaRPr>
          </a:p>
          <a:p>
            <a:pPr algn="ctr"/>
            <a:endParaRPr lang="it-IT" sz="3200">
              <a:latin typeface="+mj-lt"/>
            </a:endParaRPr>
          </a:p>
          <a:p>
            <a:pPr algn="ctr"/>
            <a:r>
              <a:rPr lang="it-IT" sz="3200"/>
              <a:t>Chestionar aplicat </a:t>
            </a:r>
            <a:r>
              <a:rPr lang="ro-RO" sz="3200"/>
              <a:t>î</a:t>
            </a:r>
            <a:r>
              <a:rPr lang="it-IT" sz="3200"/>
              <a:t>n sec</a:t>
            </a:r>
            <a:r>
              <a:rPr lang="ro-RO" sz="3200"/>
              <a:t>ț</a:t>
            </a:r>
            <a:r>
              <a:rPr lang="it-IT" sz="3200"/>
              <a:t>ia ATI SCU Copii Bra</a:t>
            </a:r>
            <a:r>
              <a:rPr lang="ro-RO" sz="3200"/>
              <a:t>ș</a:t>
            </a:r>
            <a:r>
              <a:rPr lang="it-IT" sz="3200"/>
              <a:t>ov  </a:t>
            </a:r>
          </a:p>
          <a:p>
            <a:pPr algn="ctr"/>
            <a:r>
              <a:rPr lang="it-IT" sz="3200"/>
              <a:t>R</a:t>
            </a:r>
            <a:r>
              <a:rPr lang="ro-RO" sz="3200"/>
              <a:t>ă</a:t>
            </a:r>
            <a:r>
              <a:rPr lang="it-IT" sz="3200"/>
              <a:t>spunsurile asisten</a:t>
            </a:r>
            <a:r>
              <a:rPr lang="ro-RO" sz="3200"/>
              <a:t>ț</a:t>
            </a:r>
            <a:r>
              <a:rPr lang="it-IT" sz="3200"/>
              <a:t>ilor medicali   </a:t>
            </a:r>
            <a:r>
              <a:rPr lang="ro-RO" sz="3200"/>
              <a:t> </a:t>
            </a:r>
            <a:endParaRPr lang="it-IT" sz="3200"/>
          </a:p>
        </p:txBody>
      </p:sp>
      <p:graphicFrame>
        <p:nvGraphicFramePr>
          <p:cNvPr id="11" name="Content Placeholder 10">
            <a:extLst>
              <a:ext uri="{FF2B5EF4-FFF2-40B4-BE49-F238E27FC236}">
                <a16:creationId xmlns:a16="http://schemas.microsoft.com/office/drawing/2014/main" id="{0C5F14D8-59E1-014C-9DC4-221A1C6DF2F9}"/>
              </a:ext>
            </a:extLst>
          </p:cNvPr>
          <p:cNvGraphicFramePr>
            <a:graphicFrameLocks noGrp="1"/>
          </p:cNvGraphicFramePr>
          <p:nvPr>
            <p:ph sz="quarter" idx="4"/>
            <p:extLst>
              <p:ext uri="{D42A27DB-BD31-4B8C-83A1-F6EECF244321}">
                <p14:modId xmlns:p14="http://schemas.microsoft.com/office/powerpoint/2010/main" val="1830237213"/>
              </p:ext>
            </p:extLst>
          </p:nvPr>
        </p:nvGraphicFramePr>
        <p:xfrm>
          <a:off x="6324685" y="1371600"/>
          <a:ext cx="5706978" cy="5257800"/>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a:extLst>
              <a:ext uri="{FF2B5EF4-FFF2-40B4-BE49-F238E27FC236}">
                <a16:creationId xmlns:a16="http://schemas.microsoft.com/office/drawing/2014/main" id="{159CF873-C452-BEB0-3988-257C5DE666A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3600" y="9976"/>
            <a:ext cx="1168400" cy="977265"/>
          </a:xfrm>
          <a:prstGeom prst="rect">
            <a:avLst/>
          </a:prstGeom>
          <a:noFill/>
          <a:ln>
            <a:noFill/>
          </a:ln>
        </p:spPr>
      </p:pic>
    </p:spTree>
    <p:extLst>
      <p:ext uri="{BB962C8B-B14F-4D97-AF65-F5344CB8AC3E}">
        <p14:creationId xmlns:p14="http://schemas.microsoft.com/office/powerpoint/2010/main" val="3111076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DCB9-4987-E248-39D7-71AD15D74401}"/>
              </a:ext>
            </a:extLst>
          </p:cNvPr>
          <p:cNvSpPr>
            <a:spLocks noGrp="1"/>
          </p:cNvSpPr>
          <p:nvPr>
            <p:ph type="title"/>
          </p:nvPr>
        </p:nvSpPr>
        <p:spPr>
          <a:xfrm>
            <a:off x="716673" y="127098"/>
            <a:ext cx="10272169" cy="1076060"/>
          </a:xfrm>
        </p:spPr>
        <p:txBody>
          <a:bodyPr>
            <a:normAutofit fontScale="90000"/>
          </a:bodyPr>
          <a:lstStyle/>
          <a:p>
            <a:pPr algn="ctr"/>
            <a:r>
              <a:rPr lang="en-US" err="1"/>
              <a:t>Conluzii</a:t>
            </a:r>
            <a:r>
              <a:rPr lang="ro-RO"/>
              <a:t>le chestionarului în funcție de ră</a:t>
            </a:r>
            <a:r>
              <a:rPr lang="it-IT"/>
              <a:t>spunsurile asisten</a:t>
            </a:r>
            <a:r>
              <a:rPr lang="ro-RO"/>
              <a:t>ț</a:t>
            </a:r>
            <a:r>
              <a:rPr lang="it-IT"/>
              <a:t>ilor medicali</a:t>
            </a:r>
            <a:r>
              <a:rPr lang="ro-RO"/>
              <a:t> d</a:t>
            </a:r>
            <a:r>
              <a:rPr lang="it-IT"/>
              <a:t>in sec</a:t>
            </a:r>
            <a:r>
              <a:rPr lang="ro-RO"/>
              <a:t>ț</a:t>
            </a:r>
            <a:r>
              <a:rPr lang="it-IT"/>
              <a:t>ia ATI SCU Copii Bra</a:t>
            </a:r>
            <a:r>
              <a:rPr lang="ro-RO"/>
              <a:t>ș</a:t>
            </a:r>
            <a:r>
              <a:rPr lang="it-IT"/>
              <a:t>ov</a:t>
            </a:r>
            <a:endParaRPr lang="en-US"/>
          </a:p>
        </p:txBody>
      </p:sp>
      <p:sp>
        <p:nvSpPr>
          <p:cNvPr id="3" name="Content Placeholder 2">
            <a:extLst>
              <a:ext uri="{FF2B5EF4-FFF2-40B4-BE49-F238E27FC236}">
                <a16:creationId xmlns:a16="http://schemas.microsoft.com/office/drawing/2014/main" id="{5B2A1543-49A6-9843-7E3F-DA12B586DF08}"/>
              </a:ext>
            </a:extLst>
          </p:cNvPr>
          <p:cNvSpPr>
            <a:spLocks noGrp="1"/>
          </p:cNvSpPr>
          <p:nvPr>
            <p:ph idx="1"/>
          </p:nvPr>
        </p:nvSpPr>
        <p:spPr>
          <a:xfrm>
            <a:off x="716673" y="1679172"/>
            <a:ext cx="11095538" cy="5178828"/>
          </a:xfrm>
        </p:spPr>
        <p:txBody>
          <a:bodyPr>
            <a:noAutofit/>
          </a:bodyPr>
          <a:lstStyle/>
          <a:p>
            <a:r>
              <a:rPr lang="en-US" err="1"/>
              <a:t>Pacientul</a:t>
            </a:r>
            <a:r>
              <a:rPr lang="en-US"/>
              <a:t> critic din ATI are </a:t>
            </a:r>
            <a:r>
              <a:rPr lang="en-US" err="1"/>
              <a:t>nevoie</a:t>
            </a:r>
            <a:r>
              <a:rPr lang="en-US"/>
              <a:t> de un </a:t>
            </a:r>
            <a:r>
              <a:rPr lang="en-US" b="1"/>
              <a:t>plan de </a:t>
            </a:r>
            <a:r>
              <a:rPr lang="ro-RO" b="1"/>
              <a:t>î</a:t>
            </a:r>
            <a:r>
              <a:rPr lang="en-US" b="1" err="1"/>
              <a:t>ngrijire</a:t>
            </a:r>
            <a:r>
              <a:rPr lang="en-US" b="1"/>
              <a:t> </a:t>
            </a:r>
            <a:r>
              <a:rPr lang="en-US" b="1" err="1"/>
              <a:t>individualizat</a:t>
            </a:r>
            <a:r>
              <a:rPr lang="en-US" b="1"/>
              <a:t>, </a:t>
            </a:r>
            <a:r>
              <a:rPr lang="ro-RO" b="1"/>
              <a:t>î</a:t>
            </a:r>
            <a:r>
              <a:rPr lang="en-US" b="1" err="1"/>
              <a:t>ntocmit</a:t>
            </a:r>
            <a:r>
              <a:rPr lang="en-US" b="1"/>
              <a:t> pe </a:t>
            </a:r>
            <a:r>
              <a:rPr lang="en-US" b="1" err="1"/>
              <a:t>baza</a:t>
            </a:r>
            <a:r>
              <a:rPr lang="en-US" b="1"/>
              <a:t> </a:t>
            </a:r>
            <a:r>
              <a:rPr lang="en-US" b="1" err="1"/>
              <a:t>diagnosticului</a:t>
            </a:r>
            <a:r>
              <a:rPr lang="en-US" b="1"/>
              <a:t>.</a:t>
            </a:r>
          </a:p>
          <a:p>
            <a:r>
              <a:rPr lang="en-US" err="1"/>
              <a:t>Pacientul</a:t>
            </a:r>
            <a:r>
              <a:rPr lang="en-US"/>
              <a:t> pediatric are </a:t>
            </a:r>
            <a:r>
              <a:rPr lang="en-US" err="1"/>
              <a:t>nevoie</a:t>
            </a:r>
            <a:r>
              <a:rPr lang="en-US"/>
              <a:t> de </a:t>
            </a:r>
            <a:r>
              <a:rPr lang="en-US" err="1"/>
              <a:t>mai</a:t>
            </a:r>
            <a:r>
              <a:rPr lang="en-US"/>
              <a:t> </a:t>
            </a:r>
            <a:r>
              <a:rPr lang="en-US" err="1"/>
              <a:t>multe</a:t>
            </a:r>
            <a:r>
              <a:rPr lang="en-US"/>
              <a:t> </a:t>
            </a:r>
            <a:r>
              <a:rPr lang="en-US" b="1" err="1"/>
              <a:t>clasific</a:t>
            </a:r>
            <a:r>
              <a:rPr lang="ro-RO" b="1"/>
              <a:t>ă</a:t>
            </a:r>
            <a:r>
              <a:rPr lang="en-US" b="1" err="1"/>
              <a:t>ri</a:t>
            </a:r>
            <a:r>
              <a:rPr lang="en-US" b="1"/>
              <a:t> ale </a:t>
            </a:r>
            <a:r>
              <a:rPr lang="en-US" b="1" err="1"/>
              <a:t>nivelelor</a:t>
            </a:r>
            <a:r>
              <a:rPr lang="en-US" b="1"/>
              <a:t> de </a:t>
            </a:r>
            <a:r>
              <a:rPr lang="en-US" b="1" err="1"/>
              <a:t>dependen</a:t>
            </a:r>
            <a:r>
              <a:rPr lang="ro-RO" b="1"/>
              <a:t>ță</a:t>
            </a:r>
            <a:r>
              <a:rPr lang="en-US" b="1"/>
              <a:t>!</a:t>
            </a:r>
          </a:p>
          <a:p>
            <a:r>
              <a:rPr lang="en-US" b="1" err="1"/>
              <a:t>Detaliile</a:t>
            </a:r>
            <a:r>
              <a:rPr lang="en-US" b="1"/>
              <a:t> </a:t>
            </a:r>
            <a:r>
              <a:rPr lang="ro-RO" b="1"/>
              <a:t>î</a:t>
            </a:r>
            <a:r>
              <a:rPr lang="en-US" b="1" err="1"/>
              <a:t>ngrijirilor</a:t>
            </a:r>
            <a:r>
              <a:rPr lang="en-US" b="1"/>
              <a:t> </a:t>
            </a:r>
            <a:r>
              <a:rPr lang="en-US" err="1"/>
              <a:t>acordate</a:t>
            </a:r>
            <a:r>
              <a:rPr lang="en-US"/>
              <a:t> </a:t>
            </a:r>
            <a:r>
              <a:rPr lang="en-US" err="1"/>
              <a:t>pacien</a:t>
            </a:r>
            <a:r>
              <a:rPr lang="ro-RO"/>
              <a:t>ț</a:t>
            </a:r>
            <a:r>
              <a:rPr lang="en-US" err="1"/>
              <a:t>ilor</a:t>
            </a:r>
            <a:r>
              <a:rPr lang="en-US"/>
              <a:t> </a:t>
            </a:r>
            <a:r>
              <a:rPr lang="en-US" err="1"/>
              <a:t>critici</a:t>
            </a:r>
            <a:r>
              <a:rPr lang="en-US"/>
              <a:t> din ATI fac </a:t>
            </a:r>
            <a:r>
              <a:rPr lang="en-US" err="1"/>
              <a:t>diferen</a:t>
            </a:r>
            <a:r>
              <a:rPr lang="ro-RO"/>
              <a:t>ț</a:t>
            </a:r>
            <a:r>
              <a:rPr lang="en-US"/>
              <a:t>a </a:t>
            </a:r>
            <a:r>
              <a:rPr lang="ro-RO"/>
              <a:t>î</a:t>
            </a:r>
            <a:r>
              <a:rPr lang="en-US"/>
              <a:t>n </a:t>
            </a:r>
            <a:r>
              <a:rPr lang="en-US" err="1"/>
              <a:t>procesul</a:t>
            </a:r>
            <a:r>
              <a:rPr lang="en-US"/>
              <a:t> de </a:t>
            </a:r>
            <a:r>
              <a:rPr lang="en-US" err="1"/>
              <a:t>recuperare</a:t>
            </a:r>
            <a:r>
              <a:rPr lang="en-US"/>
              <a:t>.</a:t>
            </a:r>
          </a:p>
          <a:p>
            <a:r>
              <a:rPr lang="en-US" b="1" err="1"/>
              <a:t>Consemnarea</a:t>
            </a:r>
            <a:r>
              <a:rPr lang="en-US" b="1"/>
              <a:t> </a:t>
            </a:r>
            <a:r>
              <a:rPr lang="ro-RO" b="1"/>
              <a:t>î</a:t>
            </a:r>
            <a:r>
              <a:rPr lang="en-US" b="1" err="1"/>
              <a:t>ngrijirilor</a:t>
            </a:r>
            <a:r>
              <a:rPr lang="en-US" b="1"/>
              <a:t> in </a:t>
            </a:r>
            <a:r>
              <a:rPr lang="en-US" b="1" err="1"/>
              <a:t>timp</a:t>
            </a:r>
            <a:r>
              <a:rPr lang="en-US" b="1"/>
              <a:t> real </a:t>
            </a:r>
            <a:r>
              <a:rPr lang="ro-RO" b="1"/>
              <a:t>î</a:t>
            </a:r>
            <a:r>
              <a:rPr lang="en-US" b="1"/>
              <a:t>n format digital</a:t>
            </a:r>
            <a:r>
              <a:rPr lang="en-US"/>
              <a:t>, spore</a:t>
            </a:r>
            <a:r>
              <a:rPr lang="ro-RO"/>
              <a:t>ș</a:t>
            </a:r>
            <a:r>
              <a:rPr lang="en-US" err="1"/>
              <a:t>te</a:t>
            </a:r>
            <a:r>
              <a:rPr lang="en-US"/>
              <a:t> </a:t>
            </a:r>
            <a:r>
              <a:rPr lang="en-US" err="1"/>
              <a:t>acurate</a:t>
            </a:r>
            <a:r>
              <a:rPr lang="ro-RO"/>
              <a:t>ț</a:t>
            </a:r>
            <a:r>
              <a:rPr lang="en-US" err="1"/>
              <a:t>ea</a:t>
            </a:r>
            <a:r>
              <a:rPr lang="en-US"/>
              <a:t> </a:t>
            </a:r>
            <a:r>
              <a:rPr lang="en-US" err="1"/>
              <a:t>informa</a:t>
            </a:r>
            <a:r>
              <a:rPr lang="ro-RO"/>
              <a:t>ț</a:t>
            </a:r>
            <a:r>
              <a:rPr lang="en-US" err="1"/>
              <a:t>iilor</a:t>
            </a:r>
            <a:r>
              <a:rPr lang="en-US"/>
              <a:t>.</a:t>
            </a:r>
          </a:p>
          <a:p>
            <a:r>
              <a:rPr lang="en-US"/>
              <a:t>Un plan de </a:t>
            </a:r>
            <a:r>
              <a:rPr lang="ro-RO"/>
              <a:t>î</a:t>
            </a:r>
            <a:r>
              <a:rPr lang="en-US" err="1"/>
              <a:t>ngrijire</a:t>
            </a:r>
            <a:r>
              <a:rPr lang="en-US"/>
              <a:t> </a:t>
            </a:r>
            <a:r>
              <a:rPr lang="ro-RO"/>
              <a:t>î</a:t>
            </a:r>
            <a:r>
              <a:rPr lang="en-US" err="1"/>
              <a:t>ntocmit</a:t>
            </a:r>
            <a:r>
              <a:rPr lang="en-US"/>
              <a:t> </a:t>
            </a:r>
            <a:r>
              <a:rPr lang="en-US" b="1" err="1"/>
              <a:t>corect</a:t>
            </a:r>
            <a:r>
              <a:rPr lang="en-US"/>
              <a:t> </a:t>
            </a:r>
            <a:r>
              <a:rPr lang="en-US" err="1"/>
              <a:t>pentru</a:t>
            </a:r>
            <a:r>
              <a:rPr lang="en-US"/>
              <a:t> </a:t>
            </a:r>
            <a:r>
              <a:rPr lang="en-US" err="1"/>
              <a:t>pacientul</a:t>
            </a:r>
            <a:r>
              <a:rPr lang="en-US"/>
              <a:t> critic din ATI</a:t>
            </a:r>
            <a:r>
              <a:rPr lang="ro-RO"/>
              <a:t>:</a:t>
            </a:r>
          </a:p>
          <a:p>
            <a:pPr lvl="1"/>
            <a:r>
              <a:rPr lang="ro-RO" sz="1800" b="1"/>
              <a:t>CONȚINE</a:t>
            </a:r>
            <a:r>
              <a:rPr lang="en-US" sz="1800" b="1"/>
              <a:t>:</a:t>
            </a:r>
            <a:r>
              <a:rPr lang="ro-RO" sz="1800" b="1"/>
              <a:t> </a:t>
            </a:r>
            <a:r>
              <a:rPr lang="en-US" sz="1800" err="1"/>
              <a:t>Activit</a:t>
            </a:r>
            <a:r>
              <a:rPr lang="ro-RO" sz="1800"/>
              <a:t>ăț</a:t>
            </a:r>
            <a:r>
              <a:rPr lang="en-US" sz="1800" err="1"/>
              <a:t>ile</a:t>
            </a:r>
            <a:r>
              <a:rPr lang="en-US" sz="1800"/>
              <a:t> </a:t>
            </a:r>
            <a:r>
              <a:rPr lang="en-US" sz="1800" err="1"/>
              <a:t>si</a:t>
            </a:r>
            <a:r>
              <a:rPr lang="en-US" sz="1800"/>
              <a:t> </a:t>
            </a:r>
            <a:r>
              <a:rPr lang="en-US" sz="1800" err="1"/>
              <a:t>observa</a:t>
            </a:r>
            <a:r>
              <a:rPr lang="ro-RO" sz="1800"/>
              <a:t>ț</a:t>
            </a:r>
            <a:r>
              <a:rPr lang="en-US" sz="1800" err="1"/>
              <a:t>iile</a:t>
            </a:r>
            <a:r>
              <a:rPr lang="en-US" sz="1800"/>
              <a:t> </a:t>
            </a:r>
            <a:r>
              <a:rPr lang="en-US" sz="1800" err="1"/>
              <a:t>riguros</a:t>
            </a:r>
            <a:r>
              <a:rPr lang="en-US" sz="1800"/>
              <a:t> </a:t>
            </a:r>
            <a:r>
              <a:rPr lang="en-US" sz="1800" err="1"/>
              <a:t>documentate</a:t>
            </a:r>
            <a:r>
              <a:rPr lang="en-US" sz="1800"/>
              <a:t> </a:t>
            </a:r>
            <a:r>
              <a:rPr lang="en-US" sz="1800" err="1"/>
              <a:t>si</a:t>
            </a:r>
            <a:r>
              <a:rPr lang="en-US" sz="1800"/>
              <a:t> </a:t>
            </a:r>
          </a:p>
          <a:p>
            <a:pPr lvl="1"/>
            <a:r>
              <a:rPr lang="ro-RO" sz="1800" b="1"/>
              <a:t>PERMITE:</a:t>
            </a:r>
            <a:r>
              <a:rPr lang="ro-RO" sz="1800"/>
              <a:t> </a:t>
            </a:r>
            <a:r>
              <a:rPr lang="en-US" sz="1800" err="1"/>
              <a:t>Interven</a:t>
            </a:r>
            <a:r>
              <a:rPr lang="ro-RO" sz="1800"/>
              <a:t>ț</a:t>
            </a:r>
            <a:r>
              <a:rPr lang="en-US" sz="1800" err="1"/>
              <a:t>iile</a:t>
            </a:r>
            <a:r>
              <a:rPr lang="en-US" sz="1800"/>
              <a:t> </a:t>
            </a:r>
            <a:r>
              <a:rPr lang="en-US" sz="1800" err="1"/>
              <a:t>adaptate</a:t>
            </a:r>
            <a:r>
              <a:rPr lang="en-US" sz="1800"/>
              <a:t> </a:t>
            </a:r>
            <a:r>
              <a:rPr lang="en-US" sz="1800" err="1"/>
              <a:t>continuu</a:t>
            </a:r>
            <a:r>
              <a:rPr lang="en-US" sz="1800"/>
              <a:t> in </a:t>
            </a:r>
            <a:r>
              <a:rPr lang="en-US" sz="1800" err="1"/>
              <a:t>func</a:t>
            </a:r>
            <a:r>
              <a:rPr lang="ro-RO" sz="1800"/>
              <a:t>ț</a:t>
            </a:r>
            <a:r>
              <a:rPr lang="en-US" sz="1800" err="1"/>
              <a:t>ie</a:t>
            </a:r>
            <a:r>
              <a:rPr lang="en-US" sz="1800"/>
              <a:t> de </a:t>
            </a:r>
            <a:r>
              <a:rPr lang="en-US" sz="1800" err="1"/>
              <a:t>evolu</a:t>
            </a:r>
            <a:r>
              <a:rPr lang="ro-RO" sz="1800"/>
              <a:t>ț</a:t>
            </a:r>
            <a:r>
              <a:rPr lang="en-US" sz="1800" err="1"/>
              <a:t>ia</a:t>
            </a:r>
            <a:r>
              <a:rPr lang="en-US" sz="1800"/>
              <a:t> </a:t>
            </a:r>
            <a:r>
              <a:rPr lang="en-US" sz="1800" err="1"/>
              <a:t>pacientului</a:t>
            </a:r>
            <a:r>
              <a:rPr lang="en-US" sz="1800"/>
              <a:t>.</a:t>
            </a:r>
          </a:p>
          <a:p>
            <a:pPr lvl="1"/>
            <a:r>
              <a:rPr lang="ro-RO" sz="1800" b="1"/>
              <a:t>ASIGURĂ: </a:t>
            </a:r>
            <a:r>
              <a:rPr lang="ro-RO" sz="1800"/>
              <a:t>C</a:t>
            </a:r>
            <a:r>
              <a:rPr lang="en-US" sz="1800" err="1"/>
              <a:t>oordonarea</a:t>
            </a:r>
            <a:r>
              <a:rPr lang="en-US" sz="1800"/>
              <a:t> </a:t>
            </a:r>
            <a:r>
              <a:rPr lang="en-US" sz="1800" err="1"/>
              <a:t>interven</a:t>
            </a:r>
            <a:r>
              <a:rPr lang="ro-RO" sz="1800"/>
              <a:t>ț</a:t>
            </a:r>
            <a:r>
              <a:rPr lang="en-US" sz="1800" err="1"/>
              <a:t>iilor</a:t>
            </a:r>
            <a:r>
              <a:rPr lang="en-US" sz="1800"/>
              <a:t> </a:t>
            </a:r>
            <a:r>
              <a:rPr lang="en-US" sz="1800" err="1"/>
              <a:t>si</a:t>
            </a:r>
            <a:r>
              <a:rPr lang="en-US" sz="1800"/>
              <a:t> </a:t>
            </a:r>
            <a:endParaRPr lang="ro-RO" sz="1800"/>
          </a:p>
          <a:p>
            <a:pPr lvl="4"/>
            <a:r>
              <a:rPr lang="ro-RO" sz="1800"/>
              <a:t>O</a:t>
            </a:r>
            <a:r>
              <a:rPr lang="en-US" sz="1800"/>
              <a:t> </a:t>
            </a:r>
            <a:r>
              <a:rPr lang="en-US" sz="1800" err="1"/>
              <a:t>comunicare</a:t>
            </a:r>
            <a:r>
              <a:rPr lang="en-US" sz="1800"/>
              <a:t> </a:t>
            </a:r>
            <a:r>
              <a:rPr lang="en-US" sz="1800" err="1"/>
              <a:t>mai</a:t>
            </a:r>
            <a:r>
              <a:rPr lang="en-US" sz="1800"/>
              <a:t> </a:t>
            </a:r>
            <a:r>
              <a:rPr lang="en-US" sz="1800" err="1"/>
              <a:t>eficient</a:t>
            </a:r>
            <a:r>
              <a:rPr lang="ro-RO" sz="1800"/>
              <a:t>ă</a:t>
            </a:r>
            <a:r>
              <a:rPr lang="en-US" sz="1800"/>
              <a:t> in </a:t>
            </a:r>
            <a:r>
              <a:rPr lang="en-US" sz="1800" err="1"/>
              <a:t>cadrul</a:t>
            </a:r>
            <a:r>
              <a:rPr lang="en-US" sz="1800"/>
              <a:t> </a:t>
            </a:r>
            <a:r>
              <a:rPr lang="en-US" sz="1800" err="1"/>
              <a:t>echipei</a:t>
            </a:r>
            <a:r>
              <a:rPr lang="en-US" sz="1800"/>
              <a:t> </a:t>
            </a:r>
            <a:r>
              <a:rPr lang="en-US" sz="1800" err="1"/>
              <a:t>medicale</a:t>
            </a:r>
            <a:r>
              <a:rPr lang="en-US" sz="1800"/>
              <a:t>.</a:t>
            </a:r>
          </a:p>
        </p:txBody>
      </p:sp>
      <p:pic>
        <p:nvPicPr>
          <p:cNvPr id="4" name="Picture 3">
            <a:extLst>
              <a:ext uri="{FF2B5EF4-FFF2-40B4-BE49-F238E27FC236}">
                <a16:creationId xmlns:a16="http://schemas.microsoft.com/office/drawing/2014/main" id="{53809180-3568-CB86-67AE-9D2A8C5946A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23600" y="9976"/>
            <a:ext cx="1168400" cy="977265"/>
          </a:xfrm>
          <a:prstGeom prst="rect">
            <a:avLst/>
          </a:prstGeom>
          <a:noFill/>
          <a:ln>
            <a:noFill/>
          </a:ln>
        </p:spPr>
      </p:pic>
    </p:spTree>
    <p:extLst>
      <p:ext uri="{BB962C8B-B14F-4D97-AF65-F5344CB8AC3E}">
        <p14:creationId xmlns:p14="http://schemas.microsoft.com/office/powerpoint/2010/main" val="2274188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28B40-FC14-8A28-B0CB-94603B2B6FB7}"/>
              </a:ext>
            </a:extLst>
          </p:cNvPr>
          <p:cNvSpPr>
            <a:spLocks noGrp="1"/>
          </p:cNvSpPr>
          <p:nvPr>
            <p:ph type="title"/>
          </p:nvPr>
        </p:nvSpPr>
        <p:spPr>
          <a:xfrm>
            <a:off x="1900047" y="63877"/>
            <a:ext cx="8391906" cy="665848"/>
          </a:xfrm>
        </p:spPr>
        <p:txBody>
          <a:bodyPr>
            <a:normAutofit/>
          </a:bodyPr>
          <a:lstStyle/>
          <a:p>
            <a:pPr algn="ctr"/>
            <a:r>
              <a:rPr lang="en-US" sz="3200" err="1"/>
              <a:t>Discu</a:t>
            </a:r>
            <a:r>
              <a:rPr lang="ro-RO" sz="3200"/>
              <a:t>ț</a:t>
            </a:r>
            <a:r>
              <a:rPr lang="en-US" sz="3200"/>
              <a:t>ii </a:t>
            </a:r>
          </a:p>
        </p:txBody>
      </p:sp>
      <p:sp>
        <p:nvSpPr>
          <p:cNvPr id="3" name="Content Placeholder 2">
            <a:extLst>
              <a:ext uri="{FF2B5EF4-FFF2-40B4-BE49-F238E27FC236}">
                <a16:creationId xmlns:a16="http://schemas.microsoft.com/office/drawing/2014/main" id="{AB66D5A4-89F5-15BE-9FE1-876F380E0D52}"/>
              </a:ext>
            </a:extLst>
          </p:cNvPr>
          <p:cNvSpPr>
            <a:spLocks noGrp="1"/>
          </p:cNvSpPr>
          <p:nvPr>
            <p:ph idx="1"/>
          </p:nvPr>
        </p:nvSpPr>
        <p:spPr>
          <a:xfrm>
            <a:off x="481262" y="867795"/>
            <a:ext cx="8686800" cy="5256269"/>
          </a:xfrm>
        </p:spPr>
        <p:txBody>
          <a:bodyPr>
            <a:noAutofit/>
          </a:bodyPr>
          <a:lstStyle/>
          <a:p>
            <a:r>
              <a:rPr lang="ro-RO">
                <a:solidFill>
                  <a:schemeClr val="tx1"/>
                </a:solidFill>
              </a:rPr>
              <a:t>Școlile din România nu asigură specializarea asistenților medicali pentru secțiile ATI; calificarea profesională este efectuată în timp real, la locul de muncă.</a:t>
            </a:r>
          </a:p>
          <a:p>
            <a:r>
              <a:rPr lang="ro-RO">
                <a:solidFill>
                  <a:schemeClr val="tx1"/>
                </a:solidFill>
              </a:rPr>
              <a:t>Un pacient critic ajuns în ATI necesită o îngrijire complexă efectuată de o echipă multidisciplinară. Asistentele medicale care îngrijesc acești pacienți sunt nevoite să îndeplinească mai multe roluri din această echipă deseori incompletă!</a:t>
            </a:r>
          </a:p>
          <a:p>
            <a:r>
              <a:rPr lang="en-US" err="1">
                <a:solidFill>
                  <a:schemeClr val="tx1"/>
                </a:solidFill>
              </a:rPr>
              <a:t>Până</a:t>
            </a:r>
            <a:r>
              <a:rPr lang="en-US">
                <a:solidFill>
                  <a:schemeClr val="tx1"/>
                </a:solidFill>
              </a:rPr>
              <a:t> </a:t>
            </a:r>
            <a:r>
              <a:rPr lang="en-US" err="1">
                <a:solidFill>
                  <a:schemeClr val="tx1"/>
                </a:solidFill>
              </a:rPr>
              <a:t>în</a:t>
            </a:r>
            <a:r>
              <a:rPr lang="en-US">
                <a:solidFill>
                  <a:schemeClr val="tx1"/>
                </a:solidFill>
              </a:rPr>
              <a:t> 2030 </a:t>
            </a:r>
            <a:r>
              <a:rPr lang="en-US" err="1">
                <a:solidFill>
                  <a:schemeClr val="tx1"/>
                </a:solidFill>
              </a:rPr>
              <a:t>este</a:t>
            </a:r>
            <a:r>
              <a:rPr lang="en-US">
                <a:solidFill>
                  <a:schemeClr val="tx1"/>
                </a:solidFill>
              </a:rPr>
              <a:t> </a:t>
            </a:r>
            <a:r>
              <a:rPr lang="en-US" err="1">
                <a:solidFill>
                  <a:schemeClr val="tx1"/>
                </a:solidFill>
              </a:rPr>
              <a:t>preconizat</a:t>
            </a:r>
            <a:r>
              <a:rPr lang="en-US">
                <a:solidFill>
                  <a:schemeClr val="tx1"/>
                </a:solidFill>
              </a:rPr>
              <a:t> un deficit de 18 </a:t>
            </a:r>
            <a:r>
              <a:rPr lang="en-US" err="1">
                <a:solidFill>
                  <a:schemeClr val="tx1"/>
                </a:solidFill>
              </a:rPr>
              <a:t>milioane</a:t>
            </a:r>
            <a:r>
              <a:rPr lang="en-US">
                <a:solidFill>
                  <a:schemeClr val="tx1"/>
                </a:solidFill>
              </a:rPr>
              <a:t> de </a:t>
            </a:r>
            <a:r>
              <a:rPr lang="en-US" err="1">
                <a:solidFill>
                  <a:schemeClr val="tx1"/>
                </a:solidFill>
              </a:rPr>
              <a:t>lucrători</a:t>
            </a:r>
            <a:r>
              <a:rPr lang="en-US">
                <a:solidFill>
                  <a:schemeClr val="tx1"/>
                </a:solidFill>
              </a:rPr>
              <a:t> </a:t>
            </a:r>
            <a:r>
              <a:rPr lang="en-US" err="1">
                <a:solidFill>
                  <a:schemeClr val="tx1"/>
                </a:solidFill>
              </a:rPr>
              <a:t>în</a:t>
            </a:r>
            <a:r>
              <a:rPr lang="en-US">
                <a:solidFill>
                  <a:schemeClr val="tx1"/>
                </a:solidFill>
              </a:rPr>
              <a:t> </a:t>
            </a:r>
            <a:r>
              <a:rPr lang="en-US" err="1">
                <a:solidFill>
                  <a:schemeClr val="tx1"/>
                </a:solidFill>
              </a:rPr>
              <a:t>domeniul</a:t>
            </a:r>
            <a:r>
              <a:rPr lang="en-US">
                <a:solidFill>
                  <a:schemeClr val="tx1"/>
                </a:solidFill>
              </a:rPr>
              <a:t> </a:t>
            </a:r>
            <a:r>
              <a:rPr lang="en-US" err="1">
                <a:solidFill>
                  <a:schemeClr val="tx1"/>
                </a:solidFill>
              </a:rPr>
              <a:t>sănătăț</a:t>
            </a:r>
            <a:r>
              <a:rPr lang="ro-RO">
                <a:solidFill>
                  <a:schemeClr val="tx1"/>
                </a:solidFill>
              </a:rPr>
              <a:t>ii în întreaga lume</a:t>
            </a:r>
            <a:r>
              <a:rPr lang="en-US">
                <a:solidFill>
                  <a:schemeClr val="tx1"/>
                </a:solidFill>
              </a:rPr>
              <a:t>.</a:t>
            </a:r>
          </a:p>
          <a:p>
            <a:r>
              <a:rPr lang="en-US" err="1">
                <a:solidFill>
                  <a:schemeClr val="tx1"/>
                </a:solidFill>
              </a:rPr>
              <a:t>Niveluri</a:t>
            </a:r>
            <a:r>
              <a:rPr lang="en-US">
                <a:solidFill>
                  <a:schemeClr val="tx1"/>
                </a:solidFill>
              </a:rPr>
              <a:t> </a:t>
            </a:r>
            <a:r>
              <a:rPr lang="en-US" err="1">
                <a:solidFill>
                  <a:schemeClr val="tx1"/>
                </a:solidFill>
              </a:rPr>
              <a:t>ridicate</a:t>
            </a:r>
            <a:r>
              <a:rPr lang="en-US">
                <a:solidFill>
                  <a:schemeClr val="tx1"/>
                </a:solidFill>
              </a:rPr>
              <a:t> de </a:t>
            </a:r>
            <a:r>
              <a:rPr lang="en-US" err="1">
                <a:solidFill>
                  <a:schemeClr val="tx1"/>
                </a:solidFill>
              </a:rPr>
              <a:t>suferință</a:t>
            </a:r>
            <a:r>
              <a:rPr lang="en-US">
                <a:solidFill>
                  <a:schemeClr val="tx1"/>
                </a:solidFill>
              </a:rPr>
              <a:t> </a:t>
            </a:r>
            <a:r>
              <a:rPr lang="en-US" err="1">
                <a:solidFill>
                  <a:schemeClr val="tx1"/>
                </a:solidFill>
              </a:rPr>
              <a:t>morală</a:t>
            </a:r>
            <a:r>
              <a:rPr lang="en-US">
                <a:solidFill>
                  <a:schemeClr val="tx1"/>
                </a:solidFill>
              </a:rPr>
              <a:t> sunt </a:t>
            </a:r>
            <a:r>
              <a:rPr lang="en-US" err="1">
                <a:solidFill>
                  <a:schemeClr val="tx1"/>
                </a:solidFill>
              </a:rPr>
              <a:t>frecvent</a:t>
            </a:r>
            <a:r>
              <a:rPr lang="en-US">
                <a:solidFill>
                  <a:schemeClr val="tx1"/>
                </a:solidFill>
              </a:rPr>
              <a:t> </a:t>
            </a:r>
            <a:r>
              <a:rPr lang="en-US" err="1">
                <a:solidFill>
                  <a:schemeClr val="tx1"/>
                </a:solidFill>
              </a:rPr>
              <a:t>raportate</a:t>
            </a:r>
            <a:r>
              <a:rPr lang="en-US">
                <a:solidFill>
                  <a:schemeClr val="tx1"/>
                </a:solidFill>
              </a:rPr>
              <a:t> </a:t>
            </a:r>
            <a:r>
              <a:rPr lang="en-US" err="1">
                <a:solidFill>
                  <a:schemeClr val="tx1"/>
                </a:solidFill>
              </a:rPr>
              <a:t>în</a:t>
            </a:r>
            <a:r>
              <a:rPr lang="en-US">
                <a:solidFill>
                  <a:schemeClr val="tx1"/>
                </a:solidFill>
              </a:rPr>
              <a:t> </a:t>
            </a:r>
            <a:r>
              <a:rPr lang="en-US" err="1">
                <a:solidFill>
                  <a:schemeClr val="tx1"/>
                </a:solidFill>
              </a:rPr>
              <a:t>mediile</a:t>
            </a:r>
            <a:r>
              <a:rPr lang="en-US">
                <a:solidFill>
                  <a:schemeClr val="tx1"/>
                </a:solidFill>
              </a:rPr>
              <a:t> de </a:t>
            </a:r>
            <a:r>
              <a:rPr lang="en-US" err="1">
                <a:solidFill>
                  <a:schemeClr val="tx1"/>
                </a:solidFill>
              </a:rPr>
              <a:t>terapie</a:t>
            </a:r>
            <a:r>
              <a:rPr lang="en-US">
                <a:solidFill>
                  <a:schemeClr val="tx1"/>
                </a:solidFill>
              </a:rPr>
              <a:t> </a:t>
            </a:r>
            <a:r>
              <a:rPr lang="en-US" err="1">
                <a:solidFill>
                  <a:schemeClr val="tx1"/>
                </a:solidFill>
              </a:rPr>
              <a:t>intensivă</a:t>
            </a:r>
            <a:r>
              <a:rPr lang="en-US">
                <a:solidFill>
                  <a:schemeClr val="tx1"/>
                </a:solidFill>
              </a:rPr>
              <a:t> </a:t>
            </a:r>
            <a:r>
              <a:rPr lang="en-US" err="1">
                <a:solidFill>
                  <a:schemeClr val="tx1"/>
                </a:solidFill>
              </a:rPr>
              <a:t>în</a:t>
            </a:r>
            <a:r>
              <a:rPr lang="en-US">
                <a:solidFill>
                  <a:schemeClr val="tx1"/>
                </a:solidFill>
              </a:rPr>
              <a:t> </a:t>
            </a:r>
            <a:r>
              <a:rPr lang="en-US" err="1">
                <a:solidFill>
                  <a:schemeClr val="tx1"/>
                </a:solidFill>
              </a:rPr>
              <a:t>timpul</a:t>
            </a:r>
            <a:r>
              <a:rPr lang="en-US">
                <a:solidFill>
                  <a:schemeClr val="tx1"/>
                </a:solidFill>
              </a:rPr>
              <a:t> </a:t>
            </a:r>
            <a:r>
              <a:rPr lang="en-US" err="1">
                <a:solidFill>
                  <a:schemeClr val="tx1"/>
                </a:solidFill>
              </a:rPr>
              <a:t>furnizării</a:t>
            </a:r>
            <a:r>
              <a:rPr lang="en-US">
                <a:solidFill>
                  <a:schemeClr val="tx1"/>
                </a:solidFill>
              </a:rPr>
              <a:t> </a:t>
            </a:r>
            <a:r>
              <a:rPr lang="en-US" err="1">
                <a:solidFill>
                  <a:schemeClr val="tx1"/>
                </a:solidFill>
              </a:rPr>
              <a:t>intervențiilor</a:t>
            </a:r>
            <a:r>
              <a:rPr lang="en-US">
                <a:solidFill>
                  <a:schemeClr val="tx1"/>
                </a:solidFill>
              </a:rPr>
              <a:t> de </a:t>
            </a:r>
            <a:r>
              <a:rPr lang="en-US" err="1">
                <a:solidFill>
                  <a:schemeClr val="tx1"/>
                </a:solidFill>
              </a:rPr>
              <a:t>susținere</a:t>
            </a:r>
            <a:r>
              <a:rPr lang="en-US">
                <a:solidFill>
                  <a:schemeClr val="tx1"/>
                </a:solidFill>
              </a:rPr>
              <a:t> a </a:t>
            </a:r>
            <a:r>
              <a:rPr lang="en-US" err="1">
                <a:solidFill>
                  <a:schemeClr val="tx1"/>
                </a:solidFill>
              </a:rPr>
              <a:t>vieții</a:t>
            </a:r>
            <a:r>
              <a:rPr lang="ro-RO">
                <a:solidFill>
                  <a:schemeClr val="tx1"/>
                </a:solidFill>
              </a:rPr>
              <a:t>.</a:t>
            </a:r>
          </a:p>
          <a:p>
            <a:r>
              <a:rPr lang="en-US">
                <a:solidFill>
                  <a:schemeClr val="tx1"/>
                </a:solidFill>
              </a:rPr>
              <a:t>Toate </a:t>
            </a:r>
            <a:r>
              <a:rPr lang="en-US" err="1">
                <a:solidFill>
                  <a:schemeClr val="tx1"/>
                </a:solidFill>
              </a:rPr>
              <a:t>acestea</a:t>
            </a:r>
            <a:r>
              <a:rPr lang="en-US">
                <a:solidFill>
                  <a:schemeClr val="tx1"/>
                </a:solidFill>
              </a:rPr>
              <a:t> pot </a:t>
            </a:r>
            <a:r>
              <a:rPr lang="en-US" err="1">
                <a:solidFill>
                  <a:schemeClr val="tx1"/>
                </a:solidFill>
              </a:rPr>
              <a:t>compromite</a:t>
            </a:r>
            <a:r>
              <a:rPr lang="en-US">
                <a:solidFill>
                  <a:schemeClr val="tx1"/>
                </a:solidFill>
              </a:rPr>
              <a:t> </a:t>
            </a:r>
            <a:r>
              <a:rPr lang="en-US" err="1">
                <a:solidFill>
                  <a:schemeClr val="tx1"/>
                </a:solidFill>
              </a:rPr>
              <a:t>îngrijirea</a:t>
            </a:r>
            <a:r>
              <a:rPr lang="en-US">
                <a:solidFill>
                  <a:schemeClr val="tx1"/>
                </a:solidFill>
              </a:rPr>
              <a:t> </a:t>
            </a:r>
            <a:r>
              <a:rPr lang="en-US" err="1">
                <a:solidFill>
                  <a:schemeClr val="tx1"/>
                </a:solidFill>
              </a:rPr>
              <a:t>sigură</a:t>
            </a:r>
            <a:r>
              <a:rPr lang="en-US">
                <a:solidFill>
                  <a:schemeClr val="tx1"/>
                </a:solidFill>
              </a:rPr>
              <a:t> </a:t>
            </a:r>
            <a:r>
              <a:rPr lang="en-US" err="1">
                <a:solidFill>
                  <a:schemeClr val="tx1"/>
                </a:solidFill>
              </a:rPr>
              <a:t>și</a:t>
            </a:r>
            <a:r>
              <a:rPr lang="en-US">
                <a:solidFill>
                  <a:schemeClr val="tx1"/>
                </a:solidFill>
              </a:rPr>
              <a:t> </a:t>
            </a:r>
            <a:r>
              <a:rPr lang="en-US" err="1">
                <a:solidFill>
                  <a:schemeClr val="tx1"/>
                </a:solidFill>
              </a:rPr>
              <a:t>eficientă</a:t>
            </a:r>
            <a:r>
              <a:rPr lang="en-US">
                <a:solidFill>
                  <a:schemeClr val="tx1"/>
                </a:solidFill>
              </a:rPr>
              <a:t> a </a:t>
            </a:r>
            <a:r>
              <a:rPr lang="en-US" err="1">
                <a:solidFill>
                  <a:schemeClr val="tx1"/>
                </a:solidFill>
              </a:rPr>
              <a:t>pacienților</a:t>
            </a:r>
            <a:r>
              <a:rPr lang="en-US">
                <a:solidFill>
                  <a:schemeClr val="tx1"/>
                </a:solidFill>
              </a:rPr>
              <a:t>. </a:t>
            </a:r>
            <a:endParaRPr lang="ro-RO">
              <a:solidFill>
                <a:schemeClr val="tx1"/>
              </a:solidFill>
            </a:endParaRPr>
          </a:p>
          <a:p>
            <a:r>
              <a:rPr lang="ro-RO">
                <a:solidFill>
                  <a:schemeClr val="tx1"/>
                </a:solidFill>
              </a:rPr>
              <a:t>Există studii care certifică PTSD după externarea din ATI, atât în rândul pacienților cât și ale familiilor acestora; s-au identificat puține surse de stres: alarmele aparatelor, comunicare precară, saloanele de ATI neonatală, prezența echipamentelor de protecție.  </a:t>
            </a:r>
          </a:p>
        </p:txBody>
      </p:sp>
      <p:pic>
        <p:nvPicPr>
          <p:cNvPr id="4" name="Picture 3">
            <a:extLst>
              <a:ext uri="{FF2B5EF4-FFF2-40B4-BE49-F238E27FC236}">
                <a16:creationId xmlns:a16="http://schemas.microsoft.com/office/drawing/2014/main" id="{6E0C17D7-020F-A383-F6F7-FE7D85789C5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23600" y="9977"/>
            <a:ext cx="1168400" cy="665848"/>
          </a:xfrm>
          <a:prstGeom prst="rect">
            <a:avLst/>
          </a:prstGeom>
          <a:noFill/>
          <a:ln>
            <a:noFill/>
          </a:ln>
        </p:spPr>
      </p:pic>
      <p:sp>
        <p:nvSpPr>
          <p:cNvPr id="6" name="TextBox 5">
            <a:extLst>
              <a:ext uri="{FF2B5EF4-FFF2-40B4-BE49-F238E27FC236}">
                <a16:creationId xmlns:a16="http://schemas.microsoft.com/office/drawing/2014/main" id="{169DADFB-6C2E-91E4-DDA5-51DC9A988DE9}"/>
              </a:ext>
            </a:extLst>
          </p:cNvPr>
          <p:cNvSpPr txBox="1"/>
          <p:nvPr/>
        </p:nvSpPr>
        <p:spPr>
          <a:xfrm>
            <a:off x="159418" y="6316035"/>
            <a:ext cx="4484772" cy="461665"/>
          </a:xfrm>
          <a:prstGeom prst="rect">
            <a:avLst/>
          </a:prstGeom>
          <a:noFill/>
        </p:spPr>
        <p:txBody>
          <a:bodyPr wrap="square">
            <a:spAutoFit/>
          </a:bodyPr>
          <a:lstStyle/>
          <a:p>
            <a:r>
              <a:rPr lang="en-US" sz="800"/>
              <a:t>American Journal of Critical Care (AJCC), Discussion Guide for the Hua Article Evidence-Based Review and Discussion Points, Grant A. Pignatiello, PhD, RN, Volume: 30 Issue: 5 September 2021 Pages: 363-364  http://dx.doi.org/10.4037/ajcc2021956 </a:t>
            </a:r>
          </a:p>
        </p:txBody>
      </p:sp>
      <p:sp>
        <p:nvSpPr>
          <p:cNvPr id="8" name="TextBox 7">
            <a:extLst>
              <a:ext uri="{FF2B5EF4-FFF2-40B4-BE49-F238E27FC236}">
                <a16:creationId xmlns:a16="http://schemas.microsoft.com/office/drawing/2014/main" id="{DD08E625-E2A8-3772-323B-B4454FF19468}"/>
              </a:ext>
            </a:extLst>
          </p:cNvPr>
          <p:cNvSpPr txBox="1"/>
          <p:nvPr/>
        </p:nvSpPr>
        <p:spPr>
          <a:xfrm>
            <a:off x="4644190" y="6316035"/>
            <a:ext cx="4202028" cy="461665"/>
          </a:xfrm>
          <a:prstGeom prst="rect">
            <a:avLst/>
          </a:prstGeom>
          <a:noFill/>
        </p:spPr>
        <p:txBody>
          <a:bodyPr wrap="square">
            <a:spAutoFit/>
          </a:bodyPr>
          <a:lstStyle/>
          <a:p>
            <a:r>
              <a:rPr lang="en-US" sz="800" err="1"/>
              <a:t>Hobenu</a:t>
            </a:r>
            <a:r>
              <a:rPr lang="en-US" sz="800"/>
              <a:t>, K. A., </a:t>
            </a:r>
            <a:r>
              <a:rPr lang="en-US" sz="800" err="1"/>
              <a:t>Adefuye</a:t>
            </a:r>
            <a:r>
              <a:rPr lang="en-US" sz="800"/>
              <a:t>, A. O., Naab, F., &amp; Nyoni, C. N. (2025). Strategies to enhance clinical teaching and learning in undergraduate nursing education: A scoping review. </a:t>
            </a:r>
            <a:r>
              <a:rPr lang="en-US" sz="800" err="1"/>
              <a:t>PLoS</a:t>
            </a:r>
            <a:r>
              <a:rPr lang="en-US" sz="800"/>
              <a:t> One, 20(6) </a:t>
            </a:r>
            <a:r>
              <a:rPr lang="en-US" sz="800" err="1"/>
              <a:t>doi:https</a:t>
            </a:r>
            <a:r>
              <a:rPr lang="en-US" sz="800"/>
              <a:t>://doi.org/10.1371/journal.pone.0305789 </a:t>
            </a:r>
          </a:p>
        </p:txBody>
      </p:sp>
      <p:sp>
        <p:nvSpPr>
          <p:cNvPr id="10" name="TextBox 9">
            <a:extLst>
              <a:ext uri="{FF2B5EF4-FFF2-40B4-BE49-F238E27FC236}">
                <a16:creationId xmlns:a16="http://schemas.microsoft.com/office/drawing/2014/main" id="{74F69337-8BBE-B433-BBAF-13D049F9250D}"/>
              </a:ext>
            </a:extLst>
          </p:cNvPr>
          <p:cNvSpPr txBox="1"/>
          <p:nvPr/>
        </p:nvSpPr>
        <p:spPr>
          <a:xfrm>
            <a:off x="8739940" y="6316034"/>
            <a:ext cx="3452060" cy="461665"/>
          </a:xfrm>
          <a:prstGeom prst="rect">
            <a:avLst/>
          </a:prstGeom>
          <a:noFill/>
        </p:spPr>
        <p:txBody>
          <a:bodyPr wrap="square">
            <a:spAutoFit/>
          </a:bodyPr>
          <a:lstStyle/>
          <a:p>
            <a:r>
              <a:rPr lang="en-US" sz="800"/>
              <a:t>Yeoh, S. A., Kumar, S., Phillips, A., &amp; Lok Sze, K. L. (2024). Unveiling the exodus: A scoping review of attrition in allied health. </a:t>
            </a:r>
            <a:r>
              <a:rPr lang="en-US" sz="800" err="1"/>
              <a:t>PLoS</a:t>
            </a:r>
            <a:r>
              <a:rPr lang="en-US" sz="800"/>
              <a:t> One, 19(9) </a:t>
            </a:r>
            <a:r>
              <a:rPr lang="en-US" sz="800" err="1"/>
              <a:t>doi:https</a:t>
            </a:r>
            <a:r>
              <a:rPr lang="en-US" sz="800"/>
              <a:t>://doi.org/10.1371/journal.pone.0308302</a:t>
            </a:r>
          </a:p>
        </p:txBody>
      </p:sp>
      <p:sp>
        <p:nvSpPr>
          <p:cNvPr id="5" name="Scroll: Vertical 4">
            <a:extLst>
              <a:ext uri="{FF2B5EF4-FFF2-40B4-BE49-F238E27FC236}">
                <a16:creationId xmlns:a16="http://schemas.microsoft.com/office/drawing/2014/main" id="{2BD4133A-B4C2-14C0-9DF6-CAA2EE3EBC30}"/>
              </a:ext>
            </a:extLst>
          </p:cNvPr>
          <p:cNvSpPr/>
          <p:nvPr/>
        </p:nvSpPr>
        <p:spPr>
          <a:xfrm>
            <a:off x="9168062" y="1258328"/>
            <a:ext cx="2874104" cy="4341343"/>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Pandemia Covid-19 ne-a învățat că suferința morală exacerbează:</a:t>
            </a:r>
          </a:p>
          <a:p>
            <a:pPr algn="ctr"/>
            <a:r>
              <a:rPr lang="en-US" b="1"/>
              <a:t>epuizarea profesională a personalului medical, </a:t>
            </a:r>
          </a:p>
          <a:p>
            <a:pPr algn="ctr"/>
            <a:r>
              <a:rPr lang="en-US" b="1"/>
              <a:t>nemulțumirea profesională și </a:t>
            </a:r>
          </a:p>
          <a:p>
            <a:pPr algn="ctr"/>
            <a:r>
              <a:rPr lang="en-US" b="1"/>
              <a:t>abandonarea locului de muncă. </a:t>
            </a:r>
          </a:p>
        </p:txBody>
      </p:sp>
    </p:spTree>
    <p:extLst>
      <p:ext uri="{BB962C8B-B14F-4D97-AF65-F5344CB8AC3E}">
        <p14:creationId xmlns:p14="http://schemas.microsoft.com/office/powerpoint/2010/main" val="1894611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84E02-5C19-41CE-90DD-382CCCAEE33F}"/>
              </a:ext>
            </a:extLst>
          </p:cNvPr>
          <p:cNvSpPr>
            <a:spLocks noGrp="1"/>
          </p:cNvSpPr>
          <p:nvPr>
            <p:ph type="title"/>
          </p:nvPr>
        </p:nvSpPr>
        <p:spPr>
          <a:xfrm>
            <a:off x="1640156" y="1907575"/>
            <a:ext cx="8911687" cy="639206"/>
          </a:xfrm>
        </p:spPr>
        <p:txBody>
          <a:bodyPr>
            <a:normAutofit/>
          </a:bodyPr>
          <a:lstStyle/>
          <a:p>
            <a:pPr algn="ctr"/>
            <a:r>
              <a:rPr lang="en-US" sz="3200" err="1">
                <a:solidFill>
                  <a:schemeClr val="tx1"/>
                </a:solidFill>
              </a:rPr>
              <a:t>Propuneri</a:t>
            </a:r>
            <a:endParaRPr lang="en-US" sz="3200"/>
          </a:p>
        </p:txBody>
      </p:sp>
      <p:sp>
        <p:nvSpPr>
          <p:cNvPr id="3" name="Content Placeholder 2">
            <a:extLst>
              <a:ext uri="{FF2B5EF4-FFF2-40B4-BE49-F238E27FC236}">
                <a16:creationId xmlns:a16="http://schemas.microsoft.com/office/drawing/2014/main" id="{E80F8D5E-C92A-0FCD-D717-8E828F6B526A}"/>
              </a:ext>
            </a:extLst>
          </p:cNvPr>
          <p:cNvSpPr>
            <a:spLocks noGrp="1"/>
          </p:cNvSpPr>
          <p:nvPr>
            <p:ph idx="1"/>
          </p:nvPr>
        </p:nvSpPr>
        <p:spPr>
          <a:xfrm>
            <a:off x="274052" y="2731086"/>
            <a:ext cx="11405937" cy="3256547"/>
          </a:xfrm>
        </p:spPr>
        <p:txBody>
          <a:bodyPr/>
          <a:lstStyle/>
          <a:p>
            <a:r>
              <a:rPr lang="ro-RO" b="1">
                <a:solidFill>
                  <a:schemeClr val="tx1"/>
                </a:solidFill>
              </a:rPr>
              <a:t>Asigurarea cadrului legislativ necesar unei ”specializări” </a:t>
            </a:r>
            <a:r>
              <a:rPr lang="ro-RO">
                <a:solidFill>
                  <a:schemeClr val="tx1"/>
                </a:solidFill>
              </a:rPr>
              <a:t>care să completeze competențele de bază ale asistentului medical generalist.</a:t>
            </a:r>
          </a:p>
          <a:p>
            <a:r>
              <a:rPr lang="en-US" err="1">
                <a:solidFill>
                  <a:schemeClr val="tx1"/>
                </a:solidFill>
              </a:rPr>
              <a:t>Cadrul</a:t>
            </a:r>
            <a:r>
              <a:rPr lang="en-US">
                <a:solidFill>
                  <a:schemeClr val="tx1"/>
                </a:solidFill>
              </a:rPr>
              <a:t> de </a:t>
            </a:r>
            <a:r>
              <a:rPr lang="en-US" err="1">
                <a:solidFill>
                  <a:schemeClr val="tx1"/>
                </a:solidFill>
              </a:rPr>
              <a:t>competen</a:t>
            </a:r>
            <a:r>
              <a:rPr lang="ro-RO">
                <a:solidFill>
                  <a:schemeClr val="tx1"/>
                </a:solidFill>
              </a:rPr>
              <a:t>ț</a:t>
            </a:r>
            <a:r>
              <a:rPr lang="en-US">
                <a:solidFill>
                  <a:schemeClr val="tx1"/>
                </a:solidFill>
              </a:rPr>
              <a:t>e de </a:t>
            </a:r>
            <a:r>
              <a:rPr lang="en-US" err="1">
                <a:solidFill>
                  <a:schemeClr val="tx1"/>
                </a:solidFill>
              </a:rPr>
              <a:t>asisten</a:t>
            </a:r>
            <a:r>
              <a:rPr lang="ro-RO">
                <a:solidFill>
                  <a:schemeClr val="tx1"/>
                </a:solidFill>
              </a:rPr>
              <a:t>ț</a:t>
            </a:r>
            <a:r>
              <a:rPr lang="en-US">
                <a:solidFill>
                  <a:schemeClr val="tx1"/>
                </a:solidFill>
              </a:rPr>
              <a:t>ă </a:t>
            </a:r>
            <a:r>
              <a:rPr lang="en-US" err="1">
                <a:solidFill>
                  <a:schemeClr val="tx1"/>
                </a:solidFill>
              </a:rPr>
              <a:t>medicală</a:t>
            </a:r>
            <a:r>
              <a:rPr lang="en-US">
                <a:solidFill>
                  <a:schemeClr val="tx1"/>
                </a:solidFill>
              </a:rPr>
              <a:t> </a:t>
            </a:r>
            <a:r>
              <a:rPr lang="en-US" err="1">
                <a:solidFill>
                  <a:schemeClr val="tx1"/>
                </a:solidFill>
              </a:rPr>
              <a:t>ar</a:t>
            </a:r>
            <a:r>
              <a:rPr lang="en-US">
                <a:solidFill>
                  <a:schemeClr val="tx1"/>
                </a:solidFill>
              </a:rPr>
              <a:t> </a:t>
            </a:r>
            <a:r>
              <a:rPr lang="en-US" err="1">
                <a:solidFill>
                  <a:schemeClr val="tx1"/>
                </a:solidFill>
              </a:rPr>
              <a:t>trebui</a:t>
            </a:r>
            <a:r>
              <a:rPr lang="en-US">
                <a:solidFill>
                  <a:schemeClr val="tx1"/>
                </a:solidFill>
              </a:rPr>
              <a:t> </a:t>
            </a:r>
            <a:r>
              <a:rPr lang="en-US" b="1" err="1">
                <a:solidFill>
                  <a:schemeClr val="tx1"/>
                </a:solidFill>
              </a:rPr>
              <a:t>actualizat</a:t>
            </a:r>
            <a:r>
              <a:rPr lang="en-US" b="1">
                <a:solidFill>
                  <a:schemeClr val="tx1"/>
                </a:solidFill>
              </a:rPr>
              <a:t> periodic </a:t>
            </a:r>
            <a:r>
              <a:rPr lang="en-US" err="1">
                <a:solidFill>
                  <a:schemeClr val="tx1"/>
                </a:solidFill>
              </a:rPr>
              <a:t>pentru</a:t>
            </a:r>
            <a:r>
              <a:rPr lang="en-US">
                <a:solidFill>
                  <a:schemeClr val="tx1"/>
                </a:solidFill>
              </a:rPr>
              <a:t> a se </a:t>
            </a:r>
            <a:r>
              <a:rPr lang="en-US" err="1">
                <a:solidFill>
                  <a:schemeClr val="tx1"/>
                </a:solidFill>
              </a:rPr>
              <a:t>adapta</a:t>
            </a:r>
            <a:r>
              <a:rPr lang="en-US">
                <a:solidFill>
                  <a:schemeClr val="tx1"/>
                </a:solidFill>
              </a:rPr>
              <a:t> </a:t>
            </a:r>
            <a:r>
              <a:rPr lang="en-US" err="1">
                <a:solidFill>
                  <a:schemeClr val="tx1"/>
                </a:solidFill>
              </a:rPr>
              <a:t>evoluției</a:t>
            </a:r>
            <a:r>
              <a:rPr lang="en-US">
                <a:solidFill>
                  <a:schemeClr val="tx1"/>
                </a:solidFill>
              </a:rPr>
              <a:t> </a:t>
            </a:r>
            <a:r>
              <a:rPr lang="en-US" err="1">
                <a:solidFill>
                  <a:schemeClr val="tx1"/>
                </a:solidFill>
              </a:rPr>
              <a:t>asisten</a:t>
            </a:r>
            <a:r>
              <a:rPr lang="ro-RO">
                <a:solidFill>
                  <a:schemeClr val="tx1"/>
                </a:solidFill>
              </a:rPr>
              <a:t>ț</a:t>
            </a:r>
            <a:r>
              <a:rPr lang="en-US" err="1">
                <a:solidFill>
                  <a:schemeClr val="tx1"/>
                </a:solidFill>
              </a:rPr>
              <a:t>ei</a:t>
            </a:r>
            <a:r>
              <a:rPr lang="en-US">
                <a:solidFill>
                  <a:schemeClr val="tx1"/>
                </a:solidFill>
              </a:rPr>
              <a:t> medicale</a:t>
            </a:r>
            <a:r>
              <a:rPr lang="ro-RO">
                <a:solidFill>
                  <a:schemeClr val="tx1"/>
                </a:solidFill>
              </a:rPr>
              <a:t>.</a:t>
            </a:r>
            <a:r>
              <a:rPr lang="en-US">
                <a:solidFill>
                  <a:schemeClr val="tx1"/>
                </a:solidFill>
              </a:rPr>
              <a:t> </a:t>
            </a:r>
          </a:p>
          <a:p>
            <a:r>
              <a:rPr lang="ro-RO" b="1">
                <a:solidFill>
                  <a:schemeClr val="tx1"/>
                </a:solidFill>
              </a:rPr>
              <a:t>E</a:t>
            </a:r>
            <a:r>
              <a:rPr lang="en-US" b="1" err="1">
                <a:solidFill>
                  <a:schemeClr val="tx1"/>
                </a:solidFill>
              </a:rPr>
              <a:t>duca</a:t>
            </a:r>
            <a:r>
              <a:rPr lang="ro-RO" b="1">
                <a:solidFill>
                  <a:schemeClr val="tx1"/>
                </a:solidFill>
              </a:rPr>
              <a:t>ț</a:t>
            </a:r>
            <a:r>
              <a:rPr lang="en-US" b="1" err="1">
                <a:solidFill>
                  <a:schemeClr val="tx1"/>
                </a:solidFill>
              </a:rPr>
              <a:t>ia</a:t>
            </a:r>
            <a:r>
              <a:rPr lang="en-US" b="1">
                <a:solidFill>
                  <a:schemeClr val="tx1"/>
                </a:solidFill>
              </a:rPr>
              <a:t> </a:t>
            </a:r>
            <a:r>
              <a:rPr lang="en-US" b="1" err="1">
                <a:solidFill>
                  <a:schemeClr val="tx1"/>
                </a:solidFill>
              </a:rPr>
              <a:t>clinică</a:t>
            </a:r>
            <a:r>
              <a:rPr lang="en-US" b="1">
                <a:solidFill>
                  <a:schemeClr val="tx1"/>
                </a:solidFill>
              </a:rPr>
              <a:t> a </a:t>
            </a:r>
            <a:r>
              <a:rPr lang="en-US" b="1" err="1">
                <a:solidFill>
                  <a:schemeClr val="tx1"/>
                </a:solidFill>
              </a:rPr>
              <a:t>studen</a:t>
            </a:r>
            <a:r>
              <a:rPr lang="ro-RO" b="1">
                <a:solidFill>
                  <a:schemeClr val="tx1"/>
                </a:solidFill>
              </a:rPr>
              <a:t>ț</a:t>
            </a:r>
            <a:r>
              <a:rPr lang="en-US" b="1" err="1">
                <a:solidFill>
                  <a:schemeClr val="tx1"/>
                </a:solidFill>
              </a:rPr>
              <a:t>i</a:t>
            </a:r>
            <a:r>
              <a:rPr lang="ro-RO" b="1">
                <a:solidFill>
                  <a:schemeClr val="tx1"/>
                </a:solidFill>
              </a:rPr>
              <a:t>lor </a:t>
            </a:r>
            <a:r>
              <a:rPr lang="ro-RO">
                <a:solidFill>
                  <a:schemeClr val="tx1"/>
                </a:solidFill>
              </a:rPr>
              <a:t>să fie focusată pe</a:t>
            </a:r>
            <a:r>
              <a:rPr lang="en-US">
                <a:solidFill>
                  <a:schemeClr val="tx1"/>
                </a:solidFill>
              </a:rPr>
              <a:t> </a:t>
            </a:r>
            <a:r>
              <a:rPr lang="en-US" err="1">
                <a:solidFill>
                  <a:schemeClr val="tx1"/>
                </a:solidFill>
              </a:rPr>
              <a:t>abilități</a:t>
            </a:r>
            <a:r>
              <a:rPr lang="en-US">
                <a:solidFill>
                  <a:schemeClr val="tx1"/>
                </a:solidFill>
              </a:rPr>
              <a:t> precum </a:t>
            </a:r>
            <a:r>
              <a:rPr lang="en-US" err="1">
                <a:solidFill>
                  <a:schemeClr val="tx1"/>
                </a:solidFill>
              </a:rPr>
              <a:t>rezolvarea</a:t>
            </a:r>
            <a:r>
              <a:rPr lang="en-US">
                <a:solidFill>
                  <a:schemeClr val="tx1"/>
                </a:solidFill>
              </a:rPr>
              <a:t> </a:t>
            </a:r>
            <a:r>
              <a:rPr lang="en-US" err="1">
                <a:solidFill>
                  <a:schemeClr val="tx1"/>
                </a:solidFill>
              </a:rPr>
              <a:t>problemelor</a:t>
            </a:r>
            <a:r>
              <a:rPr lang="en-US">
                <a:solidFill>
                  <a:schemeClr val="tx1"/>
                </a:solidFill>
              </a:rPr>
              <a:t>, </a:t>
            </a:r>
            <a:r>
              <a:rPr lang="en-US" b="1" err="1">
                <a:solidFill>
                  <a:schemeClr val="tx1"/>
                </a:solidFill>
              </a:rPr>
              <a:t>luarea</a:t>
            </a:r>
            <a:r>
              <a:rPr lang="en-US" b="1">
                <a:solidFill>
                  <a:schemeClr val="tx1"/>
                </a:solidFill>
              </a:rPr>
              <a:t> </a:t>
            </a:r>
            <a:r>
              <a:rPr lang="en-US" b="1" err="1">
                <a:solidFill>
                  <a:schemeClr val="tx1"/>
                </a:solidFill>
              </a:rPr>
              <a:t>deciziilor</a:t>
            </a:r>
            <a:r>
              <a:rPr lang="en-US" b="1">
                <a:solidFill>
                  <a:schemeClr val="tx1"/>
                </a:solidFill>
              </a:rPr>
              <a:t> </a:t>
            </a:r>
            <a:r>
              <a:rPr lang="en-US" b="1" err="1">
                <a:solidFill>
                  <a:schemeClr val="tx1"/>
                </a:solidFill>
              </a:rPr>
              <a:t>și</a:t>
            </a:r>
            <a:r>
              <a:rPr lang="en-US" b="1">
                <a:solidFill>
                  <a:schemeClr val="tx1"/>
                </a:solidFill>
              </a:rPr>
              <a:t> </a:t>
            </a:r>
            <a:r>
              <a:rPr lang="en-US" b="1" err="1">
                <a:solidFill>
                  <a:schemeClr val="tx1"/>
                </a:solidFill>
              </a:rPr>
              <a:t>gândirea</a:t>
            </a:r>
            <a:r>
              <a:rPr lang="en-US" b="1">
                <a:solidFill>
                  <a:schemeClr val="tx1"/>
                </a:solidFill>
              </a:rPr>
              <a:t> </a:t>
            </a:r>
            <a:r>
              <a:rPr lang="en-US" b="1" err="1">
                <a:solidFill>
                  <a:schemeClr val="tx1"/>
                </a:solidFill>
              </a:rPr>
              <a:t>critică</a:t>
            </a:r>
            <a:r>
              <a:rPr lang="en-US" b="1">
                <a:solidFill>
                  <a:schemeClr val="tx1"/>
                </a:solidFill>
              </a:rPr>
              <a:t>.</a:t>
            </a:r>
          </a:p>
          <a:p>
            <a:r>
              <a:rPr lang="en-US" err="1">
                <a:solidFill>
                  <a:schemeClr val="tx1"/>
                </a:solidFill>
              </a:rPr>
              <a:t>Existența</a:t>
            </a:r>
            <a:r>
              <a:rPr lang="en-US">
                <a:solidFill>
                  <a:schemeClr val="tx1"/>
                </a:solidFill>
              </a:rPr>
              <a:t> </a:t>
            </a:r>
            <a:r>
              <a:rPr lang="en-US" err="1">
                <a:solidFill>
                  <a:schemeClr val="tx1"/>
                </a:solidFill>
              </a:rPr>
              <a:t>potențială</a:t>
            </a:r>
            <a:r>
              <a:rPr lang="en-US">
                <a:solidFill>
                  <a:schemeClr val="tx1"/>
                </a:solidFill>
              </a:rPr>
              <a:t> a </a:t>
            </a:r>
            <a:r>
              <a:rPr lang="en-US" err="1">
                <a:solidFill>
                  <a:schemeClr val="tx1"/>
                </a:solidFill>
              </a:rPr>
              <a:t>unei</a:t>
            </a:r>
            <a:r>
              <a:rPr lang="en-US">
                <a:solidFill>
                  <a:schemeClr val="tx1"/>
                </a:solidFill>
              </a:rPr>
              <a:t> „</a:t>
            </a:r>
            <a:r>
              <a:rPr lang="en-US" err="1">
                <a:solidFill>
                  <a:schemeClr val="tx1"/>
                </a:solidFill>
              </a:rPr>
              <a:t>noi</a:t>
            </a:r>
            <a:r>
              <a:rPr lang="en-US">
                <a:solidFill>
                  <a:schemeClr val="tx1"/>
                </a:solidFill>
              </a:rPr>
              <a:t> </a:t>
            </a:r>
            <a:r>
              <a:rPr lang="en-US" err="1">
                <a:solidFill>
                  <a:schemeClr val="tx1"/>
                </a:solidFill>
              </a:rPr>
              <a:t>normalități</a:t>
            </a:r>
            <a:r>
              <a:rPr lang="en-US">
                <a:solidFill>
                  <a:schemeClr val="tx1"/>
                </a:solidFill>
              </a:rPr>
              <a:t>” </a:t>
            </a:r>
            <a:r>
              <a:rPr lang="en-US" err="1">
                <a:solidFill>
                  <a:schemeClr val="tx1"/>
                </a:solidFill>
              </a:rPr>
              <a:t>pentru</a:t>
            </a:r>
            <a:r>
              <a:rPr lang="en-US">
                <a:solidFill>
                  <a:schemeClr val="tx1"/>
                </a:solidFill>
              </a:rPr>
              <a:t> </a:t>
            </a:r>
            <a:r>
              <a:rPr lang="en-US" err="1">
                <a:solidFill>
                  <a:schemeClr val="tx1"/>
                </a:solidFill>
              </a:rPr>
              <a:t>forța</a:t>
            </a:r>
            <a:r>
              <a:rPr lang="en-US">
                <a:solidFill>
                  <a:schemeClr val="tx1"/>
                </a:solidFill>
              </a:rPr>
              <a:t> de </a:t>
            </a:r>
            <a:r>
              <a:rPr lang="en-US" err="1">
                <a:solidFill>
                  <a:schemeClr val="tx1"/>
                </a:solidFill>
              </a:rPr>
              <a:t>muncă</a:t>
            </a:r>
            <a:r>
              <a:rPr lang="en-US">
                <a:solidFill>
                  <a:schemeClr val="tx1"/>
                </a:solidFill>
              </a:rPr>
              <a:t> din </a:t>
            </a:r>
            <a:r>
              <a:rPr lang="en-US" err="1">
                <a:solidFill>
                  <a:schemeClr val="tx1"/>
                </a:solidFill>
              </a:rPr>
              <a:t>domeniul</a:t>
            </a:r>
            <a:r>
              <a:rPr lang="en-US">
                <a:solidFill>
                  <a:schemeClr val="tx1"/>
                </a:solidFill>
              </a:rPr>
              <a:t> </a:t>
            </a:r>
            <a:r>
              <a:rPr lang="en-US" err="1">
                <a:solidFill>
                  <a:schemeClr val="tx1"/>
                </a:solidFill>
              </a:rPr>
              <a:t>sănătății</a:t>
            </a:r>
            <a:r>
              <a:rPr lang="en-US">
                <a:solidFill>
                  <a:schemeClr val="tx1"/>
                </a:solidFill>
              </a:rPr>
              <a:t>: </a:t>
            </a:r>
            <a:r>
              <a:rPr lang="en-US" b="1" err="1">
                <a:solidFill>
                  <a:schemeClr val="tx1"/>
                </a:solidFill>
              </a:rPr>
              <a:t>flexibilitate</a:t>
            </a:r>
            <a:r>
              <a:rPr lang="en-US">
                <a:solidFill>
                  <a:schemeClr val="tx1"/>
                </a:solidFill>
              </a:rPr>
              <a:t> </a:t>
            </a:r>
            <a:r>
              <a:rPr lang="en-US" err="1">
                <a:solidFill>
                  <a:schemeClr val="tx1"/>
                </a:solidFill>
              </a:rPr>
              <a:t>în</a:t>
            </a:r>
            <a:r>
              <a:rPr lang="en-US">
                <a:solidFill>
                  <a:schemeClr val="tx1"/>
                </a:solidFill>
              </a:rPr>
              <a:t> </a:t>
            </a:r>
            <a:r>
              <a:rPr lang="en-US" err="1">
                <a:solidFill>
                  <a:schemeClr val="tx1"/>
                </a:solidFill>
              </a:rPr>
              <a:t>condițiile</a:t>
            </a:r>
            <a:r>
              <a:rPr lang="en-US">
                <a:solidFill>
                  <a:schemeClr val="tx1"/>
                </a:solidFill>
              </a:rPr>
              <a:t> de </a:t>
            </a:r>
            <a:r>
              <a:rPr lang="en-US" err="1">
                <a:solidFill>
                  <a:schemeClr val="tx1"/>
                </a:solidFill>
              </a:rPr>
              <a:t>muncă</a:t>
            </a:r>
            <a:r>
              <a:rPr lang="en-US">
                <a:solidFill>
                  <a:schemeClr val="tx1"/>
                </a:solidFill>
              </a:rPr>
              <a:t>, </a:t>
            </a:r>
            <a:r>
              <a:rPr lang="en-US" err="1">
                <a:solidFill>
                  <a:schemeClr val="tx1"/>
                </a:solidFill>
              </a:rPr>
              <a:t>distracție</a:t>
            </a:r>
            <a:r>
              <a:rPr lang="en-US">
                <a:solidFill>
                  <a:schemeClr val="tx1"/>
                </a:solidFill>
              </a:rPr>
              <a:t>, </a:t>
            </a:r>
            <a:r>
              <a:rPr lang="en-US" b="1" err="1">
                <a:solidFill>
                  <a:schemeClr val="tx1"/>
                </a:solidFill>
              </a:rPr>
              <a:t>oportunități</a:t>
            </a:r>
            <a:r>
              <a:rPr lang="en-US">
                <a:solidFill>
                  <a:schemeClr val="tx1"/>
                </a:solidFill>
              </a:rPr>
              <a:t> de </a:t>
            </a:r>
            <a:r>
              <a:rPr lang="en-US" err="1">
                <a:solidFill>
                  <a:schemeClr val="tx1"/>
                </a:solidFill>
              </a:rPr>
              <a:t>avansare</a:t>
            </a:r>
            <a:r>
              <a:rPr lang="en-US">
                <a:solidFill>
                  <a:schemeClr val="tx1"/>
                </a:solidFill>
              </a:rPr>
              <a:t> </a:t>
            </a:r>
            <a:r>
              <a:rPr lang="en-US" err="1">
                <a:solidFill>
                  <a:schemeClr val="tx1"/>
                </a:solidFill>
              </a:rPr>
              <a:t>în</a:t>
            </a:r>
            <a:r>
              <a:rPr lang="en-US">
                <a:solidFill>
                  <a:schemeClr val="tx1"/>
                </a:solidFill>
              </a:rPr>
              <a:t> </a:t>
            </a:r>
            <a:r>
              <a:rPr lang="en-US" err="1">
                <a:solidFill>
                  <a:schemeClr val="tx1"/>
                </a:solidFill>
              </a:rPr>
              <a:t>carieră</a:t>
            </a:r>
            <a:r>
              <a:rPr lang="en-US">
                <a:solidFill>
                  <a:schemeClr val="tx1"/>
                </a:solidFill>
              </a:rPr>
              <a:t>, </a:t>
            </a:r>
            <a:r>
              <a:rPr lang="en-US" err="1">
                <a:solidFill>
                  <a:schemeClr val="tx1"/>
                </a:solidFill>
              </a:rPr>
              <a:t>interese</a:t>
            </a:r>
            <a:r>
              <a:rPr lang="en-US">
                <a:solidFill>
                  <a:schemeClr val="tx1"/>
                </a:solidFill>
              </a:rPr>
              <a:t> de </a:t>
            </a:r>
            <a:r>
              <a:rPr lang="en-US" err="1">
                <a:solidFill>
                  <a:schemeClr val="tx1"/>
                </a:solidFill>
              </a:rPr>
              <a:t>autoîngrijire</a:t>
            </a:r>
            <a:r>
              <a:rPr lang="en-US">
                <a:solidFill>
                  <a:schemeClr val="tx1"/>
                </a:solidFill>
              </a:rPr>
              <a:t> </a:t>
            </a:r>
            <a:r>
              <a:rPr lang="en-US" err="1">
                <a:solidFill>
                  <a:schemeClr val="tx1"/>
                </a:solidFill>
              </a:rPr>
              <a:t>și</a:t>
            </a:r>
            <a:r>
              <a:rPr lang="en-US">
                <a:solidFill>
                  <a:schemeClr val="tx1"/>
                </a:solidFill>
              </a:rPr>
              <a:t> </a:t>
            </a:r>
            <a:r>
              <a:rPr lang="en-US" b="1" err="1">
                <a:solidFill>
                  <a:schemeClr val="tx1"/>
                </a:solidFill>
              </a:rPr>
              <a:t>echilibru</a:t>
            </a:r>
            <a:r>
              <a:rPr lang="en-US">
                <a:solidFill>
                  <a:schemeClr val="tx1"/>
                </a:solidFill>
              </a:rPr>
              <a:t> </a:t>
            </a:r>
            <a:r>
              <a:rPr lang="en-US" err="1">
                <a:solidFill>
                  <a:schemeClr val="tx1"/>
                </a:solidFill>
              </a:rPr>
              <a:t>între</a:t>
            </a:r>
            <a:r>
              <a:rPr lang="en-US">
                <a:solidFill>
                  <a:schemeClr val="tx1"/>
                </a:solidFill>
              </a:rPr>
              <a:t> </a:t>
            </a:r>
            <a:r>
              <a:rPr lang="en-US" err="1">
                <a:solidFill>
                  <a:schemeClr val="tx1"/>
                </a:solidFill>
              </a:rPr>
              <a:t>viața</a:t>
            </a:r>
            <a:r>
              <a:rPr lang="en-US">
                <a:solidFill>
                  <a:schemeClr val="tx1"/>
                </a:solidFill>
              </a:rPr>
              <a:t> </a:t>
            </a:r>
            <a:r>
              <a:rPr lang="en-US" err="1">
                <a:solidFill>
                  <a:schemeClr val="tx1"/>
                </a:solidFill>
              </a:rPr>
              <a:t>profesională</a:t>
            </a:r>
            <a:r>
              <a:rPr lang="en-US">
                <a:solidFill>
                  <a:schemeClr val="tx1"/>
                </a:solidFill>
              </a:rPr>
              <a:t> </a:t>
            </a:r>
            <a:r>
              <a:rPr lang="en-US" err="1">
                <a:solidFill>
                  <a:schemeClr val="tx1"/>
                </a:solidFill>
              </a:rPr>
              <a:t>și</a:t>
            </a:r>
            <a:r>
              <a:rPr lang="en-US">
                <a:solidFill>
                  <a:schemeClr val="tx1"/>
                </a:solidFill>
              </a:rPr>
              <a:t> </a:t>
            </a:r>
            <a:r>
              <a:rPr lang="en-US" err="1">
                <a:solidFill>
                  <a:schemeClr val="tx1"/>
                </a:solidFill>
              </a:rPr>
              <a:t>cea</a:t>
            </a:r>
            <a:r>
              <a:rPr lang="en-US">
                <a:solidFill>
                  <a:schemeClr val="tx1"/>
                </a:solidFill>
              </a:rPr>
              <a:t> </a:t>
            </a:r>
            <a:r>
              <a:rPr lang="en-US" err="1">
                <a:solidFill>
                  <a:schemeClr val="tx1"/>
                </a:solidFill>
              </a:rPr>
              <a:t>personală</a:t>
            </a:r>
            <a:r>
              <a:rPr lang="en-US">
                <a:solidFill>
                  <a:schemeClr val="tx1"/>
                </a:solidFill>
              </a:rPr>
              <a:t>. </a:t>
            </a:r>
          </a:p>
        </p:txBody>
      </p:sp>
      <p:pic>
        <p:nvPicPr>
          <p:cNvPr id="4" name="Picture 3">
            <a:extLst>
              <a:ext uri="{FF2B5EF4-FFF2-40B4-BE49-F238E27FC236}">
                <a16:creationId xmlns:a16="http://schemas.microsoft.com/office/drawing/2014/main" id="{529C6859-18A6-C6F9-70FF-B1747B9F1BE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23600" y="9977"/>
            <a:ext cx="1168400" cy="639206"/>
          </a:xfrm>
          <a:prstGeom prst="rect">
            <a:avLst/>
          </a:prstGeom>
          <a:noFill/>
          <a:ln>
            <a:noFill/>
          </a:ln>
        </p:spPr>
      </p:pic>
      <p:sp>
        <p:nvSpPr>
          <p:cNvPr id="5" name="Speech Bubble: Rectangle with Corners Rounded 4">
            <a:extLst>
              <a:ext uri="{FF2B5EF4-FFF2-40B4-BE49-F238E27FC236}">
                <a16:creationId xmlns:a16="http://schemas.microsoft.com/office/drawing/2014/main" id="{86F7073D-33F4-896B-01A3-60926275B9A4}"/>
              </a:ext>
            </a:extLst>
          </p:cNvPr>
          <p:cNvSpPr/>
          <p:nvPr/>
        </p:nvSpPr>
        <p:spPr>
          <a:xfrm>
            <a:off x="2979821" y="233174"/>
            <a:ext cx="7146758" cy="1274385"/>
          </a:xfrm>
          <a:prstGeom prst="wedgeRoundRectCallou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b="1"/>
              <a:t>Este necesară o explorare suplimentară a modului în care asistentele medicale pot fi sprijinite pentru a oferi îngrijiri fundamentale de înaltă calitate în ATI. </a:t>
            </a:r>
          </a:p>
        </p:txBody>
      </p:sp>
    </p:spTree>
    <p:extLst>
      <p:ext uri="{BB962C8B-B14F-4D97-AF65-F5344CB8AC3E}">
        <p14:creationId xmlns:p14="http://schemas.microsoft.com/office/powerpoint/2010/main" val="3326894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0E719-1802-5B2C-D7C8-F0DA9EB3734F}"/>
              </a:ext>
            </a:extLst>
          </p:cNvPr>
          <p:cNvSpPr>
            <a:spLocks noGrp="1"/>
          </p:cNvSpPr>
          <p:nvPr>
            <p:ph type="title"/>
          </p:nvPr>
        </p:nvSpPr>
        <p:spPr>
          <a:xfrm>
            <a:off x="2592925" y="624110"/>
            <a:ext cx="8911687" cy="747490"/>
          </a:xfrm>
        </p:spPr>
        <p:txBody>
          <a:bodyPr/>
          <a:lstStyle/>
          <a:p>
            <a:pPr algn="ctr"/>
            <a:r>
              <a:rPr lang="en-US"/>
              <a:t>V</a:t>
            </a:r>
            <a:r>
              <a:rPr lang="ro-RO"/>
              <a:t>ă</a:t>
            </a:r>
            <a:r>
              <a:rPr lang="en-US"/>
              <a:t> mul</a:t>
            </a:r>
            <a:r>
              <a:rPr lang="ro-RO"/>
              <a:t>ț</a:t>
            </a:r>
            <a:r>
              <a:rPr lang="en-US"/>
              <a:t>umim</a:t>
            </a:r>
          </a:p>
        </p:txBody>
      </p:sp>
      <p:pic>
        <p:nvPicPr>
          <p:cNvPr id="5" name="Content Placeholder 4">
            <a:extLst>
              <a:ext uri="{FF2B5EF4-FFF2-40B4-BE49-F238E27FC236}">
                <a16:creationId xmlns:a16="http://schemas.microsoft.com/office/drawing/2014/main" id="{927EC334-B0A2-14F0-0F06-513F42394B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720516"/>
            <a:ext cx="8512222" cy="4620126"/>
          </a:xfrm>
        </p:spPr>
      </p:pic>
    </p:spTree>
    <p:extLst>
      <p:ext uri="{BB962C8B-B14F-4D97-AF65-F5344CB8AC3E}">
        <p14:creationId xmlns:p14="http://schemas.microsoft.com/office/powerpoint/2010/main" val="3238790361"/>
      </p:ext>
    </p:extLst>
  </p:cSld>
  <p:clrMapOvr>
    <a:masterClrMapping/>
  </p:clrMapOvr>
</p:sld>
</file>

<file path=ppt/theme/theme1.xml><?xml version="1.0" encoding="utf-8"?>
<a:theme xmlns:a="http://schemas.openxmlformats.org/drawingml/2006/main" name="Wisp">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5801</TotalTime>
  <Words>2676</Words>
  <Application>Microsoft Office PowerPoint</Application>
  <PresentationFormat>Widescreen</PresentationFormat>
  <Paragraphs>182</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Century Gothic</vt:lpstr>
      <vt:lpstr>Segoe UI</vt:lpstr>
      <vt:lpstr>Wingdings</vt:lpstr>
      <vt:lpstr>Wingdings 3</vt:lpstr>
      <vt:lpstr>Wisp</vt:lpstr>
      <vt:lpstr>Întocmirea  Planului de Îngrijiri la pacientul pediatric asistat respirator în secția ATI</vt:lpstr>
      <vt:lpstr>Cuprins</vt:lpstr>
      <vt:lpstr>Introducere – Rolul asistentului medical în secția TI</vt:lpstr>
      <vt:lpstr>Procesul de nursing </vt:lpstr>
      <vt:lpstr>Planul de îngrijire la pacientul asistat respirator  în secția TI </vt:lpstr>
      <vt:lpstr>Listă de verificare pentru asistentele medicale de la patul pacientului (protocoale AACN 2025)  </vt:lpstr>
      <vt:lpstr>Listă de verificare pentru asistentele medicale de la patul pacientului (protocoale AACN 2025)</vt:lpstr>
      <vt:lpstr>Listă de verificare pentru asistentele medicale de la patul pacientului (protocoale AACN 2025) </vt:lpstr>
      <vt:lpstr>Listă de verificare pentru asistentele medicale de la patul pacientului (protocoale AACN 2025)</vt:lpstr>
      <vt:lpstr>Listă de verificare pentru asistentele medicale de la patul pacientului (protocoale AACN 2025) </vt:lpstr>
      <vt:lpstr>Listă de verificare pentru asistentele medicale de la patul pacientului (protocoale AACN 2025)  </vt:lpstr>
      <vt:lpstr>PowerPoint Presentation</vt:lpstr>
      <vt:lpstr>PowerPoint Presentation</vt:lpstr>
      <vt:lpstr>PowerPoint Presentation</vt:lpstr>
      <vt:lpstr>PowerPoint Presentation</vt:lpstr>
      <vt:lpstr>PowerPoint Presentation</vt:lpstr>
      <vt:lpstr>Conluziile chestionarului în funcție de răspunsurile asistenților medicali din secția ATI SCU Copii Brașov</vt:lpstr>
      <vt:lpstr>Discuții </vt:lpstr>
      <vt:lpstr>Propuneri</vt:lpstr>
      <vt:lpstr>Vă mulțumim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Hp 840 G4</dc:creator>
  <cp:lastModifiedBy>Hp 840 G4</cp:lastModifiedBy>
  <cp:revision>31</cp:revision>
  <dcterms:created xsi:type="dcterms:W3CDTF">2025-09-29T16:40:26Z</dcterms:created>
  <dcterms:modified xsi:type="dcterms:W3CDTF">2025-10-15T21:24:54Z</dcterms:modified>
</cp:coreProperties>
</file>