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58" r:id="rId3"/>
    <p:sldId id="278" r:id="rId4"/>
    <p:sldId id="279" r:id="rId5"/>
    <p:sldId id="271" r:id="rId6"/>
    <p:sldId id="261" r:id="rId7"/>
    <p:sldId id="267" r:id="rId8"/>
    <p:sldId id="268" r:id="rId9"/>
    <p:sldId id="269" r:id="rId10"/>
    <p:sldId id="274" r:id="rId11"/>
    <p:sldId id="272" r:id="rId12"/>
    <p:sldId id="273" r:id="rId13"/>
    <p:sldId id="281" r:id="rId14"/>
    <p:sldId id="276" r:id="rId15"/>
    <p:sldId id="282" r:id="rId16"/>
    <p:sldId id="283" r:id="rId17"/>
    <p:sldId id="284" r:id="rId18"/>
    <p:sldId id="285" r:id="rId19"/>
    <p:sldId id="286" r:id="rId20"/>
    <p:sldId id="287" r:id="rId21"/>
    <p:sldId id="277" r:id="rId22"/>
  </p:sldIdLst>
  <p:sldSz cx="12192000" cy="6858000"/>
  <p:notesSz cx="6858000" cy="9144000"/>
  <p:defaultTextStyle>
    <a:defPPr>
      <a:defRPr lang="ro-R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9" d="100"/>
          <a:sy n="69" d="100"/>
        </p:scale>
        <p:origin x="756" y="6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bleStyles" Target="tableStyle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FEA1B65-403E-45B7-8315-0E2CA8A50C85}" type="doc">
      <dgm:prSet loTypeId="urn:microsoft.com/office/officeart/2005/8/layout/vList2" loCatId="list" qsTypeId="urn:microsoft.com/office/officeart/2005/8/quickstyle/simple4" qsCatId="simple" csTypeId="urn:microsoft.com/office/officeart/2005/8/colors/colorful5" csCatId="colorful"/>
      <dgm:spPr/>
      <dgm:t>
        <a:bodyPr/>
        <a:lstStyle/>
        <a:p>
          <a:endParaRPr lang="en-US"/>
        </a:p>
      </dgm:t>
    </dgm:pt>
    <dgm:pt modelId="{58433910-AA55-4BAE-B49C-988D32308140}">
      <dgm:prSet/>
      <dgm:spPr/>
      <dgm:t>
        <a:bodyPr/>
        <a:lstStyle/>
        <a:p>
          <a:r>
            <a:rPr lang="ro-RO"/>
            <a:t>Competente</a:t>
          </a:r>
          <a:r>
            <a:rPr lang="en-US"/>
            <a:t>=</a:t>
          </a:r>
          <a:r>
            <a:rPr lang="ro-RO"/>
            <a:t> Capacitatea cuiva de a se pronunța asupra unui lucru, pe temeiul unei cunoașteri adânci a problemei în discuție; capacitate a unei autorități, a unui funcționar etc. de a exercita anumite atribuții</a:t>
          </a:r>
          <a:endParaRPr lang="en-US"/>
        </a:p>
      </dgm:t>
    </dgm:pt>
    <dgm:pt modelId="{3B24DF44-076F-4BB5-B950-FEFE07033CA8}" type="parTrans" cxnId="{AF3AFC31-0A8B-48EF-9C6B-8A7DD9711319}">
      <dgm:prSet/>
      <dgm:spPr/>
      <dgm:t>
        <a:bodyPr/>
        <a:lstStyle/>
        <a:p>
          <a:endParaRPr lang="en-US"/>
        </a:p>
      </dgm:t>
    </dgm:pt>
    <dgm:pt modelId="{CA9CE5F6-40B6-48E3-96CE-67519CD50469}" type="sibTrans" cxnId="{AF3AFC31-0A8B-48EF-9C6B-8A7DD9711319}">
      <dgm:prSet/>
      <dgm:spPr/>
      <dgm:t>
        <a:bodyPr/>
        <a:lstStyle/>
        <a:p>
          <a:endParaRPr lang="en-US"/>
        </a:p>
      </dgm:t>
    </dgm:pt>
    <dgm:pt modelId="{8E2431D1-1371-4A05-AED4-A07E7CE28185}">
      <dgm:prSet/>
      <dgm:spPr/>
      <dgm:t>
        <a:bodyPr/>
        <a:lstStyle/>
        <a:p>
          <a:r>
            <a:rPr lang="en-US"/>
            <a:t>A</a:t>
          </a:r>
          <a:r>
            <a:rPr lang="ro-RO"/>
            <a:t>tributii</a:t>
          </a:r>
          <a:r>
            <a:rPr lang="en-US"/>
            <a:t>=</a:t>
          </a:r>
          <a:r>
            <a:rPr lang="ro-RO"/>
            <a:t> Sferă de autoritate, de competență, de activitate a cuiva; însărcinare, obligație, sarcină dată cuiva spre îndeplinire.</a:t>
          </a:r>
          <a:endParaRPr lang="en-US"/>
        </a:p>
      </dgm:t>
    </dgm:pt>
    <dgm:pt modelId="{35E3245D-9FC1-4307-B110-F2684B95ED03}" type="parTrans" cxnId="{225DEA1F-FA08-4656-9CDD-724C0873950A}">
      <dgm:prSet/>
      <dgm:spPr/>
      <dgm:t>
        <a:bodyPr/>
        <a:lstStyle/>
        <a:p>
          <a:endParaRPr lang="en-US"/>
        </a:p>
      </dgm:t>
    </dgm:pt>
    <dgm:pt modelId="{9603EDD5-6276-4A9F-B413-3446321D69D0}" type="sibTrans" cxnId="{225DEA1F-FA08-4656-9CDD-724C0873950A}">
      <dgm:prSet/>
      <dgm:spPr/>
      <dgm:t>
        <a:bodyPr/>
        <a:lstStyle/>
        <a:p>
          <a:endParaRPr lang="en-US"/>
        </a:p>
      </dgm:t>
    </dgm:pt>
    <dgm:pt modelId="{FBF45DAD-4B8A-472F-84BB-F1BBB1285852}">
      <dgm:prSet/>
      <dgm:spPr/>
      <dgm:t>
        <a:bodyPr/>
        <a:lstStyle/>
        <a:p>
          <a:r>
            <a:rPr lang="en-US"/>
            <a:t>S</a:t>
          </a:r>
          <a:r>
            <a:rPr lang="ro-RO"/>
            <a:t>arcini</a:t>
          </a:r>
          <a:r>
            <a:rPr lang="en-US"/>
            <a:t>=</a:t>
          </a:r>
          <a:r>
            <a:rPr lang="ro-RO"/>
            <a:t>Acţiunile ce trebuie efectuate pentru realizarea unui obiectiv </a:t>
          </a:r>
          <a:endParaRPr lang="en-US"/>
        </a:p>
      </dgm:t>
    </dgm:pt>
    <dgm:pt modelId="{0C10A4E7-8878-4F42-B204-F67B1F04E44F}" type="parTrans" cxnId="{6AF4F4A6-B712-4309-B0D9-6D31F59A3031}">
      <dgm:prSet/>
      <dgm:spPr/>
      <dgm:t>
        <a:bodyPr/>
        <a:lstStyle/>
        <a:p>
          <a:endParaRPr lang="en-US"/>
        </a:p>
      </dgm:t>
    </dgm:pt>
    <dgm:pt modelId="{7B742254-7338-475F-B76A-AF136DAFD495}" type="sibTrans" cxnId="{6AF4F4A6-B712-4309-B0D9-6D31F59A3031}">
      <dgm:prSet/>
      <dgm:spPr/>
      <dgm:t>
        <a:bodyPr/>
        <a:lstStyle/>
        <a:p>
          <a:endParaRPr lang="en-US"/>
        </a:p>
      </dgm:t>
    </dgm:pt>
    <dgm:pt modelId="{06ED83B5-6969-487F-ABF0-23EE666EC599}" type="pres">
      <dgm:prSet presAssocID="{FFEA1B65-403E-45B7-8315-0E2CA8A50C85}" presName="linear" presStyleCnt="0">
        <dgm:presLayoutVars>
          <dgm:animLvl val="lvl"/>
          <dgm:resizeHandles val="exact"/>
        </dgm:presLayoutVars>
      </dgm:prSet>
      <dgm:spPr/>
      <dgm:t>
        <a:bodyPr/>
        <a:lstStyle/>
        <a:p>
          <a:endParaRPr lang="en-US"/>
        </a:p>
      </dgm:t>
    </dgm:pt>
    <dgm:pt modelId="{7E599E4E-572A-4BDD-9529-081E2F611322}" type="pres">
      <dgm:prSet presAssocID="{58433910-AA55-4BAE-B49C-988D32308140}" presName="parentText" presStyleLbl="node1" presStyleIdx="0" presStyleCnt="3">
        <dgm:presLayoutVars>
          <dgm:chMax val="0"/>
          <dgm:bulletEnabled val="1"/>
        </dgm:presLayoutVars>
      </dgm:prSet>
      <dgm:spPr/>
      <dgm:t>
        <a:bodyPr/>
        <a:lstStyle/>
        <a:p>
          <a:endParaRPr lang="en-US"/>
        </a:p>
      </dgm:t>
    </dgm:pt>
    <dgm:pt modelId="{1DA5B3B3-8920-499F-93A8-7947AE6BD9FD}" type="pres">
      <dgm:prSet presAssocID="{CA9CE5F6-40B6-48E3-96CE-67519CD50469}" presName="spacer" presStyleCnt="0"/>
      <dgm:spPr/>
    </dgm:pt>
    <dgm:pt modelId="{3E31E0D7-46CA-4CC1-9700-69BD05907E86}" type="pres">
      <dgm:prSet presAssocID="{8E2431D1-1371-4A05-AED4-A07E7CE28185}" presName="parentText" presStyleLbl="node1" presStyleIdx="1" presStyleCnt="3">
        <dgm:presLayoutVars>
          <dgm:chMax val="0"/>
          <dgm:bulletEnabled val="1"/>
        </dgm:presLayoutVars>
      </dgm:prSet>
      <dgm:spPr/>
      <dgm:t>
        <a:bodyPr/>
        <a:lstStyle/>
        <a:p>
          <a:endParaRPr lang="en-US"/>
        </a:p>
      </dgm:t>
    </dgm:pt>
    <dgm:pt modelId="{D68849FF-EC5C-4C56-AE90-CB0D3234F7DC}" type="pres">
      <dgm:prSet presAssocID="{9603EDD5-6276-4A9F-B413-3446321D69D0}" presName="spacer" presStyleCnt="0"/>
      <dgm:spPr/>
    </dgm:pt>
    <dgm:pt modelId="{4F8A7508-6017-440E-9603-9D39E45EF12F}" type="pres">
      <dgm:prSet presAssocID="{FBF45DAD-4B8A-472F-84BB-F1BBB1285852}" presName="parentText" presStyleLbl="node1" presStyleIdx="2" presStyleCnt="3">
        <dgm:presLayoutVars>
          <dgm:chMax val="0"/>
          <dgm:bulletEnabled val="1"/>
        </dgm:presLayoutVars>
      </dgm:prSet>
      <dgm:spPr/>
      <dgm:t>
        <a:bodyPr/>
        <a:lstStyle/>
        <a:p>
          <a:endParaRPr lang="en-US"/>
        </a:p>
      </dgm:t>
    </dgm:pt>
  </dgm:ptLst>
  <dgm:cxnLst>
    <dgm:cxn modelId="{6AF4F4A6-B712-4309-B0D9-6D31F59A3031}" srcId="{FFEA1B65-403E-45B7-8315-0E2CA8A50C85}" destId="{FBF45DAD-4B8A-472F-84BB-F1BBB1285852}" srcOrd="2" destOrd="0" parTransId="{0C10A4E7-8878-4F42-B204-F67B1F04E44F}" sibTransId="{7B742254-7338-475F-B76A-AF136DAFD495}"/>
    <dgm:cxn modelId="{225DEA1F-FA08-4656-9CDD-724C0873950A}" srcId="{FFEA1B65-403E-45B7-8315-0E2CA8A50C85}" destId="{8E2431D1-1371-4A05-AED4-A07E7CE28185}" srcOrd="1" destOrd="0" parTransId="{35E3245D-9FC1-4307-B110-F2684B95ED03}" sibTransId="{9603EDD5-6276-4A9F-B413-3446321D69D0}"/>
    <dgm:cxn modelId="{B5D12571-6B3E-4D5A-99E9-083887B4C914}" type="presOf" srcId="{FBF45DAD-4B8A-472F-84BB-F1BBB1285852}" destId="{4F8A7508-6017-440E-9603-9D39E45EF12F}" srcOrd="0" destOrd="0" presId="urn:microsoft.com/office/officeart/2005/8/layout/vList2"/>
    <dgm:cxn modelId="{17F72392-6104-4A0C-A574-E095D8463034}" type="presOf" srcId="{58433910-AA55-4BAE-B49C-988D32308140}" destId="{7E599E4E-572A-4BDD-9529-081E2F611322}" srcOrd="0" destOrd="0" presId="urn:microsoft.com/office/officeart/2005/8/layout/vList2"/>
    <dgm:cxn modelId="{92AAB8F0-F18C-4485-B70A-405CCDB754B5}" type="presOf" srcId="{8E2431D1-1371-4A05-AED4-A07E7CE28185}" destId="{3E31E0D7-46CA-4CC1-9700-69BD05907E86}" srcOrd="0" destOrd="0" presId="urn:microsoft.com/office/officeart/2005/8/layout/vList2"/>
    <dgm:cxn modelId="{98B7A3B9-633F-4407-B29D-970885E65293}" type="presOf" srcId="{FFEA1B65-403E-45B7-8315-0E2CA8A50C85}" destId="{06ED83B5-6969-487F-ABF0-23EE666EC599}" srcOrd="0" destOrd="0" presId="urn:microsoft.com/office/officeart/2005/8/layout/vList2"/>
    <dgm:cxn modelId="{AF3AFC31-0A8B-48EF-9C6B-8A7DD9711319}" srcId="{FFEA1B65-403E-45B7-8315-0E2CA8A50C85}" destId="{58433910-AA55-4BAE-B49C-988D32308140}" srcOrd="0" destOrd="0" parTransId="{3B24DF44-076F-4BB5-B950-FEFE07033CA8}" sibTransId="{CA9CE5F6-40B6-48E3-96CE-67519CD50469}"/>
    <dgm:cxn modelId="{7F0BD94A-DF40-4E5A-A0A4-07F7A9D68BE5}" type="presParOf" srcId="{06ED83B5-6969-487F-ABF0-23EE666EC599}" destId="{7E599E4E-572A-4BDD-9529-081E2F611322}" srcOrd="0" destOrd="0" presId="urn:microsoft.com/office/officeart/2005/8/layout/vList2"/>
    <dgm:cxn modelId="{8570BF5F-A09E-4E5E-A578-C05411C12430}" type="presParOf" srcId="{06ED83B5-6969-487F-ABF0-23EE666EC599}" destId="{1DA5B3B3-8920-499F-93A8-7947AE6BD9FD}" srcOrd="1" destOrd="0" presId="urn:microsoft.com/office/officeart/2005/8/layout/vList2"/>
    <dgm:cxn modelId="{D1463BE6-B492-4B51-8335-33292E231F5D}" type="presParOf" srcId="{06ED83B5-6969-487F-ABF0-23EE666EC599}" destId="{3E31E0D7-46CA-4CC1-9700-69BD05907E86}" srcOrd="2" destOrd="0" presId="urn:microsoft.com/office/officeart/2005/8/layout/vList2"/>
    <dgm:cxn modelId="{B9850013-E265-4DCD-A392-7FE6D6B5386F}" type="presParOf" srcId="{06ED83B5-6969-487F-ABF0-23EE666EC599}" destId="{D68849FF-EC5C-4C56-AE90-CB0D3234F7DC}" srcOrd="3" destOrd="0" presId="urn:microsoft.com/office/officeart/2005/8/layout/vList2"/>
    <dgm:cxn modelId="{2A246140-AA1F-4150-B2A3-3CF79BF4E678}" type="presParOf" srcId="{06ED83B5-6969-487F-ABF0-23EE666EC599}" destId="{4F8A7508-6017-440E-9603-9D39E45EF12F}"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CFEAD2A6-F979-42C4-B3E6-3F7489C7706A}" type="doc">
      <dgm:prSet loTypeId="urn:microsoft.com/office/officeart/2005/8/layout/vList2" loCatId="list" qsTypeId="urn:microsoft.com/office/officeart/2005/8/quickstyle/simple1" qsCatId="simple" csTypeId="urn:microsoft.com/office/officeart/2005/8/colors/colorful5" csCatId="colorful"/>
      <dgm:spPr/>
      <dgm:t>
        <a:bodyPr/>
        <a:lstStyle/>
        <a:p>
          <a:endParaRPr lang="en-US"/>
        </a:p>
      </dgm:t>
    </dgm:pt>
    <dgm:pt modelId="{5249E7F5-1F0B-46A8-AEB7-DF5EC300A786}">
      <dgm:prSet/>
      <dgm:spPr/>
      <dgm:t>
        <a:bodyPr/>
        <a:lstStyle/>
        <a:p>
          <a:r>
            <a:rPr lang="ro-RO"/>
            <a:t>Atribuțiile sunt descrierea concretă a sarcinilor zilnice și includ: </a:t>
          </a:r>
          <a:endParaRPr lang="en-US"/>
        </a:p>
      </dgm:t>
    </dgm:pt>
    <dgm:pt modelId="{E50A0578-5C56-44A3-BB0E-C37AA3BD5CA1}" type="parTrans" cxnId="{8C51D5F3-DD0E-470E-9D92-71BACA819DB4}">
      <dgm:prSet/>
      <dgm:spPr/>
      <dgm:t>
        <a:bodyPr/>
        <a:lstStyle/>
        <a:p>
          <a:endParaRPr lang="en-US"/>
        </a:p>
      </dgm:t>
    </dgm:pt>
    <dgm:pt modelId="{C08857B3-F2D2-4BB8-8207-2325C1D0953E}" type="sibTrans" cxnId="{8C51D5F3-DD0E-470E-9D92-71BACA819DB4}">
      <dgm:prSet/>
      <dgm:spPr/>
      <dgm:t>
        <a:bodyPr/>
        <a:lstStyle/>
        <a:p>
          <a:endParaRPr lang="en-US"/>
        </a:p>
      </dgm:t>
    </dgm:pt>
    <dgm:pt modelId="{163756B2-E674-4F98-A77D-3B0E8FBB6DAE}">
      <dgm:prSet/>
      <dgm:spPr/>
      <dgm:t>
        <a:bodyPr/>
        <a:lstStyle/>
        <a:p>
          <a:r>
            <a:rPr lang="ro-RO" b="1"/>
            <a:t>Îngrijirea directă a pacientului:</a:t>
          </a:r>
          <a:r>
            <a:rPr lang="ro-RO"/>
            <a:t>Evaluarea nevoilor pacienților, administrarea tratamentelor (medicamente, perfuzii, sondaje), efectuarea îngrijirilor personale și a igienei.</a:t>
          </a:r>
          <a:endParaRPr lang="en-US"/>
        </a:p>
      </dgm:t>
    </dgm:pt>
    <dgm:pt modelId="{B10F39F7-21FF-45EA-8043-926DDB3C922D}" type="parTrans" cxnId="{0F840B0E-9D51-48F9-BD47-67335D82DCEE}">
      <dgm:prSet/>
      <dgm:spPr/>
      <dgm:t>
        <a:bodyPr/>
        <a:lstStyle/>
        <a:p>
          <a:endParaRPr lang="en-US"/>
        </a:p>
      </dgm:t>
    </dgm:pt>
    <dgm:pt modelId="{E3CE921E-4A53-4373-B154-B9A45E6D1AAA}" type="sibTrans" cxnId="{0F840B0E-9D51-48F9-BD47-67335D82DCEE}">
      <dgm:prSet/>
      <dgm:spPr/>
      <dgm:t>
        <a:bodyPr/>
        <a:lstStyle/>
        <a:p>
          <a:endParaRPr lang="en-US"/>
        </a:p>
      </dgm:t>
    </dgm:pt>
    <dgm:pt modelId="{26AD5CE6-BFFA-4B3F-83E5-B7916797D12A}">
      <dgm:prSet/>
      <dgm:spPr/>
      <dgm:t>
        <a:bodyPr/>
        <a:lstStyle/>
        <a:p>
          <a:r>
            <a:rPr lang="ro-RO" b="1"/>
            <a:t>Monitorizarea:</a:t>
          </a:r>
          <a:r>
            <a:rPr lang="ro-RO"/>
            <a:t>Monitorizarea funcțiilor vitale, a evoluției stării pacienților și consemnarea datelor clinice.</a:t>
          </a:r>
          <a:endParaRPr lang="en-US"/>
        </a:p>
      </dgm:t>
    </dgm:pt>
    <dgm:pt modelId="{332D3C2D-232A-46A7-8299-9BC8ED2B9A5F}" type="parTrans" cxnId="{8D3C60CF-1794-4934-978D-63CC3AE46CBB}">
      <dgm:prSet/>
      <dgm:spPr/>
      <dgm:t>
        <a:bodyPr/>
        <a:lstStyle/>
        <a:p>
          <a:endParaRPr lang="en-US"/>
        </a:p>
      </dgm:t>
    </dgm:pt>
    <dgm:pt modelId="{2561297E-E833-49CD-910D-2A8620DEEBD1}" type="sibTrans" cxnId="{8D3C60CF-1794-4934-978D-63CC3AE46CBB}">
      <dgm:prSet/>
      <dgm:spPr/>
      <dgm:t>
        <a:bodyPr/>
        <a:lstStyle/>
        <a:p>
          <a:endParaRPr lang="en-US"/>
        </a:p>
      </dgm:t>
    </dgm:pt>
    <dgm:pt modelId="{B4E2F72C-960D-485C-A14B-2240C9BE35D2}">
      <dgm:prSet/>
      <dgm:spPr/>
      <dgm:t>
        <a:bodyPr/>
        <a:lstStyle/>
        <a:p>
          <a:r>
            <a:rPr lang="ro-RO" b="1"/>
            <a:t>Asistența medicului:</a:t>
          </a:r>
          <a:r>
            <a:rPr lang="ro-RO"/>
            <a:t>Asistarea la investigații clinice și paraclinice, pregătirea pacienților pentru proceduri.</a:t>
          </a:r>
          <a:endParaRPr lang="en-US"/>
        </a:p>
      </dgm:t>
    </dgm:pt>
    <dgm:pt modelId="{85159EE9-F695-4EBC-9C5F-2CB9AA8DB67F}" type="parTrans" cxnId="{8A6111AD-22E0-494C-9F13-724AC3D4FD2F}">
      <dgm:prSet/>
      <dgm:spPr/>
      <dgm:t>
        <a:bodyPr/>
        <a:lstStyle/>
        <a:p>
          <a:endParaRPr lang="en-US"/>
        </a:p>
      </dgm:t>
    </dgm:pt>
    <dgm:pt modelId="{8DCC12AE-6B9D-48A3-8801-A5F56B316DC3}" type="sibTrans" cxnId="{8A6111AD-22E0-494C-9F13-724AC3D4FD2F}">
      <dgm:prSet/>
      <dgm:spPr/>
      <dgm:t>
        <a:bodyPr/>
        <a:lstStyle/>
        <a:p>
          <a:endParaRPr lang="en-US"/>
        </a:p>
      </dgm:t>
    </dgm:pt>
    <dgm:pt modelId="{EF699FA5-CD0E-4677-8C1D-2BFB92099A9A}">
      <dgm:prSet/>
      <dgm:spPr/>
      <dgm:t>
        <a:bodyPr/>
        <a:lstStyle/>
        <a:p>
          <a:r>
            <a:rPr lang="ro-RO" b="1"/>
            <a:t>Educarea pacienților:</a:t>
          </a:r>
          <a:r>
            <a:rPr lang="ro-RO"/>
            <a:t>Informarea pacienților cu privire la regulamentul de ordine interioară și cu privire la sănătate. </a:t>
          </a:r>
          <a:endParaRPr lang="en-US"/>
        </a:p>
      </dgm:t>
    </dgm:pt>
    <dgm:pt modelId="{8885D562-8880-411A-9FF1-0A0A0F30CBEE}" type="parTrans" cxnId="{336594B5-FB54-45BE-849E-E5D4871EE870}">
      <dgm:prSet/>
      <dgm:spPr/>
      <dgm:t>
        <a:bodyPr/>
        <a:lstStyle/>
        <a:p>
          <a:endParaRPr lang="en-US"/>
        </a:p>
      </dgm:t>
    </dgm:pt>
    <dgm:pt modelId="{871699FF-5E2D-41BA-9BE7-7AD82BEC6631}" type="sibTrans" cxnId="{336594B5-FB54-45BE-849E-E5D4871EE870}">
      <dgm:prSet/>
      <dgm:spPr/>
      <dgm:t>
        <a:bodyPr/>
        <a:lstStyle/>
        <a:p>
          <a:endParaRPr lang="en-US"/>
        </a:p>
      </dgm:t>
    </dgm:pt>
    <dgm:pt modelId="{379BF9CA-E9F3-49A8-9D47-049DC47E54E2}">
      <dgm:prSet/>
      <dgm:spPr/>
      <dgm:t>
        <a:bodyPr/>
        <a:lstStyle/>
        <a:p>
          <a:r>
            <a:rPr lang="ro-RO" b="1"/>
            <a:t>Documentarea:</a:t>
          </a:r>
          <a:r>
            <a:rPr lang="ro-RO"/>
            <a:t>Înregistrarea informațiilor medicale, păstrarea confidențialității și completarea documentelor medicale. </a:t>
          </a:r>
          <a:endParaRPr lang="en-US"/>
        </a:p>
      </dgm:t>
    </dgm:pt>
    <dgm:pt modelId="{EAF95FAA-0317-4090-A632-93FBAD2EEE6F}" type="parTrans" cxnId="{90040DA4-79BA-445E-B83F-7A5A7675D873}">
      <dgm:prSet/>
      <dgm:spPr/>
      <dgm:t>
        <a:bodyPr/>
        <a:lstStyle/>
        <a:p>
          <a:endParaRPr lang="en-US"/>
        </a:p>
      </dgm:t>
    </dgm:pt>
    <dgm:pt modelId="{5FD944E0-B73C-4287-8518-B0D3A046D516}" type="sibTrans" cxnId="{90040DA4-79BA-445E-B83F-7A5A7675D873}">
      <dgm:prSet/>
      <dgm:spPr/>
      <dgm:t>
        <a:bodyPr/>
        <a:lstStyle/>
        <a:p>
          <a:endParaRPr lang="en-US"/>
        </a:p>
      </dgm:t>
    </dgm:pt>
    <dgm:pt modelId="{389F87A9-7EDB-4702-B140-1E550C494882}">
      <dgm:prSet/>
      <dgm:spPr/>
      <dgm:t>
        <a:bodyPr/>
        <a:lstStyle/>
        <a:p>
          <a:r>
            <a:rPr lang="ro-RO" b="1"/>
            <a:t>Coordonarea:</a:t>
          </a:r>
          <a:r>
            <a:rPr lang="ro-RO"/>
            <a:t>Coordonarea îngrijirii pacienților și colaborarea eficientă cu echipa medicală. </a:t>
          </a:r>
          <a:endParaRPr lang="en-US"/>
        </a:p>
      </dgm:t>
    </dgm:pt>
    <dgm:pt modelId="{4123E5A9-0CF8-4FBA-A679-4F604A8EA41D}" type="parTrans" cxnId="{A35F8F4B-A758-4A58-81B7-F401F12C36A1}">
      <dgm:prSet/>
      <dgm:spPr/>
      <dgm:t>
        <a:bodyPr/>
        <a:lstStyle/>
        <a:p>
          <a:endParaRPr lang="en-US"/>
        </a:p>
      </dgm:t>
    </dgm:pt>
    <dgm:pt modelId="{20396EA9-C544-48C4-B8DD-5A9F16F09D67}" type="sibTrans" cxnId="{A35F8F4B-A758-4A58-81B7-F401F12C36A1}">
      <dgm:prSet/>
      <dgm:spPr/>
      <dgm:t>
        <a:bodyPr/>
        <a:lstStyle/>
        <a:p>
          <a:endParaRPr lang="en-US"/>
        </a:p>
      </dgm:t>
    </dgm:pt>
    <dgm:pt modelId="{29F99017-CD13-4A4C-BBEF-E93718DDE09F}" type="pres">
      <dgm:prSet presAssocID="{CFEAD2A6-F979-42C4-B3E6-3F7489C7706A}" presName="linear" presStyleCnt="0">
        <dgm:presLayoutVars>
          <dgm:animLvl val="lvl"/>
          <dgm:resizeHandles val="exact"/>
        </dgm:presLayoutVars>
      </dgm:prSet>
      <dgm:spPr/>
      <dgm:t>
        <a:bodyPr/>
        <a:lstStyle/>
        <a:p>
          <a:endParaRPr lang="en-US"/>
        </a:p>
      </dgm:t>
    </dgm:pt>
    <dgm:pt modelId="{95CEDDF6-B1D3-4E47-A592-F6B85C366BA2}" type="pres">
      <dgm:prSet presAssocID="{5249E7F5-1F0B-46A8-AEB7-DF5EC300A786}" presName="parentText" presStyleLbl="node1" presStyleIdx="0" presStyleCnt="7">
        <dgm:presLayoutVars>
          <dgm:chMax val="0"/>
          <dgm:bulletEnabled val="1"/>
        </dgm:presLayoutVars>
      </dgm:prSet>
      <dgm:spPr/>
      <dgm:t>
        <a:bodyPr/>
        <a:lstStyle/>
        <a:p>
          <a:endParaRPr lang="en-US"/>
        </a:p>
      </dgm:t>
    </dgm:pt>
    <dgm:pt modelId="{34E9BFF0-066F-448B-8651-6B65AA034ED6}" type="pres">
      <dgm:prSet presAssocID="{C08857B3-F2D2-4BB8-8207-2325C1D0953E}" presName="spacer" presStyleCnt="0"/>
      <dgm:spPr/>
    </dgm:pt>
    <dgm:pt modelId="{FCC29832-1E02-4972-AA5B-9986B9E439A4}" type="pres">
      <dgm:prSet presAssocID="{163756B2-E674-4F98-A77D-3B0E8FBB6DAE}" presName="parentText" presStyleLbl="node1" presStyleIdx="1" presStyleCnt="7">
        <dgm:presLayoutVars>
          <dgm:chMax val="0"/>
          <dgm:bulletEnabled val="1"/>
        </dgm:presLayoutVars>
      </dgm:prSet>
      <dgm:spPr/>
      <dgm:t>
        <a:bodyPr/>
        <a:lstStyle/>
        <a:p>
          <a:endParaRPr lang="en-US"/>
        </a:p>
      </dgm:t>
    </dgm:pt>
    <dgm:pt modelId="{C2EAF6BE-4374-4CDD-9631-7A15CFE58623}" type="pres">
      <dgm:prSet presAssocID="{E3CE921E-4A53-4373-B154-B9A45E6D1AAA}" presName="spacer" presStyleCnt="0"/>
      <dgm:spPr/>
    </dgm:pt>
    <dgm:pt modelId="{445015A5-2481-486D-B267-591156327D9D}" type="pres">
      <dgm:prSet presAssocID="{26AD5CE6-BFFA-4B3F-83E5-B7916797D12A}" presName="parentText" presStyleLbl="node1" presStyleIdx="2" presStyleCnt="7">
        <dgm:presLayoutVars>
          <dgm:chMax val="0"/>
          <dgm:bulletEnabled val="1"/>
        </dgm:presLayoutVars>
      </dgm:prSet>
      <dgm:spPr/>
      <dgm:t>
        <a:bodyPr/>
        <a:lstStyle/>
        <a:p>
          <a:endParaRPr lang="en-US"/>
        </a:p>
      </dgm:t>
    </dgm:pt>
    <dgm:pt modelId="{A247283E-C7FD-430C-9108-455A724E218C}" type="pres">
      <dgm:prSet presAssocID="{2561297E-E833-49CD-910D-2A8620DEEBD1}" presName="spacer" presStyleCnt="0"/>
      <dgm:spPr/>
    </dgm:pt>
    <dgm:pt modelId="{93475F02-2F9B-420B-9FF7-4DCE6BAE939F}" type="pres">
      <dgm:prSet presAssocID="{B4E2F72C-960D-485C-A14B-2240C9BE35D2}" presName="parentText" presStyleLbl="node1" presStyleIdx="3" presStyleCnt="7">
        <dgm:presLayoutVars>
          <dgm:chMax val="0"/>
          <dgm:bulletEnabled val="1"/>
        </dgm:presLayoutVars>
      </dgm:prSet>
      <dgm:spPr/>
      <dgm:t>
        <a:bodyPr/>
        <a:lstStyle/>
        <a:p>
          <a:endParaRPr lang="en-US"/>
        </a:p>
      </dgm:t>
    </dgm:pt>
    <dgm:pt modelId="{FE54BCE8-CE1D-448F-86AC-3C16065A8C85}" type="pres">
      <dgm:prSet presAssocID="{8DCC12AE-6B9D-48A3-8801-A5F56B316DC3}" presName="spacer" presStyleCnt="0"/>
      <dgm:spPr/>
    </dgm:pt>
    <dgm:pt modelId="{FE42B17C-F774-4726-A37E-249A33C0F6C1}" type="pres">
      <dgm:prSet presAssocID="{EF699FA5-CD0E-4677-8C1D-2BFB92099A9A}" presName="parentText" presStyleLbl="node1" presStyleIdx="4" presStyleCnt="7">
        <dgm:presLayoutVars>
          <dgm:chMax val="0"/>
          <dgm:bulletEnabled val="1"/>
        </dgm:presLayoutVars>
      </dgm:prSet>
      <dgm:spPr/>
      <dgm:t>
        <a:bodyPr/>
        <a:lstStyle/>
        <a:p>
          <a:endParaRPr lang="en-US"/>
        </a:p>
      </dgm:t>
    </dgm:pt>
    <dgm:pt modelId="{7788E247-7E04-4A1D-A01F-79C27B0AE666}" type="pres">
      <dgm:prSet presAssocID="{871699FF-5E2D-41BA-9BE7-7AD82BEC6631}" presName="spacer" presStyleCnt="0"/>
      <dgm:spPr/>
    </dgm:pt>
    <dgm:pt modelId="{66964124-B51B-4C4C-B8B9-98C2A4FA7FB1}" type="pres">
      <dgm:prSet presAssocID="{379BF9CA-E9F3-49A8-9D47-049DC47E54E2}" presName="parentText" presStyleLbl="node1" presStyleIdx="5" presStyleCnt="7">
        <dgm:presLayoutVars>
          <dgm:chMax val="0"/>
          <dgm:bulletEnabled val="1"/>
        </dgm:presLayoutVars>
      </dgm:prSet>
      <dgm:spPr/>
      <dgm:t>
        <a:bodyPr/>
        <a:lstStyle/>
        <a:p>
          <a:endParaRPr lang="en-US"/>
        </a:p>
      </dgm:t>
    </dgm:pt>
    <dgm:pt modelId="{0FF7DE26-1913-435C-A725-151B286DAB71}" type="pres">
      <dgm:prSet presAssocID="{5FD944E0-B73C-4287-8518-B0D3A046D516}" presName="spacer" presStyleCnt="0"/>
      <dgm:spPr/>
    </dgm:pt>
    <dgm:pt modelId="{D647402C-FD9F-4FF3-A4B7-51DFA22BB0FC}" type="pres">
      <dgm:prSet presAssocID="{389F87A9-7EDB-4702-B140-1E550C494882}" presName="parentText" presStyleLbl="node1" presStyleIdx="6" presStyleCnt="7">
        <dgm:presLayoutVars>
          <dgm:chMax val="0"/>
          <dgm:bulletEnabled val="1"/>
        </dgm:presLayoutVars>
      </dgm:prSet>
      <dgm:spPr/>
      <dgm:t>
        <a:bodyPr/>
        <a:lstStyle/>
        <a:p>
          <a:endParaRPr lang="en-US"/>
        </a:p>
      </dgm:t>
    </dgm:pt>
  </dgm:ptLst>
  <dgm:cxnLst>
    <dgm:cxn modelId="{5E7C6D58-17B1-4359-8959-8FC15207341E}" type="presOf" srcId="{5249E7F5-1F0B-46A8-AEB7-DF5EC300A786}" destId="{95CEDDF6-B1D3-4E47-A592-F6B85C366BA2}" srcOrd="0" destOrd="0" presId="urn:microsoft.com/office/officeart/2005/8/layout/vList2"/>
    <dgm:cxn modelId="{400E3430-A698-48F4-8CBE-C725F636BB6A}" type="presOf" srcId="{163756B2-E674-4F98-A77D-3B0E8FBB6DAE}" destId="{FCC29832-1E02-4972-AA5B-9986B9E439A4}" srcOrd="0" destOrd="0" presId="urn:microsoft.com/office/officeart/2005/8/layout/vList2"/>
    <dgm:cxn modelId="{8595D04B-7A03-490A-971E-475F65479EF3}" type="presOf" srcId="{B4E2F72C-960D-485C-A14B-2240C9BE35D2}" destId="{93475F02-2F9B-420B-9FF7-4DCE6BAE939F}" srcOrd="0" destOrd="0" presId="urn:microsoft.com/office/officeart/2005/8/layout/vList2"/>
    <dgm:cxn modelId="{72BF65E6-F1AA-4E23-BEF8-76E0D5B616FB}" type="presOf" srcId="{EF699FA5-CD0E-4677-8C1D-2BFB92099A9A}" destId="{FE42B17C-F774-4726-A37E-249A33C0F6C1}" srcOrd="0" destOrd="0" presId="urn:microsoft.com/office/officeart/2005/8/layout/vList2"/>
    <dgm:cxn modelId="{8E904513-25FF-499F-8553-683B1DA911BF}" type="presOf" srcId="{389F87A9-7EDB-4702-B140-1E550C494882}" destId="{D647402C-FD9F-4FF3-A4B7-51DFA22BB0FC}" srcOrd="0" destOrd="0" presId="urn:microsoft.com/office/officeart/2005/8/layout/vList2"/>
    <dgm:cxn modelId="{8C51D5F3-DD0E-470E-9D92-71BACA819DB4}" srcId="{CFEAD2A6-F979-42C4-B3E6-3F7489C7706A}" destId="{5249E7F5-1F0B-46A8-AEB7-DF5EC300A786}" srcOrd="0" destOrd="0" parTransId="{E50A0578-5C56-44A3-BB0E-C37AA3BD5CA1}" sibTransId="{C08857B3-F2D2-4BB8-8207-2325C1D0953E}"/>
    <dgm:cxn modelId="{336594B5-FB54-45BE-849E-E5D4871EE870}" srcId="{CFEAD2A6-F979-42C4-B3E6-3F7489C7706A}" destId="{EF699FA5-CD0E-4677-8C1D-2BFB92099A9A}" srcOrd="4" destOrd="0" parTransId="{8885D562-8880-411A-9FF1-0A0A0F30CBEE}" sibTransId="{871699FF-5E2D-41BA-9BE7-7AD82BEC6631}"/>
    <dgm:cxn modelId="{3A0C315E-C945-4A6A-8F0C-304271257D37}" type="presOf" srcId="{26AD5CE6-BFFA-4B3F-83E5-B7916797D12A}" destId="{445015A5-2481-486D-B267-591156327D9D}" srcOrd="0" destOrd="0" presId="urn:microsoft.com/office/officeart/2005/8/layout/vList2"/>
    <dgm:cxn modelId="{0F840B0E-9D51-48F9-BD47-67335D82DCEE}" srcId="{CFEAD2A6-F979-42C4-B3E6-3F7489C7706A}" destId="{163756B2-E674-4F98-A77D-3B0E8FBB6DAE}" srcOrd="1" destOrd="0" parTransId="{B10F39F7-21FF-45EA-8043-926DDB3C922D}" sibTransId="{E3CE921E-4A53-4373-B154-B9A45E6D1AAA}"/>
    <dgm:cxn modelId="{8A6111AD-22E0-494C-9F13-724AC3D4FD2F}" srcId="{CFEAD2A6-F979-42C4-B3E6-3F7489C7706A}" destId="{B4E2F72C-960D-485C-A14B-2240C9BE35D2}" srcOrd="3" destOrd="0" parTransId="{85159EE9-F695-4EBC-9C5F-2CB9AA8DB67F}" sibTransId="{8DCC12AE-6B9D-48A3-8801-A5F56B316DC3}"/>
    <dgm:cxn modelId="{A35F8F4B-A758-4A58-81B7-F401F12C36A1}" srcId="{CFEAD2A6-F979-42C4-B3E6-3F7489C7706A}" destId="{389F87A9-7EDB-4702-B140-1E550C494882}" srcOrd="6" destOrd="0" parTransId="{4123E5A9-0CF8-4FBA-A679-4F604A8EA41D}" sibTransId="{20396EA9-C544-48C4-B8DD-5A9F16F09D67}"/>
    <dgm:cxn modelId="{9CBD3643-DA70-4F6D-B462-A2CFCE0C92FE}" type="presOf" srcId="{CFEAD2A6-F979-42C4-B3E6-3F7489C7706A}" destId="{29F99017-CD13-4A4C-BBEF-E93718DDE09F}" srcOrd="0" destOrd="0" presId="urn:microsoft.com/office/officeart/2005/8/layout/vList2"/>
    <dgm:cxn modelId="{8D3C60CF-1794-4934-978D-63CC3AE46CBB}" srcId="{CFEAD2A6-F979-42C4-B3E6-3F7489C7706A}" destId="{26AD5CE6-BFFA-4B3F-83E5-B7916797D12A}" srcOrd="2" destOrd="0" parTransId="{332D3C2D-232A-46A7-8299-9BC8ED2B9A5F}" sibTransId="{2561297E-E833-49CD-910D-2A8620DEEBD1}"/>
    <dgm:cxn modelId="{037E32FC-FEE5-4477-81A4-27D85AC42AA7}" type="presOf" srcId="{379BF9CA-E9F3-49A8-9D47-049DC47E54E2}" destId="{66964124-B51B-4C4C-B8B9-98C2A4FA7FB1}" srcOrd="0" destOrd="0" presId="urn:microsoft.com/office/officeart/2005/8/layout/vList2"/>
    <dgm:cxn modelId="{90040DA4-79BA-445E-B83F-7A5A7675D873}" srcId="{CFEAD2A6-F979-42C4-B3E6-3F7489C7706A}" destId="{379BF9CA-E9F3-49A8-9D47-049DC47E54E2}" srcOrd="5" destOrd="0" parTransId="{EAF95FAA-0317-4090-A632-93FBAD2EEE6F}" sibTransId="{5FD944E0-B73C-4287-8518-B0D3A046D516}"/>
    <dgm:cxn modelId="{5B211983-AC16-479B-9EB9-F688C5BB5709}" type="presParOf" srcId="{29F99017-CD13-4A4C-BBEF-E93718DDE09F}" destId="{95CEDDF6-B1D3-4E47-A592-F6B85C366BA2}" srcOrd="0" destOrd="0" presId="urn:microsoft.com/office/officeart/2005/8/layout/vList2"/>
    <dgm:cxn modelId="{22CC55BA-1305-4332-84A4-F3B9EC09B436}" type="presParOf" srcId="{29F99017-CD13-4A4C-BBEF-E93718DDE09F}" destId="{34E9BFF0-066F-448B-8651-6B65AA034ED6}" srcOrd="1" destOrd="0" presId="urn:microsoft.com/office/officeart/2005/8/layout/vList2"/>
    <dgm:cxn modelId="{C9CE5707-2C40-4425-995E-FDCE7FE3FD30}" type="presParOf" srcId="{29F99017-CD13-4A4C-BBEF-E93718DDE09F}" destId="{FCC29832-1E02-4972-AA5B-9986B9E439A4}" srcOrd="2" destOrd="0" presId="urn:microsoft.com/office/officeart/2005/8/layout/vList2"/>
    <dgm:cxn modelId="{DD8D8D0B-B7EA-4363-A7F5-ADAA0B5F1956}" type="presParOf" srcId="{29F99017-CD13-4A4C-BBEF-E93718DDE09F}" destId="{C2EAF6BE-4374-4CDD-9631-7A15CFE58623}" srcOrd="3" destOrd="0" presId="urn:microsoft.com/office/officeart/2005/8/layout/vList2"/>
    <dgm:cxn modelId="{690C6CE1-1C02-4CE5-BD9A-105A6281D05A}" type="presParOf" srcId="{29F99017-CD13-4A4C-BBEF-E93718DDE09F}" destId="{445015A5-2481-486D-B267-591156327D9D}" srcOrd="4" destOrd="0" presId="urn:microsoft.com/office/officeart/2005/8/layout/vList2"/>
    <dgm:cxn modelId="{2C271903-2FD3-4788-822E-6F101DA498A3}" type="presParOf" srcId="{29F99017-CD13-4A4C-BBEF-E93718DDE09F}" destId="{A247283E-C7FD-430C-9108-455A724E218C}" srcOrd="5" destOrd="0" presId="urn:microsoft.com/office/officeart/2005/8/layout/vList2"/>
    <dgm:cxn modelId="{DAB875F2-2AEB-4373-96C5-EB7AE4CDC126}" type="presParOf" srcId="{29F99017-CD13-4A4C-BBEF-E93718DDE09F}" destId="{93475F02-2F9B-420B-9FF7-4DCE6BAE939F}" srcOrd="6" destOrd="0" presId="urn:microsoft.com/office/officeart/2005/8/layout/vList2"/>
    <dgm:cxn modelId="{C51C4841-9803-49E6-B5E7-9AA917E357A8}" type="presParOf" srcId="{29F99017-CD13-4A4C-BBEF-E93718DDE09F}" destId="{FE54BCE8-CE1D-448F-86AC-3C16065A8C85}" srcOrd="7" destOrd="0" presId="urn:microsoft.com/office/officeart/2005/8/layout/vList2"/>
    <dgm:cxn modelId="{50267216-ED0E-412C-8631-5993902F12D6}" type="presParOf" srcId="{29F99017-CD13-4A4C-BBEF-E93718DDE09F}" destId="{FE42B17C-F774-4726-A37E-249A33C0F6C1}" srcOrd="8" destOrd="0" presId="urn:microsoft.com/office/officeart/2005/8/layout/vList2"/>
    <dgm:cxn modelId="{97958B99-D736-413F-8ACC-F2098374D5D5}" type="presParOf" srcId="{29F99017-CD13-4A4C-BBEF-E93718DDE09F}" destId="{7788E247-7E04-4A1D-A01F-79C27B0AE666}" srcOrd="9" destOrd="0" presId="urn:microsoft.com/office/officeart/2005/8/layout/vList2"/>
    <dgm:cxn modelId="{452F605F-A463-402E-AD2E-B8B4FB7A5D2E}" type="presParOf" srcId="{29F99017-CD13-4A4C-BBEF-E93718DDE09F}" destId="{66964124-B51B-4C4C-B8B9-98C2A4FA7FB1}" srcOrd="10" destOrd="0" presId="urn:microsoft.com/office/officeart/2005/8/layout/vList2"/>
    <dgm:cxn modelId="{6E78FF1F-7629-43D0-B26F-F19EB3232E5C}" type="presParOf" srcId="{29F99017-CD13-4A4C-BBEF-E93718DDE09F}" destId="{0FF7DE26-1913-435C-A725-151B286DAB71}" srcOrd="11" destOrd="0" presId="urn:microsoft.com/office/officeart/2005/8/layout/vList2"/>
    <dgm:cxn modelId="{64919E3A-6052-4D0E-88DB-9E93BFF91DE0}" type="presParOf" srcId="{29F99017-CD13-4A4C-BBEF-E93718DDE09F}" destId="{D647402C-FD9F-4FF3-A4B7-51DFA22BB0FC}" srcOrd="12"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E599E4E-572A-4BDD-9529-081E2F611322}">
      <dsp:nvSpPr>
        <dsp:cNvPr id="0" name=""/>
        <dsp:cNvSpPr/>
      </dsp:nvSpPr>
      <dsp:spPr>
        <a:xfrm>
          <a:off x="0" y="14454"/>
          <a:ext cx="10515600" cy="1400489"/>
        </a:xfrm>
        <a:prstGeom prst="roundRect">
          <a:avLst/>
        </a:prstGeom>
        <a:gradFill rotWithShape="0">
          <a:gsLst>
            <a:gs pos="0">
              <a:schemeClr val="accent5">
                <a:hueOff val="0"/>
                <a:satOff val="0"/>
                <a:lumOff val="0"/>
                <a:alphaOff val="0"/>
                <a:satMod val="103000"/>
                <a:lumMod val="102000"/>
                <a:tint val="94000"/>
              </a:schemeClr>
            </a:gs>
            <a:gs pos="50000">
              <a:schemeClr val="accent5">
                <a:hueOff val="0"/>
                <a:satOff val="0"/>
                <a:lumOff val="0"/>
                <a:alphaOff val="0"/>
                <a:satMod val="110000"/>
                <a:lumMod val="100000"/>
                <a:shade val="100000"/>
              </a:schemeClr>
            </a:gs>
            <a:gs pos="100000">
              <a:schemeClr val="accent5">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0010" tIns="80010" rIns="80010" bIns="80010" numCol="1" spcCol="1270" anchor="ctr" anchorCtr="0">
          <a:noAutofit/>
        </a:bodyPr>
        <a:lstStyle/>
        <a:p>
          <a:pPr lvl="0" algn="l" defTabSz="933450">
            <a:lnSpc>
              <a:spcPct val="90000"/>
            </a:lnSpc>
            <a:spcBef>
              <a:spcPct val="0"/>
            </a:spcBef>
            <a:spcAft>
              <a:spcPct val="35000"/>
            </a:spcAft>
          </a:pPr>
          <a:r>
            <a:rPr lang="ro-RO" sz="2100" kern="1200"/>
            <a:t>Competente</a:t>
          </a:r>
          <a:r>
            <a:rPr lang="en-US" sz="2100" kern="1200"/>
            <a:t>=</a:t>
          </a:r>
          <a:r>
            <a:rPr lang="ro-RO" sz="2100" kern="1200"/>
            <a:t> Capacitatea cuiva de a se pronunța asupra unui lucru, pe temeiul unei cunoașteri adânci a problemei în discuție; capacitate a unei autorități, a unui funcționar etc. de a exercita anumite atribuții</a:t>
          </a:r>
          <a:endParaRPr lang="en-US" sz="2100" kern="1200"/>
        </a:p>
      </dsp:txBody>
      <dsp:txXfrm>
        <a:off x="68366" y="82820"/>
        <a:ext cx="10378868" cy="1263757"/>
      </dsp:txXfrm>
    </dsp:sp>
    <dsp:sp modelId="{3E31E0D7-46CA-4CC1-9700-69BD05907E86}">
      <dsp:nvSpPr>
        <dsp:cNvPr id="0" name=""/>
        <dsp:cNvSpPr/>
      </dsp:nvSpPr>
      <dsp:spPr>
        <a:xfrm>
          <a:off x="0" y="1475424"/>
          <a:ext cx="10515600" cy="1400489"/>
        </a:xfrm>
        <a:prstGeom prst="roundRect">
          <a:avLst/>
        </a:prstGeom>
        <a:gradFill rotWithShape="0">
          <a:gsLst>
            <a:gs pos="0">
              <a:schemeClr val="accent5">
                <a:hueOff val="-6076075"/>
                <a:satOff val="-413"/>
                <a:lumOff val="981"/>
                <a:alphaOff val="0"/>
                <a:satMod val="103000"/>
                <a:lumMod val="102000"/>
                <a:tint val="94000"/>
              </a:schemeClr>
            </a:gs>
            <a:gs pos="50000">
              <a:schemeClr val="accent5">
                <a:hueOff val="-6076075"/>
                <a:satOff val="-413"/>
                <a:lumOff val="981"/>
                <a:alphaOff val="0"/>
                <a:satMod val="110000"/>
                <a:lumMod val="100000"/>
                <a:shade val="100000"/>
              </a:schemeClr>
            </a:gs>
            <a:gs pos="100000">
              <a:schemeClr val="accent5">
                <a:hueOff val="-6076075"/>
                <a:satOff val="-413"/>
                <a:lumOff val="981"/>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0010" tIns="80010" rIns="80010" bIns="80010" numCol="1" spcCol="1270" anchor="ctr" anchorCtr="0">
          <a:noAutofit/>
        </a:bodyPr>
        <a:lstStyle/>
        <a:p>
          <a:pPr lvl="0" algn="l" defTabSz="933450">
            <a:lnSpc>
              <a:spcPct val="90000"/>
            </a:lnSpc>
            <a:spcBef>
              <a:spcPct val="0"/>
            </a:spcBef>
            <a:spcAft>
              <a:spcPct val="35000"/>
            </a:spcAft>
          </a:pPr>
          <a:r>
            <a:rPr lang="en-US" sz="2100" kern="1200"/>
            <a:t>A</a:t>
          </a:r>
          <a:r>
            <a:rPr lang="ro-RO" sz="2100" kern="1200"/>
            <a:t>tributii</a:t>
          </a:r>
          <a:r>
            <a:rPr lang="en-US" sz="2100" kern="1200"/>
            <a:t>=</a:t>
          </a:r>
          <a:r>
            <a:rPr lang="ro-RO" sz="2100" kern="1200"/>
            <a:t> Sferă de autoritate, de competență, de activitate a cuiva; însărcinare, obligație, sarcină dată cuiva spre îndeplinire.</a:t>
          </a:r>
          <a:endParaRPr lang="en-US" sz="2100" kern="1200"/>
        </a:p>
      </dsp:txBody>
      <dsp:txXfrm>
        <a:off x="68366" y="1543790"/>
        <a:ext cx="10378868" cy="1263757"/>
      </dsp:txXfrm>
    </dsp:sp>
    <dsp:sp modelId="{4F8A7508-6017-440E-9603-9D39E45EF12F}">
      <dsp:nvSpPr>
        <dsp:cNvPr id="0" name=""/>
        <dsp:cNvSpPr/>
      </dsp:nvSpPr>
      <dsp:spPr>
        <a:xfrm>
          <a:off x="0" y="2936393"/>
          <a:ext cx="10515600" cy="1400489"/>
        </a:xfrm>
        <a:prstGeom prst="roundRect">
          <a:avLst/>
        </a:prstGeom>
        <a:gradFill rotWithShape="0">
          <a:gsLst>
            <a:gs pos="0">
              <a:schemeClr val="accent5">
                <a:hueOff val="-12152150"/>
                <a:satOff val="-826"/>
                <a:lumOff val="1961"/>
                <a:alphaOff val="0"/>
                <a:satMod val="103000"/>
                <a:lumMod val="102000"/>
                <a:tint val="94000"/>
              </a:schemeClr>
            </a:gs>
            <a:gs pos="50000">
              <a:schemeClr val="accent5">
                <a:hueOff val="-12152150"/>
                <a:satOff val="-826"/>
                <a:lumOff val="1961"/>
                <a:alphaOff val="0"/>
                <a:satMod val="110000"/>
                <a:lumMod val="100000"/>
                <a:shade val="100000"/>
              </a:schemeClr>
            </a:gs>
            <a:gs pos="100000">
              <a:schemeClr val="accent5">
                <a:hueOff val="-12152150"/>
                <a:satOff val="-826"/>
                <a:lumOff val="1961"/>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0010" tIns="80010" rIns="80010" bIns="80010" numCol="1" spcCol="1270" anchor="ctr" anchorCtr="0">
          <a:noAutofit/>
        </a:bodyPr>
        <a:lstStyle/>
        <a:p>
          <a:pPr lvl="0" algn="l" defTabSz="933450">
            <a:lnSpc>
              <a:spcPct val="90000"/>
            </a:lnSpc>
            <a:spcBef>
              <a:spcPct val="0"/>
            </a:spcBef>
            <a:spcAft>
              <a:spcPct val="35000"/>
            </a:spcAft>
          </a:pPr>
          <a:r>
            <a:rPr lang="en-US" sz="2100" kern="1200"/>
            <a:t>S</a:t>
          </a:r>
          <a:r>
            <a:rPr lang="ro-RO" sz="2100" kern="1200"/>
            <a:t>arcini</a:t>
          </a:r>
          <a:r>
            <a:rPr lang="en-US" sz="2100" kern="1200"/>
            <a:t>=</a:t>
          </a:r>
          <a:r>
            <a:rPr lang="ro-RO" sz="2100" kern="1200"/>
            <a:t>Acţiunile ce trebuie efectuate pentru realizarea unui obiectiv </a:t>
          </a:r>
          <a:endParaRPr lang="en-US" sz="2100" kern="1200"/>
        </a:p>
      </dsp:txBody>
      <dsp:txXfrm>
        <a:off x="68366" y="3004759"/>
        <a:ext cx="10378868" cy="126375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CEDDF6-B1D3-4E47-A592-F6B85C366BA2}">
      <dsp:nvSpPr>
        <dsp:cNvPr id="0" name=""/>
        <dsp:cNvSpPr/>
      </dsp:nvSpPr>
      <dsp:spPr>
        <a:xfrm>
          <a:off x="0" y="205651"/>
          <a:ext cx="4828172" cy="796331"/>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kern="1200"/>
            <a:t>Atribuțiile sunt descrierea concretă a sarcinilor zilnice și includ: </a:t>
          </a:r>
          <a:endParaRPr lang="en-US" sz="1200" kern="1200"/>
        </a:p>
      </dsp:txBody>
      <dsp:txXfrm>
        <a:off x="38874" y="244525"/>
        <a:ext cx="4750424" cy="718583"/>
      </dsp:txXfrm>
    </dsp:sp>
    <dsp:sp modelId="{FCC29832-1E02-4972-AA5B-9986B9E439A4}">
      <dsp:nvSpPr>
        <dsp:cNvPr id="0" name=""/>
        <dsp:cNvSpPr/>
      </dsp:nvSpPr>
      <dsp:spPr>
        <a:xfrm>
          <a:off x="0" y="1036542"/>
          <a:ext cx="4828172" cy="796331"/>
        </a:xfrm>
        <a:prstGeom prst="roundRect">
          <a:avLst/>
        </a:prstGeom>
        <a:solidFill>
          <a:schemeClr val="accent5">
            <a:hueOff val="-2025358"/>
            <a:satOff val="-138"/>
            <a:lumOff val="327"/>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Îngrijirea directă a pacientului:</a:t>
          </a:r>
          <a:r>
            <a:rPr lang="ro-RO" sz="1200" kern="1200"/>
            <a:t>Evaluarea nevoilor pacienților, administrarea tratamentelor (medicamente, perfuzii, sondaje), efectuarea îngrijirilor personale și a igienei.</a:t>
          </a:r>
          <a:endParaRPr lang="en-US" sz="1200" kern="1200"/>
        </a:p>
      </dsp:txBody>
      <dsp:txXfrm>
        <a:off x="38874" y="1075416"/>
        <a:ext cx="4750424" cy="718583"/>
      </dsp:txXfrm>
    </dsp:sp>
    <dsp:sp modelId="{445015A5-2481-486D-B267-591156327D9D}">
      <dsp:nvSpPr>
        <dsp:cNvPr id="0" name=""/>
        <dsp:cNvSpPr/>
      </dsp:nvSpPr>
      <dsp:spPr>
        <a:xfrm>
          <a:off x="0" y="1867433"/>
          <a:ext cx="4828172" cy="796331"/>
        </a:xfrm>
        <a:prstGeom prst="roundRect">
          <a:avLst/>
        </a:prstGeom>
        <a:solidFill>
          <a:schemeClr val="accent5">
            <a:hueOff val="-4050717"/>
            <a:satOff val="-275"/>
            <a:lumOff val="654"/>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Monitorizarea:</a:t>
          </a:r>
          <a:r>
            <a:rPr lang="ro-RO" sz="1200" kern="1200"/>
            <a:t>Monitorizarea funcțiilor vitale, a evoluției stării pacienților și consemnarea datelor clinice.</a:t>
          </a:r>
          <a:endParaRPr lang="en-US" sz="1200" kern="1200"/>
        </a:p>
      </dsp:txBody>
      <dsp:txXfrm>
        <a:off x="38874" y="1906307"/>
        <a:ext cx="4750424" cy="718583"/>
      </dsp:txXfrm>
    </dsp:sp>
    <dsp:sp modelId="{93475F02-2F9B-420B-9FF7-4DCE6BAE939F}">
      <dsp:nvSpPr>
        <dsp:cNvPr id="0" name=""/>
        <dsp:cNvSpPr/>
      </dsp:nvSpPr>
      <dsp:spPr>
        <a:xfrm>
          <a:off x="0" y="2698324"/>
          <a:ext cx="4828172" cy="796331"/>
        </a:xfrm>
        <a:prstGeom prst="roundRect">
          <a:avLst/>
        </a:prstGeom>
        <a:solidFill>
          <a:schemeClr val="accent5">
            <a:hueOff val="-6076075"/>
            <a:satOff val="-413"/>
            <a:lumOff val="98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Asistența medicului:</a:t>
          </a:r>
          <a:r>
            <a:rPr lang="ro-RO" sz="1200" kern="1200"/>
            <a:t>Asistarea la investigații clinice și paraclinice, pregătirea pacienților pentru proceduri.</a:t>
          </a:r>
          <a:endParaRPr lang="en-US" sz="1200" kern="1200"/>
        </a:p>
      </dsp:txBody>
      <dsp:txXfrm>
        <a:off x="38874" y="2737198"/>
        <a:ext cx="4750424" cy="718583"/>
      </dsp:txXfrm>
    </dsp:sp>
    <dsp:sp modelId="{FE42B17C-F774-4726-A37E-249A33C0F6C1}">
      <dsp:nvSpPr>
        <dsp:cNvPr id="0" name=""/>
        <dsp:cNvSpPr/>
      </dsp:nvSpPr>
      <dsp:spPr>
        <a:xfrm>
          <a:off x="0" y="3529216"/>
          <a:ext cx="4828172" cy="796331"/>
        </a:xfrm>
        <a:prstGeom prst="roundRect">
          <a:avLst/>
        </a:prstGeom>
        <a:solidFill>
          <a:schemeClr val="accent5">
            <a:hueOff val="-8101434"/>
            <a:satOff val="-551"/>
            <a:lumOff val="1307"/>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Educarea pacienților:</a:t>
          </a:r>
          <a:r>
            <a:rPr lang="ro-RO" sz="1200" kern="1200"/>
            <a:t>Informarea pacienților cu privire la regulamentul de ordine interioară și cu privire la sănătate. </a:t>
          </a:r>
          <a:endParaRPr lang="en-US" sz="1200" kern="1200"/>
        </a:p>
      </dsp:txBody>
      <dsp:txXfrm>
        <a:off x="38874" y="3568090"/>
        <a:ext cx="4750424" cy="718583"/>
      </dsp:txXfrm>
    </dsp:sp>
    <dsp:sp modelId="{66964124-B51B-4C4C-B8B9-98C2A4FA7FB1}">
      <dsp:nvSpPr>
        <dsp:cNvPr id="0" name=""/>
        <dsp:cNvSpPr/>
      </dsp:nvSpPr>
      <dsp:spPr>
        <a:xfrm>
          <a:off x="0" y="4360107"/>
          <a:ext cx="4828172" cy="796331"/>
        </a:xfrm>
        <a:prstGeom prst="roundRect">
          <a:avLst/>
        </a:prstGeom>
        <a:solidFill>
          <a:schemeClr val="accent5">
            <a:hueOff val="-10126791"/>
            <a:satOff val="-688"/>
            <a:lumOff val="1634"/>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Documentarea:</a:t>
          </a:r>
          <a:r>
            <a:rPr lang="ro-RO" sz="1200" kern="1200"/>
            <a:t>Înregistrarea informațiilor medicale, păstrarea confidențialității și completarea documentelor medicale. </a:t>
          </a:r>
          <a:endParaRPr lang="en-US" sz="1200" kern="1200"/>
        </a:p>
      </dsp:txBody>
      <dsp:txXfrm>
        <a:off x="38874" y="4398981"/>
        <a:ext cx="4750424" cy="718583"/>
      </dsp:txXfrm>
    </dsp:sp>
    <dsp:sp modelId="{D647402C-FD9F-4FF3-A4B7-51DFA22BB0FC}">
      <dsp:nvSpPr>
        <dsp:cNvPr id="0" name=""/>
        <dsp:cNvSpPr/>
      </dsp:nvSpPr>
      <dsp:spPr>
        <a:xfrm>
          <a:off x="0" y="5190998"/>
          <a:ext cx="4828172" cy="796331"/>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5720" tIns="45720" rIns="45720" bIns="45720" numCol="1" spcCol="1270" anchor="ctr" anchorCtr="0">
          <a:noAutofit/>
        </a:bodyPr>
        <a:lstStyle/>
        <a:p>
          <a:pPr lvl="0" algn="l" defTabSz="533400">
            <a:lnSpc>
              <a:spcPct val="90000"/>
            </a:lnSpc>
            <a:spcBef>
              <a:spcPct val="0"/>
            </a:spcBef>
            <a:spcAft>
              <a:spcPct val="35000"/>
            </a:spcAft>
          </a:pPr>
          <a:r>
            <a:rPr lang="ro-RO" sz="1200" b="1" kern="1200"/>
            <a:t>Coordonarea:</a:t>
          </a:r>
          <a:r>
            <a:rPr lang="ro-RO" sz="1200" kern="1200"/>
            <a:t>Coordonarea îngrijirii pacienților și colaborarea eficientă cu echipa medicală. </a:t>
          </a:r>
          <a:endParaRPr lang="en-US" sz="1200" kern="1200"/>
        </a:p>
      </dsp:txBody>
      <dsp:txXfrm>
        <a:off x="38874" y="5229872"/>
        <a:ext cx="4750424" cy="718583"/>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E1ED70-0377-CFE2-3783-ED7103D98F2A}"/>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ro-RO"/>
          </a:p>
        </p:txBody>
      </p:sp>
      <p:sp>
        <p:nvSpPr>
          <p:cNvPr id="3" name="Subtitle 2">
            <a:extLst>
              <a:ext uri="{FF2B5EF4-FFF2-40B4-BE49-F238E27FC236}">
                <a16:creationId xmlns:a16="http://schemas.microsoft.com/office/drawing/2014/main" id="{A10102E8-E5CB-B1DE-5AC2-C70315A5ED3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ro-RO"/>
          </a:p>
        </p:txBody>
      </p:sp>
      <p:sp>
        <p:nvSpPr>
          <p:cNvPr id="4" name="Date Placeholder 3">
            <a:extLst>
              <a:ext uri="{FF2B5EF4-FFF2-40B4-BE49-F238E27FC236}">
                <a16:creationId xmlns:a16="http://schemas.microsoft.com/office/drawing/2014/main" id="{F1B6F674-AF47-04A7-CF41-545BEC8B4872}"/>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5FC8203D-65B6-02D0-1C72-E5D9E1E7B6E4}"/>
              </a:ext>
            </a:extLst>
          </p:cNvPr>
          <p:cNvSpPr>
            <a:spLocks noGrp="1"/>
          </p:cNvSpPr>
          <p:nvPr>
            <p:ph type="ftr" sz="quarter" idx="11"/>
          </p:nvPr>
        </p:nvSpPr>
        <p:spPr/>
        <p:txBody>
          <a:bodyPr/>
          <a:lstStyle/>
          <a:p>
            <a:endParaRPr lang="ro-RO"/>
          </a:p>
        </p:txBody>
      </p:sp>
      <p:sp>
        <p:nvSpPr>
          <p:cNvPr id="6" name="Slide Number Placeholder 5">
            <a:extLst>
              <a:ext uri="{FF2B5EF4-FFF2-40B4-BE49-F238E27FC236}">
                <a16:creationId xmlns:a16="http://schemas.microsoft.com/office/drawing/2014/main" id="{0B9BF1BB-D81A-00C8-1DE8-B9639CE2C183}"/>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11948416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E9A4C1-B0F9-E688-69E5-8E682C7C7721}"/>
              </a:ext>
            </a:extLst>
          </p:cNvPr>
          <p:cNvSpPr>
            <a:spLocks noGrp="1"/>
          </p:cNvSpPr>
          <p:nvPr>
            <p:ph type="title"/>
          </p:nvPr>
        </p:nvSpPr>
        <p:spPr/>
        <p:txBody>
          <a:bodyPr/>
          <a:lstStyle/>
          <a:p>
            <a:r>
              <a:rPr lang="en-US"/>
              <a:t>Click to edit Master title style</a:t>
            </a:r>
            <a:endParaRPr lang="ro-RO"/>
          </a:p>
        </p:txBody>
      </p:sp>
      <p:sp>
        <p:nvSpPr>
          <p:cNvPr id="3" name="Content Placeholder 2">
            <a:extLst>
              <a:ext uri="{FF2B5EF4-FFF2-40B4-BE49-F238E27FC236}">
                <a16:creationId xmlns:a16="http://schemas.microsoft.com/office/drawing/2014/main" id="{C7EF5C61-FA9B-952C-3D7D-4C58F553210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Date Placeholder 3">
            <a:extLst>
              <a:ext uri="{FF2B5EF4-FFF2-40B4-BE49-F238E27FC236}">
                <a16:creationId xmlns:a16="http://schemas.microsoft.com/office/drawing/2014/main" id="{B447288A-099D-051B-7CA9-937A79C8FE26}"/>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5E87665A-C802-F6EA-B32B-763CA164E370}"/>
              </a:ext>
            </a:extLst>
          </p:cNvPr>
          <p:cNvSpPr>
            <a:spLocks noGrp="1"/>
          </p:cNvSpPr>
          <p:nvPr>
            <p:ph type="ftr" sz="quarter" idx="11"/>
          </p:nvPr>
        </p:nvSpPr>
        <p:spPr/>
        <p:txBody>
          <a:bodyPr/>
          <a:lstStyle/>
          <a:p>
            <a:endParaRPr lang="ro-RO"/>
          </a:p>
        </p:txBody>
      </p:sp>
      <p:sp>
        <p:nvSpPr>
          <p:cNvPr id="6" name="Slide Number Placeholder 5">
            <a:extLst>
              <a:ext uri="{FF2B5EF4-FFF2-40B4-BE49-F238E27FC236}">
                <a16:creationId xmlns:a16="http://schemas.microsoft.com/office/drawing/2014/main" id="{A1497143-95D8-475B-3A53-C4C573DFECD2}"/>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65657428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ED6246-E7BF-FA12-2CD3-3D6421019EF1}"/>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ro-RO"/>
          </a:p>
        </p:txBody>
      </p:sp>
      <p:sp>
        <p:nvSpPr>
          <p:cNvPr id="3" name="Text Placeholder 2">
            <a:extLst>
              <a:ext uri="{FF2B5EF4-FFF2-40B4-BE49-F238E27FC236}">
                <a16:creationId xmlns:a16="http://schemas.microsoft.com/office/drawing/2014/main" id="{1026D0D7-59A0-E781-60E6-F6949DE11CF0}"/>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171E80A9-F9B1-BFA2-875C-61CD6BFD634D}"/>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32B908E2-8D09-83AB-DE8E-5D4087227DB2}"/>
              </a:ext>
            </a:extLst>
          </p:cNvPr>
          <p:cNvSpPr>
            <a:spLocks noGrp="1"/>
          </p:cNvSpPr>
          <p:nvPr>
            <p:ph type="ftr" sz="quarter" idx="11"/>
          </p:nvPr>
        </p:nvSpPr>
        <p:spPr/>
        <p:txBody>
          <a:bodyPr/>
          <a:lstStyle/>
          <a:p>
            <a:endParaRPr lang="ro-RO"/>
          </a:p>
        </p:txBody>
      </p:sp>
      <p:sp>
        <p:nvSpPr>
          <p:cNvPr id="6" name="Slide Number Placeholder 5">
            <a:extLst>
              <a:ext uri="{FF2B5EF4-FFF2-40B4-BE49-F238E27FC236}">
                <a16:creationId xmlns:a16="http://schemas.microsoft.com/office/drawing/2014/main" id="{F7FACB76-2C59-D320-2B45-A5DBAAB6165B}"/>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214643021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30C4D8-0276-E39B-0B90-A1AED680E43E}"/>
              </a:ext>
            </a:extLst>
          </p:cNvPr>
          <p:cNvSpPr>
            <a:spLocks noGrp="1"/>
          </p:cNvSpPr>
          <p:nvPr>
            <p:ph type="title"/>
          </p:nvPr>
        </p:nvSpPr>
        <p:spPr/>
        <p:txBody>
          <a:bodyPr/>
          <a:lstStyle/>
          <a:p>
            <a:r>
              <a:rPr lang="en-US"/>
              <a:t>Click to edit Master title style</a:t>
            </a:r>
            <a:endParaRPr lang="ro-RO"/>
          </a:p>
        </p:txBody>
      </p:sp>
      <p:sp>
        <p:nvSpPr>
          <p:cNvPr id="3" name="Content Placeholder 2">
            <a:extLst>
              <a:ext uri="{FF2B5EF4-FFF2-40B4-BE49-F238E27FC236}">
                <a16:creationId xmlns:a16="http://schemas.microsoft.com/office/drawing/2014/main" id="{8E61149C-8359-6D72-694B-51991AF5BD4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Content Placeholder 3">
            <a:extLst>
              <a:ext uri="{FF2B5EF4-FFF2-40B4-BE49-F238E27FC236}">
                <a16:creationId xmlns:a16="http://schemas.microsoft.com/office/drawing/2014/main" id="{E6D79E69-577F-0BD3-6EDF-1644FEE01A5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5" name="Date Placeholder 4">
            <a:extLst>
              <a:ext uri="{FF2B5EF4-FFF2-40B4-BE49-F238E27FC236}">
                <a16:creationId xmlns:a16="http://schemas.microsoft.com/office/drawing/2014/main" id="{43251CAD-F18D-95F5-4C53-9D6450105E72}"/>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6" name="Footer Placeholder 5">
            <a:extLst>
              <a:ext uri="{FF2B5EF4-FFF2-40B4-BE49-F238E27FC236}">
                <a16:creationId xmlns:a16="http://schemas.microsoft.com/office/drawing/2014/main" id="{0EAC6DEA-8FF9-8D55-AC7D-ED8B498EE691}"/>
              </a:ext>
            </a:extLst>
          </p:cNvPr>
          <p:cNvSpPr>
            <a:spLocks noGrp="1"/>
          </p:cNvSpPr>
          <p:nvPr>
            <p:ph type="ftr" sz="quarter" idx="11"/>
          </p:nvPr>
        </p:nvSpPr>
        <p:spPr/>
        <p:txBody>
          <a:bodyPr/>
          <a:lstStyle/>
          <a:p>
            <a:endParaRPr lang="ro-RO"/>
          </a:p>
        </p:txBody>
      </p:sp>
      <p:sp>
        <p:nvSpPr>
          <p:cNvPr id="7" name="Slide Number Placeholder 6">
            <a:extLst>
              <a:ext uri="{FF2B5EF4-FFF2-40B4-BE49-F238E27FC236}">
                <a16:creationId xmlns:a16="http://schemas.microsoft.com/office/drawing/2014/main" id="{16D08A3C-49F6-9B9F-E35D-E26954C4F46B}"/>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66500331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45EAEF-F0C8-D9E7-0A90-06A8374B37A0}"/>
              </a:ext>
            </a:extLst>
          </p:cNvPr>
          <p:cNvSpPr>
            <a:spLocks noGrp="1"/>
          </p:cNvSpPr>
          <p:nvPr>
            <p:ph type="title"/>
          </p:nvPr>
        </p:nvSpPr>
        <p:spPr>
          <a:xfrm>
            <a:off x="839788" y="365125"/>
            <a:ext cx="10515600" cy="1325563"/>
          </a:xfrm>
        </p:spPr>
        <p:txBody>
          <a:bodyPr/>
          <a:lstStyle/>
          <a:p>
            <a:r>
              <a:rPr lang="en-US"/>
              <a:t>Click to edit Master title style</a:t>
            </a:r>
            <a:endParaRPr lang="ro-RO"/>
          </a:p>
        </p:txBody>
      </p:sp>
      <p:sp>
        <p:nvSpPr>
          <p:cNvPr id="3" name="Text Placeholder 2">
            <a:extLst>
              <a:ext uri="{FF2B5EF4-FFF2-40B4-BE49-F238E27FC236}">
                <a16:creationId xmlns:a16="http://schemas.microsoft.com/office/drawing/2014/main" id="{82F843EF-89F9-DC95-A810-C68A1D477B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55015B9-7736-29AB-B92C-912ECE6B57E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5" name="Text Placeholder 4">
            <a:extLst>
              <a:ext uri="{FF2B5EF4-FFF2-40B4-BE49-F238E27FC236}">
                <a16:creationId xmlns:a16="http://schemas.microsoft.com/office/drawing/2014/main" id="{3B5E1DD3-3634-A66A-5B0C-B41EA10FEB1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522F497-7959-6FCB-4709-1A386C317885}"/>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7" name="Date Placeholder 6">
            <a:extLst>
              <a:ext uri="{FF2B5EF4-FFF2-40B4-BE49-F238E27FC236}">
                <a16:creationId xmlns:a16="http://schemas.microsoft.com/office/drawing/2014/main" id="{042E6912-0520-5403-DD16-21FAED5888EF}"/>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8" name="Footer Placeholder 7">
            <a:extLst>
              <a:ext uri="{FF2B5EF4-FFF2-40B4-BE49-F238E27FC236}">
                <a16:creationId xmlns:a16="http://schemas.microsoft.com/office/drawing/2014/main" id="{D350F4E0-0B10-43A5-7912-2C3004785494}"/>
              </a:ext>
            </a:extLst>
          </p:cNvPr>
          <p:cNvSpPr>
            <a:spLocks noGrp="1"/>
          </p:cNvSpPr>
          <p:nvPr>
            <p:ph type="ftr" sz="quarter" idx="11"/>
          </p:nvPr>
        </p:nvSpPr>
        <p:spPr/>
        <p:txBody>
          <a:bodyPr/>
          <a:lstStyle/>
          <a:p>
            <a:endParaRPr lang="ro-RO"/>
          </a:p>
        </p:txBody>
      </p:sp>
      <p:sp>
        <p:nvSpPr>
          <p:cNvPr id="9" name="Slide Number Placeholder 8">
            <a:extLst>
              <a:ext uri="{FF2B5EF4-FFF2-40B4-BE49-F238E27FC236}">
                <a16:creationId xmlns:a16="http://schemas.microsoft.com/office/drawing/2014/main" id="{0E570534-25FC-1FCD-FAAD-8C6008630F2A}"/>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142743150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B5169-BBCD-5EB7-CEC7-001FDE4444F4}"/>
              </a:ext>
            </a:extLst>
          </p:cNvPr>
          <p:cNvSpPr>
            <a:spLocks noGrp="1"/>
          </p:cNvSpPr>
          <p:nvPr>
            <p:ph type="title"/>
          </p:nvPr>
        </p:nvSpPr>
        <p:spPr/>
        <p:txBody>
          <a:bodyPr/>
          <a:lstStyle/>
          <a:p>
            <a:r>
              <a:rPr lang="en-US"/>
              <a:t>Click to edit Master title style</a:t>
            </a:r>
            <a:endParaRPr lang="ro-RO"/>
          </a:p>
        </p:txBody>
      </p:sp>
      <p:sp>
        <p:nvSpPr>
          <p:cNvPr id="3" name="Date Placeholder 2">
            <a:extLst>
              <a:ext uri="{FF2B5EF4-FFF2-40B4-BE49-F238E27FC236}">
                <a16:creationId xmlns:a16="http://schemas.microsoft.com/office/drawing/2014/main" id="{CDA0B7FD-9FB0-85EF-7BEA-D835FF6BA472}"/>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4" name="Footer Placeholder 3">
            <a:extLst>
              <a:ext uri="{FF2B5EF4-FFF2-40B4-BE49-F238E27FC236}">
                <a16:creationId xmlns:a16="http://schemas.microsoft.com/office/drawing/2014/main" id="{CF4F01FA-F3F1-3F45-DD5B-F09C5921E978}"/>
              </a:ext>
            </a:extLst>
          </p:cNvPr>
          <p:cNvSpPr>
            <a:spLocks noGrp="1"/>
          </p:cNvSpPr>
          <p:nvPr>
            <p:ph type="ftr" sz="quarter" idx="11"/>
          </p:nvPr>
        </p:nvSpPr>
        <p:spPr/>
        <p:txBody>
          <a:bodyPr/>
          <a:lstStyle/>
          <a:p>
            <a:endParaRPr lang="ro-RO"/>
          </a:p>
        </p:txBody>
      </p:sp>
      <p:sp>
        <p:nvSpPr>
          <p:cNvPr id="5" name="Slide Number Placeholder 4">
            <a:extLst>
              <a:ext uri="{FF2B5EF4-FFF2-40B4-BE49-F238E27FC236}">
                <a16:creationId xmlns:a16="http://schemas.microsoft.com/office/drawing/2014/main" id="{C255E66A-6A73-4349-16D4-7DA12B47B39A}"/>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62696194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E27D2C6-8944-7749-CE42-5F4B1698C6E7}"/>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3" name="Footer Placeholder 2">
            <a:extLst>
              <a:ext uri="{FF2B5EF4-FFF2-40B4-BE49-F238E27FC236}">
                <a16:creationId xmlns:a16="http://schemas.microsoft.com/office/drawing/2014/main" id="{F46FD537-84E6-B079-F409-DF8BD8EC41F3}"/>
              </a:ext>
            </a:extLst>
          </p:cNvPr>
          <p:cNvSpPr>
            <a:spLocks noGrp="1"/>
          </p:cNvSpPr>
          <p:nvPr>
            <p:ph type="ftr" sz="quarter" idx="11"/>
          </p:nvPr>
        </p:nvSpPr>
        <p:spPr/>
        <p:txBody>
          <a:bodyPr/>
          <a:lstStyle/>
          <a:p>
            <a:endParaRPr lang="ro-RO"/>
          </a:p>
        </p:txBody>
      </p:sp>
      <p:sp>
        <p:nvSpPr>
          <p:cNvPr id="4" name="Slide Number Placeholder 3">
            <a:extLst>
              <a:ext uri="{FF2B5EF4-FFF2-40B4-BE49-F238E27FC236}">
                <a16:creationId xmlns:a16="http://schemas.microsoft.com/office/drawing/2014/main" id="{353146AD-1106-60E0-BF7A-DC22A4AF662C}"/>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224690631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B592C4-7427-00C2-A927-F9C83AC2C59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o-RO"/>
          </a:p>
        </p:txBody>
      </p:sp>
      <p:sp>
        <p:nvSpPr>
          <p:cNvPr id="3" name="Content Placeholder 2">
            <a:extLst>
              <a:ext uri="{FF2B5EF4-FFF2-40B4-BE49-F238E27FC236}">
                <a16:creationId xmlns:a16="http://schemas.microsoft.com/office/drawing/2014/main" id="{622BBE45-BE56-4B2A-77DD-F822512CAEE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Text Placeholder 3">
            <a:extLst>
              <a:ext uri="{FF2B5EF4-FFF2-40B4-BE49-F238E27FC236}">
                <a16:creationId xmlns:a16="http://schemas.microsoft.com/office/drawing/2014/main" id="{23F16CDB-6DB9-3F0E-E0CC-02E5241325D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CFF0F61-93CB-2125-E8DF-BE11BED92EA0}"/>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6" name="Footer Placeholder 5">
            <a:extLst>
              <a:ext uri="{FF2B5EF4-FFF2-40B4-BE49-F238E27FC236}">
                <a16:creationId xmlns:a16="http://schemas.microsoft.com/office/drawing/2014/main" id="{2FCFCFE0-0D96-D879-924E-1EF69618178D}"/>
              </a:ext>
            </a:extLst>
          </p:cNvPr>
          <p:cNvSpPr>
            <a:spLocks noGrp="1"/>
          </p:cNvSpPr>
          <p:nvPr>
            <p:ph type="ftr" sz="quarter" idx="11"/>
          </p:nvPr>
        </p:nvSpPr>
        <p:spPr/>
        <p:txBody>
          <a:bodyPr/>
          <a:lstStyle/>
          <a:p>
            <a:endParaRPr lang="ro-RO"/>
          </a:p>
        </p:txBody>
      </p:sp>
      <p:sp>
        <p:nvSpPr>
          <p:cNvPr id="7" name="Slide Number Placeholder 6">
            <a:extLst>
              <a:ext uri="{FF2B5EF4-FFF2-40B4-BE49-F238E27FC236}">
                <a16:creationId xmlns:a16="http://schemas.microsoft.com/office/drawing/2014/main" id="{891F80E6-01A6-2B74-8396-89E305D301ED}"/>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37771071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DACDE2-0FD8-F5E7-3B9C-E2E5167D50A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o-RO"/>
          </a:p>
        </p:txBody>
      </p:sp>
      <p:sp>
        <p:nvSpPr>
          <p:cNvPr id="3" name="Picture Placeholder 2">
            <a:extLst>
              <a:ext uri="{FF2B5EF4-FFF2-40B4-BE49-F238E27FC236}">
                <a16:creationId xmlns:a16="http://schemas.microsoft.com/office/drawing/2014/main" id="{4865B0EC-7A11-692A-3E94-CE6284805A6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o-RO"/>
          </a:p>
        </p:txBody>
      </p:sp>
      <p:sp>
        <p:nvSpPr>
          <p:cNvPr id="4" name="Text Placeholder 3">
            <a:extLst>
              <a:ext uri="{FF2B5EF4-FFF2-40B4-BE49-F238E27FC236}">
                <a16:creationId xmlns:a16="http://schemas.microsoft.com/office/drawing/2014/main" id="{3CBCF88C-4F73-C908-E482-99CE5D2EEA1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1CA91C6-BB67-2AE6-55F7-980137A29034}"/>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6" name="Footer Placeholder 5">
            <a:extLst>
              <a:ext uri="{FF2B5EF4-FFF2-40B4-BE49-F238E27FC236}">
                <a16:creationId xmlns:a16="http://schemas.microsoft.com/office/drawing/2014/main" id="{B96C9CD8-2CF4-8DE1-6B52-9CB8573E7AA9}"/>
              </a:ext>
            </a:extLst>
          </p:cNvPr>
          <p:cNvSpPr>
            <a:spLocks noGrp="1"/>
          </p:cNvSpPr>
          <p:nvPr>
            <p:ph type="ftr" sz="quarter" idx="11"/>
          </p:nvPr>
        </p:nvSpPr>
        <p:spPr/>
        <p:txBody>
          <a:bodyPr/>
          <a:lstStyle/>
          <a:p>
            <a:endParaRPr lang="ro-RO"/>
          </a:p>
        </p:txBody>
      </p:sp>
      <p:sp>
        <p:nvSpPr>
          <p:cNvPr id="7" name="Slide Number Placeholder 6">
            <a:extLst>
              <a:ext uri="{FF2B5EF4-FFF2-40B4-BE49-F238E27FC236}">
                <a16:creationId xmlns:a16="http://schemas.microsoft.com/office/drawing/2014/main" id="{52CF2DF5-3C93-FEE9-AAAE-646E25F2E365}"/>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5113993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E16752-F844-DFC6-97C2-6D61DD121C59}"/>
              </a:ext>
            </a:extLst>
          </p:cNvPr>
          <p:cNvSpPr>
            <a:spLocks noGrp="1"/>
          </p:cNvSpPr>
          <p:nvPr>
            <p:ph type="title"/>
          </p:nvPr>
        </p:nvSpPr>
        <p:spPr/>
        <p:txBody>
          <a:bodyPr/>
          <a:lstStyle/>
          <a:p>
            <a:r>
              <a:rPr lang="en-US"/>
              <a:t>Click to edit Master title style</a:t>
            </a:r>
            <a:endParaRPr lang="ro-RO"/>
          </a:p>
        </p:txBody>
      </p:sp>
      <p:sp>
        <p:nvSpPr>
          <p:cNvPr id="3" name="Vertical Text Placeholder 2">
            <a:extLst>
              <a:ext uri="{FF2B5EF4-FFF2-40B4-BE49-F238E27FC236}">
                <a16:creationId xmlns:a16="http://schemas.microsoft.com/office/drawing/2014/main" id="{FF2D9390-99EF-1BAB-0B0C-23634B4D584A}"/>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Date Placeholder 3">
            <a:extLst>
              <a:ext uri="{FF2B5EF4-FFF2-40B4-BE49-F238E27FC236}">
                <a16:creationId xmlns:a16="http://schemas.microsoft.com/office/drawing/2014/main" id="{391172AD-AB93-4E66-C9BA-0F4663B0D139}"/>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C971B6C5-78D8-1B97-40A5-14DC49918BA4}"/>
              </a:ext>
            </a:extLst>
          </p:cNvPr>
          <p:cNvSpPr>
            <a:spLocks noGrp="1"/>
          </p:cNvSpPr>
          <p:nvPr>
            <p:ph type="ftr" sz="quarter" idx="11"/>
          </p:nvPr>
        </p:nvSpPr>
        <p:spPr/>
        <p:txBody>
          <a:bodyPr/>
          <a:lstStyle/>
          <a:p>
            <a:endParaRPr lang="ro-RO"/>
          </a:p>
        </p:txBody>
      </p:sp>
      <p:sp>
        <p:nvSpPr>
          <p:cNvPr id="6" name="Slide Number Placeholder 5">
            <a:extLst>
              <a:ext uri="{FF2B5EF4-FFF2-40B4-BE49-F238E27FC236}">
                <a16:creationId xmlns:a16="http://schemas.microsoft.com/office/drawing/2014/main" id="{CD86DDB5-B6D0-2603-8C42-48D6FE6C3D0A}"/>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1280390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BEE39A9-D8AE-454E-5732-4BAABBB5500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ro-RO"/>
          </a:p>
        </p:txBody>
      </p:sp>
      <p:sp>
        <p:nvSpPr>
          <p:cNvPr id="3" name="Vertical Text Placeholder 2">
            <a:extLst>
              <a:ext uri="{FF2B5EF4-FFF2-40B4-BE49-F238E27FC236}">
                <a16:creationId xmlns:a16="http://schemas.microsoft.com/office/drawing/2014/main" id="{30D070ED-B11D-7B24-C17E-B4AA26BDDEF3}"/>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Date Placeholder 3">
            <a:extLst>
              <a:ext uri="{FF2B5EF4-FFF2-40B4-BE49-F238E27FC236}">
                <a16:creationId xmlns:a16="http://schemas.microsoft.com/office/drawing/2014/main" id="{CDE4B0D9-9EA1-BC79-6CEB-FD1B8F1D64BD}"/>
              </a:ext>
            </a:extLst>
          </p:cNvPr>
          <p:cNvSpPr>
            <a:spLocks noGrp="1"/>
          </p:cNvSpPr>
          <p:nvPr>
            <p:ph type="dt" sz="half" idx="10"/>
          </p:nvPr>
        </p:nvSpPr>
        <p:spPr/>
        <p:txBody>
          <a:body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ECB53339-A46A-58CC-14FC-D7E7508F5882}"/>
              </a:ext>
            </a:extLst>
          </p:cNvPr>
          <p:cNvSpPr>
            <a:spLocks noGrp="1"/>
          </p:cNvSpPr>
          <p:nvPr>
            <p:ph type="ftr" sz="quarter" idx="11"/>
          </p:nvPr>
        </p:nvSpPr>
        <p:spPr/>
        <p:txBody>
          <a:bodyPr/>
          <a:lstStyle/>
          <a:p>
            <a:endParaRPr lang="ro-RO"/>
          </a:p>
        </p:txBody>
      </p:sp>
      <p:sp>
        <p:nvSpPr>
          <p:cNvPr id="6" name="Slide Number Placeholder 5">
            <a:extLst>
              <a:ext uri="{FF2B5EF4-FFF2-40B4-BE49-F238E27FC236}">
                <a16:creationId xmlns:a16="http://schemas.microsoft.com/office/drawing/2014/main" id="{C8E7933E-D718-61CB-E29B-6528AC329626}"/>
              </a:ext>
            </a:extLst>
          </p:cNvPr>
          <p:cNvSpPr>
            <a:spLocks noGrp="1"/>
          </p:cNvSpPr>
          <p:nvPr>
            <p:ph type="sldNum" sz="quarter" idx="12"/>
          </p:nvPr>
        </p:nvSpPr>
        <p:spPr/>
        <p:txBody>
          <a:bodyPr/>
          <a:lstStyle/>
          <a:p>
            <a:fld id="{AB2234E2-91C0-4406-A399-42FB9C9B3329}" type="slidenum">
              <a:rPr lang="ro-RO" smtClean="0"/>
              <a:t>‹#›</a:t>
            </a:fld>
            <a:endParaRPr lang="ro-RO"/>
          </a:p>
        </p:txBody>
      </p:sp>
    </p:spTree>
    <p:extLst>
      <p:ext uri="{BB962C8B-B14F-4D97-AF65-F5344CB8AC3E}">
        <p14:creationId xmlns:p14="http://schemas.microsoft.com/office/powerpoint/2010/main" val="35112868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EB852189-9A7A-A136-D3EE-674654778C6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ro-RO"/>
          </a:p>
        </p:txBody>
      </p:sp>
      <p:sp>
        <p:nvSpPr>
          <p:cNvPr id="3" name="Text Placeholder 2">
            <a:extLst>
              <a:ext uri="{FF2B5EF4-FFF2-40B4-BE49-F238E27FC236}">
                <a16:creationId xmlns:a16="http://schemas.microsoft.com/office/drawing/2014/main" id="{7FE0E3E1-6F5A-0C88-E309-202C3F2F27A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ro-RO"/>
          </a:p>
        </p:txBody>
      </p:sp>
      <p:sp>
        <p:nvSpPr>
          <p:cNvPr id="4" name="Date Placeholder 3">
            <a:extLst>
              <a:ext uri="{FF2B5EF4-FFF2-40B4-BE49-F238E27FC236}">
                <a16:creationId xmlns:a16="http://schemas.microsoft.com/office/drawing/2014/main" id="{68BA0EF7-58B8-EF48-4CE4-67D55D70919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E7DA7517-6601-4B08-A516-869E81BC9853}" type="datetimeFigureOut">
              <a:rPr lang="ro-RO" smtClean="0"/>
              <a:t>02.10.2025</a:t>
            </a:fld>
            <a:endParaRPr lang="ro-RO"/>
          </a:p>
        </p:txBody>
      </p:sp>
      <p:sp>
        <p:nvSpPr>
          <p:cNvPr id="5" name="Footer Placeholder 4">
            <a:extLst>
              <a:ext uri="{FF2B5EF4-FFF2-40B4-BE49-F238E27FC236}">
                <a16:creationId xmlns:a16="http://schemas.microsoft.com/office/drawing/2014/main" id="{16471A0C-915E-843E-7E08-4EDA6DF48C2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ro-RO"/>
          </a:p>
        </p:txBody>
      </p:sp>
      <p:sp>
        <p:nvSpPr>
          <p:cNvPr id="6" name="Slide Number Placeholder 5">
            <a:extLst>
              <a:ext uri="{FF2B5EF4-FFF2-40B4-BE49-F238E27FC236}">
                <a16:creationId xmlns:a16="http://schemas.microsoft.com/office/drawing/2014/main" id="{BA0B6E01-93FC-1274-3DEA-4D73E4BB31E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AB2234E2-91C0-4406-A399-42FB9C9B3329}" type="slidenum">
              <a:rPr lang="ro-RO" smtClean="0"/>
              <a:t>‹#›</a:t>
            </a:fld>
            <a:endParaRPr lang="ro-RO"/>
          </a:p>
        </p:txBody>
      </p:sp>
    </p:spTree>
    <p:extLst>
      <p:ext uri="{BB962C8B-B14F-4D97-AF65-F5344CB8AC3E}">
        <p14:creationId xmlns:p14="http://schemas.microsoft.com/office/powerpoint/2010/main" val="4486810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o-R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jpeg"/><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hyperlink" Target="https://lege5.ro/Gratuit/geytsnjsgq/art-6-dispozitii-generale-ordonanta-de-urgenta-144-2008?dp=gqzdcnrrgyzde" TargetMode="Externa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hyperlink" Target="http://www.bibliotecadigitala.ase.ro/biblioteca/carte2.asp?id=267&amp;idb" TargetMode="Externa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80" name="Slide Background Fill">
            <a:extLst>
              <a:ext uri="{FF2B5EF4-FFF2-40B4-BE49-F238E27FC236}">
                <a16:creationId xmlns:a16="http://schemas.microsoft.com/office/drawing/2014/main" id="{C7D023E4-8DE1-436E-9847-ED6A4B4B04FD}"/>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2" name="Group 181">
            <a:extLst>
              <a:ext uri="{FF2B5EF4-FFF2-40B4-BE49-F238E27FC236}">
                <a16:creationId xmlns:a16="http://schemas.microsoft.com/office/drawing/2014/main" id="{C4C42016-34C0-4D37-91CF-48308269607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183" name="Color">
              <a:extLst>
                <a:ext uri="{FF2B5EF4-FFF2-40B4-BE49-F238E27FC236}">
                  <a16:creationId xmlns:a16="http://schemas.microsoft.com/office/drawing/2014/main" id="{4EB45A5E-A300-4C79-A5AE-A78AB7C683D5}"/>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4" name="Color">
              <a:extLst>
                <a:ext uri="{FF2B5EF4-FFF2-40B4-BE49-F238E27FC236}">
                  <a16:creationId xmlns:a16="http://schemas.microsoft.com/office/drawing/2014/main" id="{A4B8AED9-E236-44C8-A286-D5FAC4AC8F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6" name="Group 185">
            <a:extLst>
              <a:ext uri="{FF2B5EF4-FFF2-40B4-BE49-F238E27FC236}">
                <a16:creationId xmlns:a16="http://schemas.microsoft.com/office/drawing/2014/main" id="{5A7DBA8A-AFD3-4A43-8CFF-101BE55E4E68}"/>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7" name="Freeform: Shape 186">
              <a:extLst>
                <a:ext uri="{FF2B5EF4-FFF2-40B4-BE49-F238E27FC236}">
                  <a16:creationId xmlns:a16="http://schemas.microsoft.com/office/drawing/2014/main" id="{19812AD9-E6DC-4032-9634-F8BE9C8B3A17}"/>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8" name="Freeform: Shape 187">
              <a:extLst>
                <a:ext uri="{FF2B5EF4-FFF2-40B4-BE49-F238E27FC236}">
                  <a16:creationId xmlns:a16="http://schemas.microsoft.com/office/drawing/2014/main" id="{D2AFB4EC-2587-41C9-94B0-4F78DFB04C3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9" name="Freeform: Shape 188">
              <a:extLst>
                <a:ext uri="{FF2B5EF4-FFF2-40B4-BE49-F238E27FC236}">
                  <a16:creationId xmlns:a16="http://schemas.microsoft.com/office/drawing/2014/main" id="{03F997D7-F70D-41BF-9C5D-E357217CA9FF}"/>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0" name="Freeform: Shape 189">
              <a:extLst>
                <a:ext uri="{FF2B5EF4-FFF2-40B4-BE49-F238E27FC236}">
                  <a16:creationId xmlns:a16="http://schemas.microsoft.com/office/drawing/2014/main" id="{035684B1-1016-4CA6-AA4F-40CF7D9FC7A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1" name="Freeform: Shape 190">
              <a:extLst>
                <a:ext uri="{FF2B5EF4-FFF2-40B4-BE49-F238E27FC236}">
                  <a16:creationId xmlns:a16="http://schemas.microsoft.com/office/drawing/2014/main" id="{DA0F1A9E-BA7D-4BF5-8200-1A9DB79A4AFA}"/>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2" name="Freeform: Shape 191">
              <a:extLst>
                <a:ext uri="{FF2B5EF4-FFF2-40B4-BE49-F238E27FC236}">
                  <a16:creationId xmlns:a16="http://schemas.microsoft.com/office/drawing/2014/main" id="{E9E0FC27-B989-41F5-AAAA-539EA3DFF32C}"/>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3" name="Freeform: Shape 192">
              <a:extLst>
                <a:ext uri="{FF2B5EF4-FFF2-40B4-BE49-F238E27FC236}">
                  <a16:creationId xmlns:a16="http://schemas.microsoft.com/office/drawing/2014/main" id="{E6054A11-21E3-4D56-91DB-7E98A6256DA6}"/>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574FF45D-9CE3-8A58-BA27-4734640A39F8}"/>
              </a:ext>
            </a:extLst>
          </p:cNvPr>
          <p:cNvSpPr>
            <a:spLocks noGrp="1"/>
          </p:cNvSpPr>
          <p:nvPr>
            <p:ph type="title"/>
          </p:nvPr>
        </p:nvSpPr>
        <p:spPr>
          <a:xfrm>
            <a:off x="358929" y="743840"/>
            <a:ext cx="5274609" cy="4983889"/>
          </a:xfrm>
        </p:spPr>
        <p:txBody>
          <a:bodyPr vert="horz" lIns="91440" tIns="45720" rIns="91440" bIns="45720" rtlCol="0" anchor="t">
            <a:normAutofit fontScale="90000"/>
          </a:bodyPr>
          <a:lstStyle/>
          <a:p>
            <a:pPr algn="ct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t>
            </a:r>
            <a:r>
              <a:rPr lang="en-US" sz="4800" kern="1200" dirty="0" err="1" smtClean="0">
                <a:solidFill>
                  <a:schemeClr val="bg1"/>
                </a:solidFill>
                <a:latin typeface="+mj-lt"/>
                <a:ea typeface="+mj-ea"/>
                <a:cs typeface="+mj-cs"/>
              </a:rPr>
              <a:t>Competente</a:t>
            </a:r>
            <a:r>
              <a:rPr lang="en-US" sz="4800" kern="1200" dirty="0">
                <a:solidFill>
                  <a:schemeClr val="bg1"/>
                </a:solidFill>
                <a:latin typeface="+mj-lt"/>
                <a:ea typeface="+mj-ea"/>
                <a:cs typeface="+mj-cs"/>
              </a:rPr>
              <a:t>. </a:t>
            </a:r>
            <a:r>
              <a:rPr lang="en-US" sz="4800" kern="1200" dirty="0" err="1">
                <a:solidFill>
                  <a:schemeClr val="bg1"/>
                </a:solidFill>
                <a:latin typeface="+mj-lt"/>
                <a:ea typeface="+mj-ea"/>
                <a:cs typeface="+mj-cs"/>
              </a:rPr>
              <a:t>Etica</a:t>
            </a:r>
            <a:r>
              <a:rPr lang="en-US" sz="4800" kern="1200" dirty="0">
                <a:solidFill>
                  <a:schemeClr val="bg1"/>
                </a:solidFill>
                <a:latin typeface="+mj-lt"/>
                <a:ea typeface="+mj-ea"/>
                <a:cs typeface="+mj-cs"/>
              </a:rPr>
              <a:t>. </a:t>
            </a:r>
            <a:r>
              <a:rPr lang="en-US" sz="4800" kern="1200" dirty="0" err="1">
                <a:solidFill>
                  <a:schemeClr val="bg1"/>
                </a:solidFill>
                <a:latin typeface="+mj-lt"/>
                <a:ea typeface="+mj-ea"/>
                <a:cs typeface="+mj-cs"/>
              </a:rPr>
              <a:t>Valori</a:t>
            </a:r>
            <a:r>
              <a:rPr lang="en-US" sz="4800" kern="1200" dirty="0">
                <a:solidFill>
                  <a:schemeClr val="bg1"/>
                </a:solidFill>
                <a:latin typeface="+mj-lt"/>
                <a:ea typeface="+mj-ea"/>
                <a:cs typeface="+mj-cs"/>
              </a:rPr>
              <a:t>.</a:t>
            </a:r>
            <a:br>
              <a:rPr lang="en-US" sz="48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r>
              <a:rPr lang="en-US" sz="2600" kern="1200" dirty="0">
                <a:solidFill>
                  <a:schemeClr val="bg1"/>
                </a:solidFill>
                <a:latin typeface="+mj-lt"/>
                <a:ea typeface="+mj-ea"/>
                <a:cs typeface="+mj-cs"/>
              </a:rPr>
              <a:t/>
            </a:r>
            <a:br>
              <a:rPr lang="en-US" sz="2600" kern="1200" dirty="0">
                <a:solidFill>
                  <a:schemeClr val="bg1"/>
                </a:solidFill>
                <a:latin typeface="+mj-lt"/>
                <a:ea typeface="+mj-ea"/>
                <a:cs typeface="+mj-cs"/>
              </a:rPr>
            </a:br>
            <a:endParaRPr lang="en-US" sz="2600" kern="1200" dirty="0">
              <a:solidFill>
                <a:schemeClr val="bg1"/>
              </a:solidFill>
              <a:latin typeface="+mj-lt"/>
              <a:ea typeface="+mj-ea"/>
              <a:cs typeface="+mj-cs"/>
            </a:endParaRPr>
          </a:p>
        </p:txBody>
      </p:sp>
      <p:sp>
        <p:nvSpPr>
          <p:cNvPr id="4" name="TextBox 3">
            <a:extLst>
              <a:ext uri="{FF2B5EF4-FFF2-40B4-BE49-F238E27FC236}">
                <a16:creationId xmlns:a16="http://schemas.microsoft.com/office/drawing/2014/main" id="{9DA8415D-DF5C-DBDB-77F8-4CEEBB691F31}"/>
              </a:ext>
            </a:extLst>
          </p:cNvPr>
          <p:cNvSpPr txBox="1"/>
          <p:nvPr/>
        </p:nvSpPr>
        <p:spPr>
          <a:xfrm>
            <a:off x="6496335" y="2797790"/>
            <a:ext cx="4455684" cy="3217879"/>
          </a:xfrm>
          <a:prstGeom prst="rect">
            <a:avLst/>
          </a:prstGeom>
        </p:spPr>
        <p:txBody>
          <a:bodyPr vert="horz" lIns="91440" tIns="45720" rIns="91440" bIns="45720" rtlCol="0" anchor="b">
            <a:normAutofit/>
          </a:bodyPr>
          <a:lstStyle/>
          <a:p>
            <a:pPr>
              <a:lnSpc>
                <a:spcPct val="90000"/>
              </a:lnSpc>
              <a:spcBef>
                <a:spcPts val="1000"/>
              </a:spcBef>
            </a:pPr>
            <a:r>
              <a:rPr lang="en-US" sz="2400" kern="1200">
                <a:solidFill>
                  <a:schemeClr val="bg1"/>
                </a:solidFill>
                <a:latin typeface="+mn-lt"/>
                <a:ea typeface="+mn-ea"/>
                <a:cs typeface="+mn-cs"/>
              </a:rPr>
              <a:t>Autori:</a:t>
            </a:r>
            <a:br>
              <a:rPr lang="en-US" sz="2400" kern="1200">
                <a:solidFill>
                  <a:schemeClr val="bg1"/>
                </a:solidFill>
                <a:latin typeface="+mn-lt"/>
                <a:ea typeface="+mn-ea"/>
                <a:cs typeface="+mn-cs"/>
              </a:rPr>
            </a:br>
            <a:r>
              <a:rPr lang="en-US" sz="2400" kern="1200">
                <a:solidFill>
                  <a:schemeClr val="bg1"/>
                </a:solidFill>
                <a:latin typeface="+mn-lt"/>
                <a:ea typeface="+mn-ea"/>
                <a:cs typeface="+mn-cs"/>
              </a:rPr>
              <a:t> As.Med. Prepelita Mihaela</a:t>
            </a:r>
            <a:br>
              <a:rPr lang="en-US" sz="2400" kern="1200">
                <a:solidFill>
                  <a:schemeClr val="bg1"/>
                </a:solidFill>
                <a:latin typeface="+mn-lt"/>
                <a:ea typeface="+mn-ea"/>
                <a:cs typeface="+mn-cs"/>
              </a:rPr>
            </a:br>
            <a:r>
              <a:rPr lang="en-US" sz="2400" kern="1200">
                <a:solidFill>
                  <a:schemeClr val="bg1"/>
                </a:solidFill>
                <a:latin typeface="+mn-lt"/>
                <a:ea typeface="+mn-ea"/>
                <a:cs typeface="+mn-cs"/>
              </a:rPr>
              <a:t> As. Med. Davidescu Daniela</a:t>
            </a:r>
          </a:p>
        </p:txBody>
      </p:sp>
    </p:spTree>
    <p:extLst>
      <p:ext uri="{BB962C8B-B14F-4D97-AF65-F5344CB8AC3E}">
        <p14:creationId xmlns:p14="http://schemas.microsoft.com/office/powerpoint/2010/main" val="76772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8D80542-2EFF-7E1B-E638-53354C38A6E6}"/>
              </a:ext>
            </a:extLst>
          </p:cNvPr>
          <p:cNvPicPr>
            <a:picLocks noChangeAspect="1"/>
          </p:cNvPicPr>
          <p:nvPr/>
        </p:nvPicPr>
        <p:blipFill>
          <a:blip r:embed="rId2">
            <a:duotone>
              <a:schemeClr val="bg2">
                <a:shade val="45000"/>
                <a:satMod val="135000"/>
              </a:schemeClr>
              <a:prstClr val="white"/>
            </a:duotone>
          </a:blip>
          <a:srcRect l="9091" t="16851"/>
          <a:stretch>
            <a:fillRect/>
          </a:stretch>
        </p:blipFill>
        <p:spPr>
          <a:xfrm>
            <a:off x="20" y="10"/>
            <a:ext cx="12191980" cy="6857990"/>
          </a:xfrm>
          <a:prstGeom prst="rect">
            <a:avLst/>
          </a:prstGeom>
        </p:spPr>
      </p:pic>
      <p:sp>
        <p:nvSpPr>
          <p:cNvPr id="46" name="Rectangle 45">
            <a:extLst>
              <a:ext uri="{FF2B5EF4-FFF2-40B4-BE49-F238E27FC236}">
                <a16:creationId xmlns:a16="http://schemas.microsoft.com/office/drawing/2014/main" id="{B50AB553-2A96-4A92-96F2-93548E096954}"/>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73719D8-E0E5-B9AD-C799-AAF046A12849}"/>
              </a:ext>
            </a:extLst>
          </p:cNvPr>
          <p:cNvSpPr>
            <a:spLocks noGrp="1"/>
          </p:cNvSpPr>
          <p:nvPr>
            <p:ph type="title"/>
          </p:nvPr>
        </p:nvSpPr>
        <p:spPr>
          <a:xfrm>
            <a:off x="838200" y="365125"/>
            <a:ext cx="10515600" cy="1325563"/>
          </a:xfrm>
        </p:spPr>
        <p:txBody>
          <a:bodyPr>
            <a:normAutofit fontScale="90000"/>
          </a:bodyPr>
          <a:lstStyle/>
          <a:p>
            <a:r>
              <a:rPr lang="en-US" sz="2800"/>
              <a:t/>
            </a:r>
            <a:br>
              <a:rPr lang="en-US" sz="2800"/>
            </a:br>
            <a:r>
              <a:rPr lang="ro-RO" sz="2800"/>
              <a:t>Competente, atributii,sarcini- o dilema in practica asistentului medical?</a:t>
            </a:r>
            <a:r>
              <a:rPr lang="en-US" sz="2800"/>
              <a:t/>
            </a:r>
            <a:br>
              <a:rPr lang="en-US" sz="2800"/>
            </a:br>
            <a:endParaRPr lang="ro-RO" sz="2800"/>
          </a:p>
        </p:txBody>
      </p:sp>
      <p:graphicFrame>
        <p:nvGraphicFramePr>
          <p:cNvPr id="5" name="Content Placeholder 2">
            <a:extLst>
              <a:ext uri="{FF2B5EF4-FFF2-40B4-BE49-F238E27FC236}">
                <a16:creationId xmlns:a16="http://schemas.microsoft.com/office/drawing/2014/main" id="{C683E0CC-3D38-76F7-E6EB-853E1B7DE14A}"/>
              </a:ext>
            </a:extLst>
          </p:cNvPr>
          <p:cNvGraphicFramePr>
            <a:graphicFrameLocks noGrp="1"/>
          </p:cNvGraphicFramePr>
          <p:nvPr>
            <p:ph idx="1"/>
            <p:extLst>
              <p:ext uri="{D42A27DB-BD31-4B8C-83A1-F6EECF244321}">
                <p14:modId xmlns:p14="http://schemas.microsoft.com/office/powerpoint/2010/main" val="913338797"/>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36016935"/>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F7D22D0-606E-F351-9E62-7F918EBF2753}"/>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82D856F-5460-76C7-0FDD-720F0F7CF4B8}"/>
              </a:ext>
            </a:extLst>
          </p:cNvPr>
          <p:cNvSpPr>
            <a:spLocks noGrp="1"/>
          </p:cNvSpPr>
          <p:nvPr>
            <p:ph type="title"/>
          </p:nvPr>
        </p:nvSpPr>
        <p:spPr>
          <a:xfrm>
            <a:off x="786385" y="841248"/>
            <a:ext cx="5129600" cy="5340097"/>
          </a:xfrm>
        </p:spPr>
        <p:txBody>
          <a:bodyPr anchor="ctr">
            <a:normAutofit/>
          </a:bodyPr>
          <a:lstStyle/>
          <a:p>
            <a:r>
              <a:rPr lang="ro-RO" sz="480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CF2DFCDA-BC5D-B6DD-224E-5D10EB2571DA}"/>
              </a:ext>
            </a:extLst>
          </p:cNvPr>
          <p:cNvSpPr>
            <a:spLocks noGrp="1"/>
          </p:cNvSpPr>
          <p:nvPr>
            <p:ph idx="1"/>
          </p:nvPr>
        </p:nvSpPr>
        <p:spPr>
          <a:xfrm>
            <a:off x="6464410" y="841247"/>
            <a:ext cx="4484536" cy="5340097"/>
          </a:xfrm>
        </p:spPr>
        <p:txBody>
          <a:bodyPr anchor="ctr">
            <a:normAutofit fontScale="92500" lnSpcReduction="10000"/>
          </a:bodyPr>
          <a:lstStyle/>
          <a:p>
            <a:r>
              <a:rPr lang="ro-RO" sz="1800">
                <a:solidFill>
                  <a:schemeClr val="tx2"/>
                </a:solidFill>
              </a:rPr>
              <a:t> </a:t>
            </a:r>
            <a:r>
              <a:rPr lang="ro-RO" sz="1800" b="1">
                <a:solidFill>
                  <a:schemeClr val="tx2"/>
                </a:solidFill>
              </a:rPr>
              <a:t>Fişa postului</a:t>
            </a:r>
            <a:r>
              <a:rPr lang="ro-RO" sz="1800">
                <a:solidFill>
                  <a:schemeClr val="tx2"/>
                </a:solidFill>
              </a:rPr>
              <a:t> reprezintă documentul care defineşte locul şi contribuţia postului în atingerea obiectivelor individuale şi organizaţionale, caracteristic atât individului cât şi entităţii şi care precizează sarcinile şi responsabilităţile care îi revin titularului unui post.</a:t>
            </a:r>
          </a:p>
          <a:p>
            <a:r>
              <a:rPr lang="ro-RO" sz="1800">
                <a:solidFill>
                  <a:schemeClr val="tx2"/>
                </a:solidFill>
              </a:rPr>
              <a:t> În general fişa postului cuprinde: denumirea postului, obiectivele individuale, sarcinile, competenţele, responsabilităţile, relaţiile cu alte posturi, cerinţele specifice  privind pregătirea, calităţile, aptitudinile şi deprinderile necesare realizării obiectivelor individuale stabilite pentru postul respectiv. </a:t>
            </a:r>
          </a:p>
          <a:p>
            <a:endParaRPr lang="ro-RO" sz="1800">
              <a:solidFill>
                <a:schemeClr val="tx2"/>
              </a:solidFill>
            </a:endParaRPr>
          </a:p>
        </p:txBody>
      </p:sp>
    </p:spTree>
    <p:extLst>
      <p:ext uri="{BB962C8B-B14F-4D97-AF65-F5344CB8AC3E}">
        <p14:creationId xmlns:p14="http://schemas.microsoft.com/office/powerpoint/2010/main" val="3850593151"/>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1F3ADEB-F77F-61FE-E857-F45726DDC57E}"/>
            </a:ext>
          </a:extLst>
        </p:cNvPr>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F3BE1855-E537-6FC3-35EA-75974B85A6ED}"/>
              </a:ext>
            </a:extLst>
          </p:cNvPr>
          <p:cNvSpPr>
            <a:spLocks noGrp="1"/>
          </p:cNvSpPr>
          <p:nvPr>
            <p:ph type="title"/>
          </p:nvPr>
        </p:nvSpPr>
        <p:spPr>
          <a:xfrm>
            <a:off x="786385" y="841248"/>
            <a:ext cx="5129600" cy="5340097"/>
          </a:xfrm>
        </p:spPr>
        <p:txBody>
          <a:bodyPr anchor="ctr">
            <a:normAutofit/>
          </a:bodyPr>
          <a:lstStyle/>
          <a:p>
            <a:r>
              <a:rPr lang="ro-RO" sz="480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D815BB01-15AB-961E-F969-F5093D2D578E}"/>
              </a:ext>
            </a:extLst>
          </p:cNvPr>
          <p:cNvSpPr>
            <a:spLocks noGrp="1"/>
          </p:cNvSpPr>
          <p:nvPr>
            <p:ph idx="1"/>
          </p:nvPr>
        </p:nvSpPr>
        <p:spPr>
          <a:xfrm>
            <a:off x="6464410" y="841247"/>
            <a:ext cx="4484536" cy="5340097"/>
          </a:xfrm>
        </p:spPr>
        <p:txBody>
          <a:bodyPr anchor="ctr">
            <a:normAutofit fontScale="92500" lnSpcReduction="20000"/>
          </a:bodyPr>
          <a:lstStyle/>
          <a:p>
            <a:r>
              <a:rPr lang="ro-RO" sz="1800" b="1" dirty="0">
                <a:solidFill>
                  <a:schemeClr val="tx2"/>
                </a:solidFill>
              </a:rPr>
              <a:t> Funcţia  reprezintă totalitatea posturilor</a:t>
            </a:r>
            <a:r>
              <a:rPr lang="ro-RO" sz="1800" dirty="0">
                <a:solidFill>
                  <a:schemeClr val="tx2"/>
                </a:solidFill>
              </a:rPr>
              <a:t> care au caracteristici asemănătoare din punct de vedere al sarcinilor, obiectivelor, competenţelor, responsabilităţilor şi procedurilor.</a:t>
            </a:r>
          </a:p>
          <a:p>
            <a:r>
              <a:rPr lang="ro-RO" sz="1800" dirty="0">
                <a:solidFill>
                  <a:schemeClr val="tx2"/>
                </a:solidFill>
              </a:rPr>
              <a:t> Funcţiile pot fi: </a:t>
            </a:r>
          </a:p>
          <a:p>
            <a:r>
              <a:rPr lang="ro-RO" sz="1800" dirty="0">
                <a:solidFill>
                  <a:schemeClr val="tx2"/>
                </a:solidFill>
              </a:rPr>
              <a:t>- de conducere caracterizate printr-o sferă largă de responsabilităţi şi competenţe în legătură cu misiunea ce trebuie îndeplinită şi implică previziunea, organizarea, antrenarea, stimularea şi controlul altor persoane; </a:t>
            </a:r>
          </a:p>
          <a:p>
            <a:r>
              <a:rPr lang="ro-RO" sz="1800" dirty="0">
                <a:solidFill>
                  <a:schemeClr val="tx2"/>
                </a:solidFill>
              </a:rPr>
              <a:t>- de execuţie  caracterizate prin obiective individuale limitate cărora le sunt asociate competenţe şi responsabilităţi mai reduse, iar sarcinile încorporate nu implică luări de decizii asupra activităţii altor persoane. </a:t>
            </a:r>
          </a:p>
          <a:p>
            <a:endParaRPr lang="ro-RO" sz="1800" dirty="0">
              <a:solidFill>
                <a:schemeClr val="tx2"/>
              </a:solidFill>
            </a:endParaRPr>
          </a:p>
        </p:txBody>
      </p:sp>
    </p:spTree>
    <p:extLst>
      <p:ext uri="{BB962C8B-B14F-4D97-AF65-F5344CB8AC3E}">
        <p14:creationId xmlns:p14="http://schemas.microsoft.com/office/powerpoint/2010/main" val="115411407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3"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26">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28"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1" name="Group 30">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2" name="Freeform: Shape 31">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3" name="Freeform: Shape 32">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4" name="Freeform: Shape 33">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5" name="Freeform: Shape 34">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6" name="Freeform: Shape 35">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7" name="Freeform: Shape 36">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38" name="Freeform: Shape 37">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088494C-575A-010D-DE73-93E099911C2F}"/>
              </a:ext>
            </a:extLst>
          </p:cNvPr>
          <p:cNvSpPr>
            <a:spLocks noGrp="1"/>
          </p:cNvSpPr>
          <p:nvPr>
            <p:ph type="title"/>
          </p:nvPr>
        </p:nvSpPr>
        <p:spPr>
          <a:xfrm>
            <a:off x="786385" y="841248"/>
            <a:ext cx="5129600" cy="5340097"/>
          </a:xfrm>
        </p:spPr>
        <p:txBody>
          <a:bodyPr anchor="ctr">
            <a:normAutofit fontScale="90000"/>
          </a:bodyPr>
          <a:lstStyle/>
          <a:p>
            <a:r>
              <a:rPr lang="en-US" sz="4800">
                <a:solidFill>
                  <a:schemeClr val="bg1"/>
                </a:solidFill>
              </a:rPr>
              <a:t/>
            </a:r>
            <a:br>
              <a:rPr lang="en-US" sz="4800">
                <a:solidFill>
                  <a:schemeClr val="bg1"/>
                </a:solidFill>
              </a:rPr>
            </a:br>
            <a:r>
              <a:rPr lang="ro-RO" sz="4800">
                <a:solidFill>
                  <a:schemeClr val="bg1"/>
                </a:solidFill>
              </a:rPr>
              <a:t>Competente, atributii,sarcini- o dilema in practica asistentului medical?</a:t>
            </a:r>
            <a:r>
              <a:rPr lang="en-US" sz="4800">
                <a:solidFill>
                  <a:schemeClr val="bg1"/>
                </a:solidFill>
              </a:rPr>
              <a:t/>
            </a:r>
            <a:br>
              <a:rPr lang="en-US" sz="4800">
                <a:solidFill>
                  <a:schemeClr val="bg1"/>
                </a:solidFill>
              </a:rPr>
            </a:br>
            <a:endParaRPr lang="ro-RO" sz="4800">
              <a:solidFill>
                <a:schemeClr val="bg1"/>
              </a:solidFill>
            </a:endParaRPr>
          </a:p>
        </p:txBody>
      </p:sp>
      <p:sp>
        <p:nvSpPr>
          <p:cNvPr id="52" name="Content Placeholder 2">
            <a:extLst>
              <a:ext uri="{FF2B5EF4-FFF2-40B4-BE49-F238E27FC236}">
                <a16:creationId xmlns:a16="http://schemas.microsoft.com/office/drawing/2014/main" id="{9BAD3CC9-BBE0-6C3F-5ACD-72093E1F25FE}"/>
              </a:ext>
            </a:extLst>
          </p:cNvPr>
          <p:cNvSpPr>
            <a:spLocks noGrp="1"/>
          </p:cNvSpPr>
          <p:nvPr>
            <p:ph idx="1"/>
          </p:nvPr>
        </p:nvSpPr>
        <p:spPr>
          <a:xfrm>
            <a:off x="6923118" y="277091"/>
            <a:ext cx="4484536" cy="6331527"/>
          </a:xfrm>
        </p:spPr>
        <p:txBody>
          <a:bodyPr anchor="ctr">
            <a:noAutofit/>
          </a:bodyPr>
          <a:lstStyle/>
          <a:p>
            <a:r>
              <a:rPr lang="ro-RO" sz="1100" dirty="0">
                <a:solidFill>
                  <a:schemeClr val="tx2"/>
                </a:solidFill>
              </a:rPr>
              <a:t>Asumarea responsabilității se referă la recunoașterea și acceptarea consecințelor acțiunilor și deciziilor proprii. Este vorba despre a fi conștient de impactul pe care îl avem asupra celor din jur și asupra mediului înconjurător și de a-ți asuma în mod activ responsabilitatea pentru propriile acțiuni.</a:t>
            </a:r>
          </a:p>
          <a:p>
            <a:pPr marL="0" indent="0">
              <a:buNone/>
            </a:pPr>
            <a:r>
              <a:rPr lang="ro-RO" sz="1100" dirty="0">
                <a:solidFill>
                  <a:schemeClr val="tx2"/>
                </a:solidFill>
              </a:rPr>
              <a:t>          Iată câteva aspecte importante legate de asumarea responsabilității:</a:t>
            </a:r>
          </a:p>
          <a:p>
            <a:pPr lvl="0" fontAlgn="base"/>
            <a:r>
              <a:rPr lang="ro-RO" sz="1100" dirty="0">
                <a:solidFill>
                  <a:schemeClr val="tx2"/>
                </a:solidFill>
              </a:rPr>
              <a:t>Recunoașterea impactului: Asumarea responsabilității implică conștientizarea faptului că acțiunile noastre pot avea un impact asupra altora și asupra mediului înconjurător. </a:t>
            </a:r>
          </a:p>
          <a:p>
            <a:pPr lvl="0" fontAlgn="base"/>
            <a:r>
              <a:rPr lang="ro-RO" sz="1100" dirty="0">
                <a:solidFill>
                  <a:schemeClr val="tx2"/>
                </a:solidFill>
              </a:rPr>
              <a:t>Acceptarea greșelilor: Acest lucru implică să fim deschiși la autocritică, să învățăm din greșeli și să încercăm să corectăm situațiile în care am contribuit la probleme sau erori.</a:t>
            </a:r>
          </a:p>
          <a:p>
            <a:pPr lvl="0" fontAlgn="base"/>
            <a:r>
              <a:rPr lang="ro-RO" sz="1100" dirty="0">
                <a:solidFill>
                  <a:schemeClr val="tx2"/>
                </a:solidFill>
              </a:rPr>
              <a:t>Transparență și comunicare: Este important să fim sinceri și să ne asumăm responsabilitatea pentru acțiunile noastre prin comunicarea sinceră cu cei afectați. Acest lucru poate implica recunoașterea greșelilor, cererea de scuze și angajamentul de a face schimbări și ameliorări.</a:t>
            </a:r>
          </a:p>
          <a:p>
            <a:pPr lvl="0" fontAlgn="base"/>
            <a:r>
              <a:rPr lang="ro-RO" sz="1100" dirty="0">
                <a:solidFill>
                  <a:schemeClr val="tx2"/>
                </a:solidFill>
              </a:rPr>
              <a:t>Învățare și creștere:. Prin recunoașterea greșelilor și acceptarea responsabilității, putem învăța lecții importante și putem deveni mai conștienți de impactul acțiunilor noastre. Aceasta ne poate ajuta să luăm decizii mai bune în viitor și să evităm greșelile anterioare.</a:t>
            </a:r>
          </a:p>
          <a:p>
            <a:pPr lvl="0" fontAlgn="base"/>
            <a:r>
              <a:rPr lang="ro-RO" sz="1100" dirty="0">
                <a:solidFill>
                  <a:schemeClr val="tx2"/>
                </a:solidFill>
              </a:rPr>
              <a:t>Exemplul personal: Atunci când ne asumăm responsabilitatea pentru acțiunile noastre, oferim un exemplu pozitiv pentru ceilalți și promovăm un climat de responsabilitate și integritate în mediul în care ne aflăm.</a:t>
            </a:r>
          </a:p>
          <a:p>
            <a:endParaRPr lang="ro-RO" sz="1100" dirty="0">
              <a:solidFill>
                <a:schemeClr val="tx2"/>
              </a:solidFill>
            </a:endParaRPr>
          </a:p>
        </p:txBody>
      </p:sp>
    </p:spTree>
    <p:extLst>
      <p:ext uri="{BB962C8B-B14F-4D97-AF65-F5344CB8AC3E}">
        <p14:creationId xmlns:p14="http://schemas.microsoft.com/office/powerpoint/2010/main" val="2694133279"/>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986EC94-5169-8614-6236-D7DB1AE06C01}"/>
              </a:ext>
            </a:extLst>
          </p:cNvPr>
          <p:cNvSpPr>
            <a:spLocks noGrp="1"/>
          </p:cNvSpPr>
          <p:nvPr>
            <p:ph type="title"/>
          </p:nvPr>
        </p:nvSpPr>
        <p:spPr>
          <a:xfrm>
            <a:off x="467317" y="566738"/>
            <a:ext cx="5129600" cy="5340097"/>
          </a:xfrm>
        </p:spPr>
        <p:txBody>
          <a:bodyPr anchor="ctr">
            <a:normAutofit/>
          </a:bodyPr>
          <a:lstStyle/>
          <a:p>
            <a:r>
              <a:rPr lang="ro-RO" sz="480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EF8A8313-1ECF-856F-359B-BF8A09F62050}"/>
              </a:ext>
            </a:extLst>
          </p:cNvPr>
          <p:cNvSpPr>
            <a:spLocks noGrp="1"/>
          </p:cNvSpPr>
          <p:nvPr>
            <p:ph idx="1"/>
          </p:nvPr>
        </p:nvSpPr>
        <p:spPr>
          <a:xfrm>
            <a:off x="7065922" y="675572"/>
            <a:ext cx="4484536" cy="5340097"/>
          </a:xfrm>
        </p:spPr>
        <p:txBody>
          <a:bodyPr anchor="ctr">
            <a:normAutofit lnSpcReduction="10000"/>
          </a:bodyPr>
          <a:lstStyle/>
          <a:p>
            <a:r>
              <a:rPr lang="ro-RO" sz="1800" dirty="0">
                <a:solidFill>
                  <a:schemeClr val="tx2"/>
                </a:solidFill>
              </a:rPr>
              <a:t>Responsabilitatea asociată unui post reprezintă obligaţia morală şi legală ce revine angajatului de a-şi îndeplini obiectivele, la nivelul cerinţelor de calitate şi eficienţă necesare. </a:t>
            </a:r>
            <a:endParaRPr lang="en-US" sz="1800" dirty="0" smtClean="0">
              <a:solidFill>
                <a:schemeClr val="tx2"/>
              </a:solidFill>
            </a:endParaRPr>
          </a:p>
          <a:p>
            <a:endParaRPr lang="en-US" sz="1800" dirty="0">
              <a:solidFill>
                <a:schemeClr val="tx2"/>
              </a:solidFill>
            </a:endParaRPr>
          </a:p>
          <a:p>
            <a:pPr marL="0" indent="0">
              <a:buNone/>
            </a:pPr>
            <a:endParaRPr lang="ro-RO" sz="1800" dirty="0">
              <a:solidFill>
                <a:schemeClr val="tx2"/>
              </a:solidFill>
            </a:endParaRPr>
          </a:p>
          <a:p>
            <a:r>
              <a:rPr lang="ro-RO" sz="1800" dirty="0">
                <a:solidFill>
                  <a:schemeClr val="tx2"/>
                </a:solidFill>
              </a:rPr>
              <a:t>Structura fişelor de post trebuie astfel stabilită încât să devină unul din principalele suporturi pentru organizarea şi gestionarea întregului personal, precum şi un instrument util în evaluarea performanţelor şi responsabilizarea angajatului.</a:t>
            </a:r>
          </a:p>
        </p:txBody>
      </p:sp>
    </p:spTree>
    <p:extLst>
      <p:ext uri="{BB962C8B-B14F-4D97-AF65-F5344CB8AC3E}">
        <p14:creationId xmlns:p14="http://schemas.microsoft.com/office/powerpoint/2010/main" val="175932203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83F5463-38B4-E780-521E-5118A9998DE5}"/>
              </a:ext>
            </a:extLst>
          </p:cNvPr>
          <p:cNvSpPr>
            <a:spLocks noGrp="1"/>
          </p:cNvSpPr>
          <p:nvPr>
            <p:ph type="title"/>
          </p:nvPr>
        </p:nvSpPr>
        <p:spPr>
          <a:xfrm>
            <a:off x="396962" y="821530"/>
            <a:ext cx="5129600" cy="5340097"/>
          </a:xfrm>
        </p:spPr>
        <p:txBody>
          <a:bodyPr anchor="ctr">
            <a:normAutofit/>
          </a:bodyPr>
          <a:lstStyle/>
          <a:p>
            <a:r>
              <a:rPr lang="ro-RO" sz="4800" dirty="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2457E8A9-46C4-8D68-D8A2-67825236BD22}"/>
              </a:ext>
            </a:extLst>
          </p:cNvPr>
          <p:cNvSpPr>
            <a:spLocks noGrp="1"/>
          </p:cNvSpPr>
          <p:nvPr>
            <p:ph idx="1"/>
          </p:nvPr>
        </p:nvSpPr>
        <p:spPr>
          <a:xfrm>
            <a:off x="6720943" y="235527"/>
            <a:ext cx="4484536" cy="6192981"/>
          </a:xfrm>
        </p:spPr>
        <p:txBody>
          <a:bodyPr anchor="ctr">
            <a:normAutofit/>
          </a:bodyPr>
          <a:lstStyle/>
          <a:p>
            <a:r>
              <a:rPr lang="ro-RO" sz="1800" b="1" dirty="0">
                <a:solidFill>
                  <a:schemeClr val="tx2"/>
                </a:solidFill>
              </a:rPr>
              <a:t>STANDARD DE PREGĂTIRE PROFESIONALĂ </a:t>
            </a:r>
            <a:endParaRPr lang="en-US" sz="1800" b="1" dirty="0">
              <a:solidFill>
                <a:schemeClr val="tx2"/>
              </a:solidFill>
            </a:endParaRPr>
          </a:p>
          <a:p>
            <a:pPr marL="0" indent="0">
              <a:buNone/>
            </a:pPr>
            <a:r>
              <a:rPr lang="ro-RO" sz="1800" b="1" dirty="0">
                <a:solidFill>
                  <a:schemeClr val="tx2"/>
                </a:solidFill>
              </a:rPr>
              <a:t>Calificarea profesională: ASISTENT MEDICAL GENERALIST 2018, MINISTERUL EDUCAŢIEI NAȚIONALE CENTRUL NAŢIONAL DE DEZVOLTARE A  ÎNVĂŢĂMÂNTULUI PROFESIONAL ŞI </a:t>
            </a:r>
            <a:r>
              <a:rPr lang="ro-RO" sz="1800" b="1" dirty="0" smtClean="0">
                <a:solidFill>
                  <a:schemeClr val="tx2"/>
                </a:solidFill>
              </a:rPr>
              <a:t>TEHNIC</a:t>
            </a:r>
            <a:endParaRPr lang="en-US" sz="1800" b="1" dirty="0" smtClean="0">
              <a:solidFill>
                <a:schemeClr val="tx2"/>
              </a:solidFill>
            </a:endParaRPr>
          </a:p>
          <a:p>
            <a:pPr marL="0" indent="0">
              <a:buNone/>
            </a:pPr>
            <a:endParaRPr lang="ro-RO" sz="1800" dirty="0">
              <a:solidFill>
                <a:schemeClr val="tx2"/>
              </a:solidFill>
            </a:endParaRPr>
          </a:p>
          <a:p>
            <a:r>
              <a:rPr lang="ro-RO" sz="1800" dirty="0">
                <a:solidFill>
                  <a:schemeClr val="tx2"/>
                </a:solidFill>
              </a:rPr>
              <a:t>    Profesia de asistent medical generalist, conform Standardului ocupațional (SO), se referă la activitatea de asistare a bolnavilor, pe probleme de medicină generală, presupunînd competențe legate de efectuarea investigațiilor clinice, paraclinice și a explorărilor funcționale necesare evaluării stării de sănătate.  </a:t>
            </a:r>
          </a:p>
          <a:p>
            <a:endParaRPr lang="ro-RO" sz="1800" dirty="0">
              <a:solidFill>
                <a:schemeClr val="tx2"/>
              </a:solidFill>
            </a:endParaRPr>
          </a:p>
        </p:txBody>
      </p:sp>
    </p:spTree>
    <p:extLst>
      <p:ext uri="{BB962C8B-B14F-4D97-AF65-F5344CB8AC3E}">
        <p14:creationId xmlns:p14="http://schemas.microsoft.com/office/powerpoint/2010/main" val="3865882835"/>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9136E796-7062-948B-BE7E-CFE22E3D1392}"/>
              </a:ext>
            </a:extLst>
          </p:cNvPr>
          <p:cNvSpPr>
            <a:spLocks noGrp="1"/>
          </p:cNvSpPr>
          <p:nvPr>
            <p:ph type="title"/>
          </p:nvPr>
        </p:nvSpPr>
        <p:spPr>
          <a:xfrm>
            <a:off x="443101" y="758951"/>
            <a:ext cx="5129600" cy="5340097"/>
          </a:xfrm>
        </p:spPr>
        <p:txBody>
          <a:bodyPr anchor="ctr">
            <a:normAutofit/>
          </a:bodyPr>
          <a:lstStyle/>
          <a:p>
            <a:r>
              <a:rPr lang="ro-RO" sz="4800" dirty="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AB9F4D34-4978-2D64-F4AB-3191F307D503}"/>
              </a:ext>
            </a:extLst>
          </p:cNvPr>
          <p:cNvSpPr>
            <a:spLocks noGrp="1"/>
          </p:cNvSpPr>
          <p:nvPr>
            <p:ph idx="1"/>
          </p:nvPr>
        </p:nvSpPr>
        <p:spPr>
          <a:xfrm>
            <a:off x="6855110" y="758951"/>
            <a:ext cx="4484536" cy="5340097"/>
          </a:xfrm>
        </p:spPr>
        <p:txBody>
          <a:bodyPr anchor="ctr">
            <a:normAutofit fontScale="92500" lnSpcReduction="10000"/>
          </a:bodyPr>
          <a:lstStyle/>
          <a:p>
            <a:pPr marL="0" indent="0">
              <a:buNone/>
            </a:pPr>
            <a:r>
              <a:rPr lang="en-US" sz="1100" dirty="0">
                <a:solidFill>
                  <a:schemeClr val="tx2"/>
                </a:solidFill>
              </a:rPr>
              <a:t>     </a:t>
            </a:r>
            <a:r>
              <a:rPr lang="ro-RO" sz="1100" dirty="0">
                <a:solidFill>
                  <a:schemeClr val="tx2"/>
                </a:solidFill>
              </a:rPr>
              <a:t>Calificarea de asistent medical generalist demonstrează că profesionistul în cauză este capabil să aplice cel puțin următoarele  8 competențe de bază:  </a:t>
            </a:r>
          </a:p>
          <a:p>
            <a:r>
              <a:rPr lang="ro-RO" sz="1100" dirty="0">
                <a:solidFill>
                  <a:schemeClr val="tx2"/>
                </a:solidFill>
              </a:rPr>
              <a:t> competența de a diagnostica în mod independent asistența medicală necesară, pe baza cunoștințelor teoretice și clinice existente, și de a planifica, organiza și pune în aplicare asistența medicală în tratarea pacienților, pe baza cunoștințelor și competențelor dobândite, în vederea îmbunătățirii practicii profesionale; </a:t>
            </a:r>
          </a:p>
          <a:p>
            <a:r>
              <a:rPr lang="ro-RO" sz="1100" dirty="0">
                <a:solidFill>
                  <a:schemeClr val="tx2"/>
                </a:solidFill>
              </a:rPr>
              <a:t> competența de a colabora în mod eficient cu alți actori din sectorul sanitar, inclusiv prin participarea la formarea practică a personalului sanitar, pe baza cunoștințelor și competențelor dobândite; </a:t>
            </a:r>
          </a:p>
          <a:p>
            <a:r>
              <a:rPr lang="ro-RO" sz="1100" dirty="0">
                <a:solidFill>
                  <a:schemeClr val="tx2"/>
                </a:solidFill>
              </a:rPr>
              <a:t>  competența de a oferi persoanelor, familiilor și grupurilor de persoane informații care să le permită să aibă un stil de viață sănătos și să se autoîngrijească, pe baza cunoștințelor și competențelor dobândite; </a:t>
            </a:r>
          </a:p>
          <a:p>
            <a:r>
              <a:rPr lang="ro-RO" sz="1100" dirty="0">
                <a:solidFill>
                  <a:schemeClr val="tx2"/>
                </a:solidFill>
              </a:rPr>
              <a:t>  competența de iniția în mod independent măsuri imediate pentru menținerea în viață și de a aplica măsuri în situații de criză sau de catastrofă; </a:t>
            </a:r>
          </a:p>
          <a:p>
            <a:r>
              <a:rPr lang="ro-RO" sz="1100" dirty="0">
                <a:solidFill>
                  <a:schemeClr val="tx2"/>
                </a:solidFill>
              </a:rPr>
              <a:t> competența de a oferi în mod independent consiliere, indicații și sprijin persoanelor care necesită îngrijire și persoanelor apropiate;  </a:t>
            </a:r>
          </a:p>
          <a:p>
            <a:r>
              <a:rPr lang="ro-RO" sz="1100" dirty="0">
                <a:solidFill>
                  <a:schemeClr val="tx2"/>
                </a:solidFill>
              </a:rPr>
              <a:t>competența de a asigura în mod independent calitatea îngrijirii medicale și evaluarea acesteia; </a:t>
            </a:r>
          </a:p>
          <a:p>
            <a:r>
              <a:rPr lang="ro-RO" sz="1100" dirty="0">
                <a:solidFill>
                  <a:schemeClr val="tx2"/>
                </a:solidFill>
              </a:rPr>
              <a:t> competența de a asigura o comunicare profesională exhaustivă și de a coopera cu membrii altor profesii din domeniul sănătății;</a:t>
            </a:r>
          </a:p>
          <a:p>
            <a:r>
              <a:rPr lang="ro-RO" sz="1100" dirty="0">
                <a:solidFill>
                  <a:schemeClr val="tx2"/>
                </a:solidFill>
              </a:rPr>
              <a:t> competența de a analiza calitatea asistenței acordate pentru a-și îmbunătăți practica profesională de asistent medical generalist.</a:t>
            </a:r>
          </a:p>
        </p:txBody>
      </p:sp>
    </p:spTree>
    <p:extLst>
      <p:ext uri="{BB962C8B-B14F-4D97-AF65-F5344CB8AC3E}">
        <p14:creationId xmlns:p14="http://schemas.microsoft.com/office/powerpoint/2010/main" val="1438108712"/>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3CABF3F1-6DC0-AEA9-D93B-E84584325447}"/>
              </a:ext>
            </a:extLst>
          </p:cNvPr>
          <p:cNvSpPr>
            <a:spLocks noGrp="1"/>
          </p:cNvSpPr>
          <p:nvPr>
            <p:ph type="title"/>
          </p:nvPr>
        </p:nvSpPr>
        <p:spPr>
          <a:xfrm>
            <a:off x="386344" y="889375"/>
            <a:ext cx="5129600" cy="5340097"/>
          </a:xfrm>
        </p:spPr>
        <p:txBody>
          <a:bodyPr anchor="ctr">
            <a:normAutofit fontScale="90000"/>
          </a:bodyPr>
          <a:lstStyle/>
          <a:p>
            <a:r>
              <a:rPr lang="ro-RO" sz="2600" dirty="0">
                <a:solidFill>
                  <a:schemeClr val="bg1"/>
                </a:solidFill>
              </a:rPr>
              <a:t/>
            </a:r>
            <a:br>
              <a:rPr lang="ro-RO" sz="2600" dirty="0">
                <a:solidFill>
                  <a:schemeClr val="bg1"/>
                </a:solidFill>
              </a:rPr>
            </a:br>
            <a:r>
              <a:rPr lang="ro-RO" sz="2600" dirty="0">
                <a:solidFill>
                  <a:schemeClr val="bg1"/>
                </a:solidFill>
              </a:rPr>
              <a:t/>
            </a:r>
            <a:br>
              <a:rPr lang="ro-RO" sz="2600" dirty="0">
                <a:solidFill>
                  <a:schemeClr val="bg1"/>
                </a:solidFill>
              </a:rPr>
            </a:br>
            <a:r>
              <a:rPr lang="ro-RO" sz="2600" dirty="0">
                <a:solidFill>
                  <a:schemeClr val="bg1"/>
                </a:solidFill>
              </a:rPr>
              <a:t>Ordonanţa de urgenţă nr. 144/2008 privind exercitarea profesiei de asistent medical generalist, a profesiei de moaşă şi a profesiei de asistent medical, precum şi organizarea şi funcţionarea Ordinului Asistenţilor Medicali Generalişti, Moaşelor şi Asistenţilor Medicali din România</a:t>
            </a:r>
            <a:br>
              <a:rPr lang="ro-RO" sz="2600" dirty="0">
                <a:solidFill>
                  <a:schemeClr val="bg1"/>
                </a:solidFill>
              </a:rPr>
            </a:br>
            <a:endParaRPr lang="ro-RO" sz="2600" dirty="0">
              <a:solidFill>
                <a:schemeClr val="bg1"/>
              </a:solidFill>
            </a:endParaRPr>
          </a:p>
        </p:txBody>
      </p:sp>
      <p:sp>
        <p:nvSpPr>
          <p:cNvPr id="3" name="Content Placeholder 2">
            <a:extLst>
              <a:ext uri="{FF2B5EF4-FFF2-40B4-BE49-F238E27FC236}">
                <a16:creationId xmlns:a16="http://schemas.microsoft.com/office/drawing/2014/main" id="{48DCEE89-DE4F-1D0A-F5BD-BC003ED65694}"/>
              </a:ext>
            </a:extLst>
          </p:cNvPr>
          <p:cNvSpPr>
            <a:spLocks noGrp="1"/>
          </p:cNvSpPr>
          <p:nvPr>
            <p:ph idx="1"/>
          </p:nvPr>
        </p:nvSpPr>
        <p:spPr>
          <a:xfrm>
            <a:off x="7065922" y="462932"/>
            <a:ext cx="4484536" cy="6192981"/>
          </a:xfrm>
        </p:spPr>
        <p:txBody>
          <a:bodyPr anchor="ctr">
            <a:normAutofit fontScale="92500" lnSpcReduction="20000"/>
          </a:bodyPr>
          <a:lstStyle/>
          <a:p>
            <a:pPr marL="0" indent="0">
              <a:buNone/>
            </a:pPr>
            <a:r>
              <a:rPr lang="ro-RO" sz="1000" b="1" u="sng" dirty="0">
                <a:solidFill>
                  <a:schemeClr val="tx2"/>
                </a:solidFill>
                <a:hlinkClick r:id="rId2"/>
              </a:rPr>
              <a:t>Art. 6.</a:t>
            </a:r>
            <a:r>
              <a:rPr lang="ro-RO" sz="1000" b="1" dirty="0">
                <a:solidFill>
                  <a:schemeClr val="tx2"/>
                </a:solidFill>
              </a:rPr>
              <a:t> -</a:t>
            </a:r>
            <a:endParaRPr lang="ro-RO" sz="1000" dirty="0">
              <a:solidFill>
                <a:schemeClr val="tx2"/>
              </a:solidFill>
            </a:endParaRPr>
          </a:p>
          <a:p>
            <a:pPr marL="0" indent="0">
              <a:buNone/>
            </a:pPr>
            <a:r>
              <a:rPr lang="ro-RO" sz="1300" b="1" dirty="0">
                <a:solidFill>
                  <a:schemeClr val="tx2"/>
                </a:solidFill>
              </a:rPr>
              <a:t>Activităţile exercitate cu titlul profesional de asistent medical generalist </a:t>
            </a:r>
            <a:r>
              <a:rPr lang="ro-RO" sz="1300" dirty="0">
                <a:solidFill>
                  <a:schemeClr val="tx2"/>
                </a:solidFill>
              </a:rPr>
              <a:t>sunt:</a:t>
            </a:r>
          </a:p>
          <a:p>
            <a:pPr marL="0" indent="0">
              <a:buNone/>
            </a:pPr>
            <a:r>
              <a:rPr lang="ro-RO" sz="1300" dirty="0">
                <a:solidFill>
                  <a:schemeClr val="tx2"/>
                </a:solidFill>
              </a:rPr>
              <a:t> </a:t>
            </a:r>
            <a:r>
              <a:rPr lang="en-US" sz="1300" dirty="0">
                <a:solidFill>
                  <a:schemeClr val="tx2"/>
                </a:solidFill>
              </a:rPr>
              <a:t>a)</a:t>
            </a:r>
            <a:r>
              <a:rPr lang="ro-RO" sz="1300" dirty="0">
                <a:solidFill>
                  <a:schemeClr val="tx2"/>
                </a:solidFill>
              </a:rPr>
              <a:t>stabilirea nevoilor de îngrijiri generale de sănătate şi furnizarea serviciilor de îngrijiri generale de sănătate, de natură preventivă, curativă şi de recuperare;</a:t>
            </a:r>
          </a:p>
          <a:p>
            <a:pPr marL="0" indent="0">
              <a:buNone/>
            </a:pPr>
            <a:r>
              <a:rPr lang="ro-RO" sz="1300" b="1" dirty="0">
                <a:solidFill>
                  <a:schemeClr val="tx2"/>
                </a:solidFill>
              </a:rPr>
              <a:t>b)</a:t>
            </a:r>
            <a:r>
              <a:rPr lang="ro-RO" sz="1300" dirty="0">
                <a:solidFill>
                  <a:schemeClr val="tx2"/>
                </a:solidFill>
              </a:rPr>
              <a:t>administrarea tratamentului, conform prescripţiilor medicului;</a:t>
            </a:r>
          </a:p>
          <a:p>
            <a:pPr marL="0" indent="0">
              <a:buNone/>
            </a:pPr>
            <a:r>
              <a:rPr lang="ro-RO" sz="1300" b="1" dirty="0">
                <a:solidFill>
                  <a:schemeClr val="tx2"/>
                </a:solidFill>
              </a:rPr>
              <a:t>c)</a:t>
            </a:r>
            <a:r>
              <a:rPr lang="ro-RO" sz="1300" dirty="0">
                <a:solidFill>
                  <a:schemeClr val="tx2"/>
                </a:solidFill>
              </a:rPr>
              <a:t> protejarea şi ameliorarea sănătăţii;</a:t>
            </a:r>
          </a:p>
          <a:p>
            <a:pPr marL="0" indent="0">
              <a:buNone/>
            </a:pPr>
            <a:r>
              <a:rPr lang="ro-RO" sz="1300" b="1" dirty="0">
                <a:solidFill>
                  <a:schemeClr val="tx2"/>
                </a:solidFill>
              </a:rPr>
              <a:t>d)</a:t>
            </a:r>
            <a:r>
              <a:rPr lang="ro-RO" sz="1300" dirty="0">
                <a:solidFill>
                  <a:schemeClr val="tx2"/>
                </a:solidFill>
              </a:rPr>
              <a:t> elaborarea de programe şi desfăşurarea de activităţi de educaţie pentru sănătate;</a:t>
            </a:r>
          </a:p>
          <a:p>
            <a:pPr marL="0" indent="0">
              <a:buNone/>
            </a:pPr>
            <a:r>
              <a:rPr lang="ro-RO" sz="1300" b="1" dirty="0">
                <a:solidFill>
                  <a:schemeClr val="tx2"/>
                </a:solidFill>
              </a:rPr>
              <a:t>e)</a:t>
            </a:r>
            <a:r>
              <a:rPr lang="ro-RO" sz="1300" dirty="0">
                <a:solidFill>
                  <a:schemeClr val="tx2"/>
                </a:solidFill>
              </a:rPr>
              <a:t> facilitarea acţiunilor pentru protejarea sănătăţii în grupuri considerate cu risc;</a:t>
            </a:r>
          </a:p>
          <a:p>
            <a:pPr marL="0" indent="0">
              <a:buNone/>
            </a:pPr>
            <a:r>
              <a:rPr lang="ro-RO" sz="1300" b="1" dirty="0">
                <a:solidFill>
                  <a:schemeClr val="tx2"/>
                </a:solidFill>
              </a:rPr>
              <a:t>f)</a:t>
            </a:r>
            <a:r>
              <a:rPr lang="ro-RO" sz="1300" dirty="0">
                <a:solidFill>
                  <a:schemeClr val="tx2"/>
                </a:solidFill>
              </a:rPr>
              <a:t> desfăşurarea activităţilor de cercetare în domeniul îngrijirilor generale de sănătate de către asistenţii medicali generalişti licenţiaţi;</a:t>
            </a:r>
          </a:p>
          <a:p>
            <a:pPr marL="0" indent="0">
              <a:buNone/>
            </a:pPr>
            <a:r>
              <a:rPr lang="ro-RO" sz="1300" b="1" dirty="0">
                <a:solidFill>
                  <a:schemeClr val="tx2"/>
                </a:solidFill>
              </a:rPr>
              <a:t>g)</a:t>
            </a:r>
            <a:r>
              <a:rPr lang="ro-RO" sz="1300" dirty="0">
                <a:solidFill>
                  <a:schemeClr val="tx2"/>
                </a:solidFill>
              </a:rPr>
              <a:t> participarea la protejarea mediului ambiant;</a:t>
            </a:r>
          </a:p>
          <a:p>
            <a:pPr marL="0" indent="0">
              <a:buNone/>
            </a:pPr>
            <a:r>
              <a:rPr lang="ro-RO" sz="1300" b="1" dirty="0">
                <a:solidFill>
                  <a:schemeClr val="tx2"/>
                </a:solidFill>
              </a:rPr>
              <a:t>h)</a:t>
            </a:r>
            <a:r>
              <a:rPr lang="ro-RO" sz="1300" dirty="0">
                <a:solidFill>
                  <a:schemeClr val="tx2"/>
                </a:solidFill>
              </a:rPr>
              <a:t> întocmirea de rapoarte scrise referitoare la activitatea specifică desfăşurată;</a:t>
            </a:r>
          </a:p>
          <a:p>
            <a:pPr marL="0" indent="0">
              <a:buNone/>
            </a:pPr>
            <a:r>
              <a:rPr lang="ro-RO" sz="1300" b="1" dirty="0">
                <a:solidFill>
                  <a:schemeClr val="tx2"/>
                </a:solidFill>
              </a:rPr>
              <a:t> i)</a:t>
            </a:r>
            <a:r>
              <a:rPr lang="ro-RO" sz="1300" dirty="0">
                <a:solidFill>
                  <a:schemeClr val="tx2"/>
                </a:solidFill>
              </a:rPr>
              <a:t> organizarea şi furnizarea de servicii de îngrijiri de sănătate comunitară;</a:t>
            </a:r>
          </a:p>
          <a:p>
            <a:pPr marL="0" indent="0">
              <a:buNone/>
            </a:pPr>
            <a:r>
              <a:rPr lang="ro-RO" sz="1300" b="1" dirty="0">
                <a:solidFill>
                  <a:schemeClr val="tx2"/>
                </a:solidFill>
              </a:rPr>
              <a:t>j)</a:t>
            </a:r>
            <a:r>
              <a:rPr lang="ro-RO" sz="1300" dirty="0">
                <a:solidFill>
                  <a:schemeClr val="tx2"/>
                </a:solidFill>
              </a:rPr>
              <a:t> participarea asistenţilor medicali generalişti abilitaţi ca formatori, la pregătirea teoretică şi practică a asistenţilor medicali generalişti în cadrul programelor de educaţie continuă;</a:t>
            </a:r>
          </a:p>
          <a:p>
            <a:pPr marL="0" indent="0">
              <a:buNone/>
            </a:pPr>
            <a:r>
              <a:rPr lang="ro-RO" sz="1300" b="1" dirty="0">
                <a:solidFill>
                  <a:schemeClr val="tx2"/>
                </a:solidFill>
              </a:rPr>
              <a:t>k)</a:t>
            </a:r>
            <a:r>
              <a:rPr lang="ro-RO" sz="1300" dirty="0">
                <a:solidFill>
                  <a:schemeClr val="tx2"/>
                </a:solidFill>
              </a:rPr>
              <a:t> pregătirea personalului sanitar auxiliar;</a:t>
            </a:r>
          </a:p>
          <a:p>
            <a:pPr marL="0" indent="0">
              <a:buNone/>
            </a:pPr>
            <a:r>
              <a:rPr lang="ro-RO" sz="1300" b="1" dirty="0">
                <a:solidFill>
                  <a:schemeClr val="tx2"/>
                </a:solidFill>
              </a:rPr>
              <a:t>l)</a:t>
            </a:r>
            <a:r>
              <a:rPr lang="ro-RO" sz="1300" dirty="0">
                <a:solidFill>
                  <a:schemeClr val="tx2"/>
                </a:solidFill>
              </a:rPr>
              <a:t> desfăşurarea de activităţi de educaţie în instituţii de învăţământ pentru pregătirea viitorilor asistenţi medicali.</a:t>
            </a:r>
          </a:p>
          <a:p>
            <a:endParaRPr lang="ro-RO" sz="1000" dirty="0">
              <a:solidFill>
                <a:schemeClr val="tx2"/>
              </a:solidFill>
            </a:endParaRPr>
          </a:p>
        </p:txBody>
      </p:sp>
    </p:spTree>
    <p:extLst>
      <p:ext uri="{BB962C8B-B14F-4D97-AF65-F5344CB8AC3E}">
        <p14:creationId xmlns:p14="http://schemas.microsoft.com/office/powerpoint/2010/main" val="91778249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DD05887-85F3-4C5B-02F8-F8F34CA0E092}"/>
              </a:ext>
            </a:extLst>
          </p:cNvPr>
          <p:cNvSpPr>
            <a:spLocks noGrp="1"/>
          </p:cNvSpPr>
          <p:nvPr>
            <p:ph type="title"/>
          </p:nvPr>
        </p:nvSpPr>
        <p:spPr>
          <a:xfrm>
            <a:off x="574625" y="640294"/>
            <a:ext cx="5129600" cy="5340097"/>
          </a:xfrm>
        </p:spPr>
        <p:txBody>
          <a:bodyPr anchor="ctr">
            <a:normAutofit/>
          </a:bodyPr>
          <a:lstStyle/>
          <a:p>
            <a:r>
              <a:rPr lang="ro-RO" sz="4800">
                <a:solidFill>
                  <a:schemeClr val="bg1"/>
                </a:solidFill>
              </a:rPr>
              <a:t>Competențe asistentului medical generalist</a:t>
            </a:r>
          </a:p>
        </p:txBody>
      </p:sp>
      <p:sp>
        <p:nvSpPr>
          <p:cNvPr id="3" name="Content Placeholder 2">
            <a:extLst>
              <a:ext uri="{FF2B5EF4-FFF2-40B4-BE49-F238E27FC236}">
                <a16:creationId xmlns:a16="http://schemas.microsoft.com/office/drawing/2014/main" id="{0972D44F-CB34-3676-35A5-120630F867C8}"/>
              </a:ext>
            </a:extLst>
          </p:cNvPr>
          <p:cNvSpPr>
            <a:spLocks noGrp="1"/>
          </p:cNvSpPr>
          <p:nvPr>
            <p:ph idx="1"/>
          </p:nvPr>
        </p:nvSpPr>
        <p:spPr>
          <a:xfrm>
            <a:off x="6884324" y="512619"/>
            <a:ext cx="4484536" cy="5818908"/>
          </a:xfrm>
        </p:spPr>
        <p:txBody>
          <a:bodyPr anchor="ctr">
            <a:normAutofit lnSpcReduction="10000"/>
          </a:bodyPr>
          <a:lstStyle/>
          <a:p>
            <a:pPr marL="0" indent="0">
              <a:buNone/>
            </a:pPr>
            <a:r>
              <a:rPr lang="ro-RO" sz="1400">
                <a:solidFill>
                  <a:schemeClr val="tx2"/>
                </a:solidFill>
              </a:rPr>
              <a:t>Competențele reprezintă setul de abilități, cunoștințe și atitudini necesare pentru a îndeplini sarcinile: </a:t>
            </a:r>
          </a:p>
          <a:p>
            <a:pPr lvl="0"/>
            <a:r>
              <a:rPr lang="ro-RO" sz="1400" b="1">
                <a:solidFill>
                  <a:schemeClr val="tx2"/>
                </a:solidFill>
              </a:rPr>
              <a:t>Cunoștințe teoretice:</a:t>
            </a:r>
            <a:r>
              <a:rPr lang="ro-RO" sz="1400">
                <a:solidFill>
                  <a:schemeClr val="tx2"/>
                </a:solidFill>
              </a:rPr>
              <a:t>Înțelegerea profundă a procedurilor medicale, tehnici și a bazelor teoretice ale îngrijirii. </a:t>
            </a:r>
          </a:p>
          <a:p>
            <a:pPr lvl="0"/>
            <a:r>
              <a:rPr lang="ro-RO" sz="1400" b="1">
                <a:solidFill>
                  <a:schemeClr val="tx2"/>
                </a:solidFill>
              </a:rPr>
              <a:t>Abilități practice (dexteritate):</a:t>
            </a:r>
            <a:r>
              <a:rPr lang="ro-RO" sz="1400">
                <a:solidFill>
                  <a:schemeClr val="tx2"/>
                </a:solidFill>
              </a:rPr>
              <a:t>Capacitatea de a efectua proceduri, de la administrarea injecțiilor la efectuarea perfuziilor, cu precizie și siguranță. </a:t>
            </a:r>
          </a:p>
          <a:p>
            <a:pPr lvl="0"/>
            <a:r>
              <a:rPr lang="ro-RO" sz="1400" b="1">
                <a:solidFill>
                  <a:schemeClr val="tx2"/>
                </a:solidFill>
              </a:rPr>
              <a:t>Abilități de comunicare:</a:t>
            </a:r>
            <a:r>
              <a:rPr lang="ro-RO" sz="1400">
                <a:solidFill>
                  <a:schemeClr val="tx2"/>
                </a:solidFill>
              </a:rPr>
              <a:t>Comunicare eficientă cu pacienții și cu ceilalți membri ai echipei medicale. </a:t>
            </a:r>
          </a:p>
          <a:p>
            <a:pPr lvl="0"/>
            <a:r>
              <a:rPr lang="ro-RO" sz="1400" b="1">
                <a:solidFill>
                  <a:schemeClr val="tx2"/>
                </a:solidFill>
              </a:rPr>
              <a:t>Gândire critică:</a:t>
            </a:r>
            <a:r>
              <a:rPr lang="ro-RO" sz="1400">
                <a:solidFill>
                  <a:schemeClr val="tx2"/>
                </a:solidFill>
              </a:rPr>
              <a:t>Capacitatea de a analiza situația unui pacient, de a identifica probleme și de a lua decizii informate. </a:t>
            </a:r>
          </a:p>
          <a:p>
            <a:pPr lvl="0"/>
            <a:r>
              <a:rPr lang="ro-RO" sz="1400" b="1">
                <a:solidFill>
                  <a:schemeClr val="tx2"/>
                </a:solidFill>
              </a:rPr>
              <a:t>Etică și profesionalism:</a:t>
            </a:r>
            <a:r>
              <a:rPr lang="ro-RO" sz="1400">
                <a:solidFill>
                  <a:schemeClr val="tx2"/>
                </a:solidFill>
              </a:rPr>
              <a:t>Respectarea codului deontologic, a confidențialității și acordarea unei îngrijiri bazate pe valori etice și respect față de diversitate. </a:t>
            </a:r>
          </a:p>
          <a:p>
            <a:pPr lvl="0"/>
            <a:r>
              <a:rPr lang="ro-RO" sz="1400" b="1">
                <a:solidFill>
                  <a:schemeClr val="tx2"/>
                </a:solidFill>
              </a:rPr>
              <a:t>Adaptabilitate:</a:t>
            </a:r>
            <a:r>
              <a:rPr lang="ro-RO" sz="1400">
                <a:solidFill>
                  <a:schemeClr val="tx2"/>
                </a:solidFill>
              </a:rPr>
              <a:t>Capacitatea de a se adapta la noi proceduri și tehnici, precum și la diversitatea situațiilor medicale. </a:t>
            </a:r>
          </a:p>
          <a:p>
            <a:endParaRPr lang="ro-RO" sz="1400">
              <a:solidFill>
                <a:schemeClr val="tx2"/>
              </a:solidFill>
            </a:endParaRPr>
          </a:p>
        </p:txBody>
      </p:sp>
    </p:spTree>
    <p:extLst>
      <p:ext uri="{BB962C8B-B14F-4D97-AF65-F5344CB8AC3E}">
        <p14:creationId xmlns:p14="http://schemas.microsoft.com/office/powerpoint/2010/main" val="1799455206"/>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Slide background fill">
            <a:extLst>
              <a:ext uri="{FF2B5EF4-FFF2-40B4-BE49-F238E27FC236}">
                <a16:creationId xmlns:a16="http://schemas.microsoft.com/office/drawing/2014/main" id="{8DF67618-B87B-4195-8E24-3B126F79FF55}"/>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Color 2">
            <a:extLst>
              <a:ext uri="{FF2B5EF4-FFF2-40B4-BE49-F238E27FC236}">
                <a16:creationId xmlns:a16="http://schemas.microsoft.com/office/drawing/2014/main" id="{64960379-9FF9-400A-A8A8-F5AB633FD3BF}"/>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Group 12">
            <a:extLst>
              <a:ext uri="{FF2B5EF4-FFF2-40B4-BE49-F238E27FC236}">
                <a16:creationId xmlns:a16="http://schemas.microsoft.com/office/drawing/2014/main" id="{2C491629-AE25-486B-9B22-2CE4EE8F7E47}"/>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218159" cy="6858000"/>
            <a:chOff x="651279" y="598259"/>
            <a:chExt cx="10889442" cy="5680742"/>
          </a:xfrm>
        </p:grpSpPr>
        <p:sp>
          <p:nvSpPr>
            <p:cNvPr id="14" name="Color">
              <a:extLst>
                <a:ext uri="{FF2B5EF4-FFF2-40B4-BE49-F238E27FC236}">
                  <a16:creationId xmlns:a16="http://schemas.microsoft.com/office/drawing/2014/main" id="{590EB173-7DC2-4BE8-BC08-19BC09DBD9C4}"/>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olor">
              <a:extLst>
                <a:ext uri="{FF2B5EF4-FFF2-40B4-BE49-F238E27FC236}">
                  <a16:creationId xmlns:a16="http://schemas.microsoft.com/office/drawing/2014/main" id="{0731E2C9-2CF0-48B4-9CEA-35B2199AF40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7" name="Group 16">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8" name="Freeform: Shape 17">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4" name="Freeform: Shape 23">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43370948-B761-551B-B584-7DC6062A302D}"/>
              </a:ext>
            </a:extLst>
          </p:cNvPr>
          <p:cNvSpPr>
            <a:spLocks noGrp="1"/>
          </p:cNvSpPr>
          <p:nvPr>
            <p:ph type="title"/>
          </p:nvPr>
        </p:nvSpPr>
        <p:spPr>
          <a:xfrm>
            <a:off x="613015" y="841246"/>
            <a:ext cx="5129600" cy="5340097"/>
          </a:xfrm>
        </p:spPr>
        <p:txBody>
          <a:bodyPr anchor="ctr">
            <a:normAutofit/>
          </a:bodyPr>
          <a:lstStyle/>
          <a:p>
            <a:r>
              <a:rPr lang="ro-RO" sz="4800" dirty="0">
                <a:solidFill>
                  <a:schemeClr val="bg1"/>
                </a:solidFill>
              </a:rPr>
              <a:t>Atribuțiile asistentului medical generalist</a:t>
            </a:r>
          </a:p>
        </p:txBody>
      </p:sp>
      <p:graphicFrame>
        <p:nvGraphicFramePr>
          <p:cNvPr id="5" name="Content Placeholder 2">
            <a:extLst>
              <a:ext uri="{FF2B5EF4-FFF2-40B4-BE49-F238E27FC236}">
                <a16:creationId xmlns:a16="http://schemas.microsoft.com/office/drawing/2014/main" id="{C7AD1667-AF89-97FA-98FF-23F92A971626}"/>
              </a:ext>
            </a:extLst>
          </p:cNvPr>
          <p:cNvGraphicFramePr>
            <a:graphicFrameLocks noGrp="1"/>
          </p:cNvGraphicFramePr>
          <p:nvPr>
            <p:ph idx="1"/>
            <p:extLst>
              <p:ext uri="{D42A27DB-BD31-4B8C-83A1-F6EECF244321}">
                <p14:modId xmlns:p14="http://schemas.microsoft.com/office/powerpoint/2010/main" val="3828124177"/>
              </p:ext>
            </p:extLst>
          </p:nvPr>
        </p:nvGraphicFramePr>
        <p:xfrm>
          <a:off x="6664375" y="332509"/>
          <a:ext cx="4828172" cy="619298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7597356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3E0B2CF-8BA0-DEBC-3FED-0D4B4A7A6701}"/>
              </a:ext>
            </a:extLst>
          </p:cNvPr>
          <p:cNvSpPr>
            <a:spLocks noGrp="1"/>
          </p:cNvSpPr>
          <p:nvPr>
            <p:ph type="title"/>
          </p:nvPr>
        </p:nvSpPr>
        <p:spPr>
          <a:xfrm>
            <a:off x="191734" y="796268"/>
            <a:ext cx="5129600" cy="5340097"/>
          </a:xfrm>
        </p:spPr>
        <p:txBody>
          <a:bodyPr anchor="ctr">
            <a:normAutofit/>
          </a:bodyPr>
          <a:lstStyle/>
          <a:p>
            <a:r>
              <a:rPr lang="en-US" sz="4800" dirty="0">
                <a:solidFill>
                  <a:schemeClr val="bg1"/>
                </a:solidFill>
              </a:rPr>
              <a:t>COMPETENTE  DOBANDITE</a:t>
            </a:r>
            <a:endParaRPr lang="ro-RO" sz="4800" dirty="0">
              <a:solidFill>
                <a:schemeClr val="bg1"/>
              </a:solidFill>
            </a:endParaRPr>
          </a:p>
        </p:txBody>
      </p:sp>
      <p:sp>
        <p:nvSpPr>
          <p:cNvPr id="3" name="Content Placeholder 2">
            <a:extLst>
              <a:ext uri="{FF2B5EF4-FFF2-40B4-BE49-F238E27FC236}">
                <a16:creationId xmlns:a16="http://schemas.microsoft.com/office/drawing/2014/main" id="{D3850223-57AC-0A2C-2321-5713124538D3}"/>
              </a:ext>
            </a:extLst>
          </p:cNvPr>
          <p:cNvSpPr>
            <a:spLocks noGrp="1"/>
          </p:cNvSpPr>
          <p:nvPr>
            <p:ph idx="1"/>
          </p:nvPr>
        </p:nvSpPr>
        <p:spPr>
          <a:xfrm>
            <a:off x="6857689" y="796267"/>
            <a:ext cx="4484536" cy="5340097"/>
          </a:xfrm>
        </p:spPr>
        <p:txBody>
          <a:bodyPr anchor="ctr">
            <a:normAutofit/>
          </a:bodyPr>
          <a:lstStyle/>
          <a:p>
            <a:pPr>
              <a:spcAft>
                <a:spcPts val="800"/>
              </a:spcAft>
              <a:buNone/>
            </a:pP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Competente</a:t>
            </a: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complementare</a:t>
            </a: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care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intregeste</a:t>
            </a: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competenta</a:t>
            </a: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de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baza</a:t>
            </a:r>
            <a:endPar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endParaRPr>
          </a:p>
          <a:p>
            <a:pPr>
              <a:spcAft>
                <a:spcPts val="800"/>
              </a:spcAft>
              <a:buNone/>
            </a:pP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ex.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ursuri</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certificate in diverse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specialitati</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medicale</a:t>
            </a:r>
            <a:endPar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endParaRPr>
          </a:p>
          <a:p>
            <a:pPr>
              <a:spcAft>
                <a:spcPts val="800"/>
              </a:spcAft>
              <a:buNone/>
            </a:pPr>
            <a:endPar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endParaRPr>
          </a:p>
          <a:p>
            <a:pPr>
              <a:spcAft>
                <a:spcPts val="800"/>
              </a:spcAft>
              <a:buNone/>
            </a:pP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Competente</a:t>
            </a:r>
            <a:r>
              <a:rPr lang="en-US" sz="2400" b="1"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b="1"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adiacente</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care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contribuie</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in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realizarea</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unor</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sarcini</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specific</a:t>
            </a:r>
          </a:p>
          <a:p>
            <a:pPr>
              <a:spcAft>
                <a:spcPts val="800"/>
              </a:spcAft>
              <a:buNone/>
            </a:pP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ex. Curs de </a:t>
            </a:r>
            <a:r>
              <a:rPr lang="en-US" sz="2400" dirty="0" err="1">
                <a:solidFill>
                  <a:schemeClr val="tx2"/>
                </a:solidFill>
                <a:latin typeface="Open Sans" panose="020B0606030504020204" pitchFamily="34" charset="0"/>
                <a:ea typeface="Calibri" panose="020F0502020204030204" pitchFamily="34" charset="0"/>
                <a:cs typeface="Times New Roman" panose="02020603050405020304" pitchFamily="18" charset="0"/>
              </a:rPr>
              <a:t>achizitii</a:t>
            </a:r>
            <a:r>
              <a:rPr lang="en-US" sz="2400" dirty="0">
                <a:solidFill>
                  <a:schemeClr val="tx2"/>
                </a:solidFill>
                <a:latin typeface="Open Sans" panose="020B0606030504020204" pitchFamily="34" charset="0"/>
                <a:ea typeface="Calibri" panose="020F0502020204030204" pitchFamily="34" charset="0"/>
                <a:cs typeface="Times New Roman" panose="02020603050405020304" pitchFamily="18" charset="0"/>
              </a:rPr>
              <a:t>, curs de management</a:t>
            </a:r>
          </a:p>
          <a:p>
            <a:endParaRPr lang="ro-RO" sz="1800" dirty="0">
              <a:solidFill>
                <a:schemeClr val="tx2"/>
              </a:solidFill>
            </a:endParaRPr>
          </a:p>
        </p:txBody>
      </p:sp>
    </p:spTree>
    <p:extLst>
      <p:ext uri="{BB962C8B-B14F-4D97-AF65-F5344CB8AC3E}">
        <p14:creationId xmlns:p14="http://schemas.microsoft.com/office/powerpoint/2010/main" val="14127110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E8E8B4C8-7918-476E-E065-A0F029D0E419}"/>
              </a:ext>
            </a:extLst>
          </p:cNvPr>
          <p:cNvSpPr>
            <a:spLocks noGrp="1"/>
          </p:cNvSpPr>
          <p:nvPr>
            <p:ph type="title"/>
          </p:nvPr>
        </p:nvSpPr>
        <p:spPr>
          <a:xfrm>
            <a:off x="474968" y="821530"/>
            <a:ext cx="5129600" cy="5340097"/>
          </a:xfrm>
        </p:spPr>
        <p:txBody>
          <a:bodyPr anchor="ctr">
            <a:normAutofit/>
          </a:bodyPr>
          <a:lstStyle/>
          <a:p>
            <a:r>
              <a:rPr lang="ro-RO" sz="4800" dirty="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9BB66FEF-5C1F-A2FF-0ED4-6171046D3952}"/>
              </a:ext>
            </a:extLst>
          </p:cNvPr>
          <p:cNvSpPr>
            <a:spLocks noGrp="1"/>
          </p:cNvSpPr>
          <p:nvPr>
            <p:ph idx="1"/>
          </p:nvPr>
        </p:nvSpPr>
        <p:spPr>
          <a:xfrm>
            <a:off x="6923118" y="374073"/>
            <a:ext cx="4484536" cy="6054435"/>
          </a:xfrm>
        </p:spPr>
        <p:txBody>
          <a:bodyPr anchor="ctr">
            <a:normAutofit/>
          </a:bodyPr>
          <a:lstStyle/>
          <a:p>
            <a:r>
              <a:rPr lang="ro-RO" sz="1800" dirty="0">
                <a:solidFill>
                  <a:schemeClr val="tx2"/>
                </a:solidFill>
              </a:rPr>
              <a:t>Con</a:t>
            </a:r>
            <a:r>
              <a:rPr lang="en-US" sz="1800" dirty="0" err="1">
                <a:solidFill>
                  <a:schemeClr val="tx2"/>
                </a:solidFill>
              </a:rPr>
              <a:t>ceptul</a:t>
            </a:r>
            <a:r>
              <a:rPr lang="en-US" sz="1800" dirty="0">
                <a:solidFill>
                  <a:schemeClr val="tx2"/>
                </a:solidFill>
              </a:rPr>
              <a:t> </a:t>
            </a:r>
            <a:r>
              <a:rPr lang="ro-RO" sz="1800" dirty="0">
                <a:solidFill>
                  <a:schemeClr val="tx2"/>
                </a:solidFill>
              </a:rPr>
              <a:t>modern</a:t>
            </a:r>
            <a:r>
              <a:rPr lang="en-US" sz="1800" dirty="0">
                <a:solidFill>
                  <a:schemeClr val="tx2"/>
                </a:solidFill>
              </a:rPr>
              <a:t> </a:t>
            </a:r>
            <a:r>
              <a:rPr lang="en-US" sz="1800" dirty="0" err="1">
                <a:solidFill>
                  <a:schemeClr val="tx2"/>
                </a:solidFill>
              </a:rPr>
              <a:t>privind</a:t>
            </a:r>
            <a:r>
              <a:rPr lang="en-US" sz="1800" dirty="0">
                <a:solidFill>
                  <a:schemeClr val="tx2"/>
                </a:solidFill>
              </a:rPr>
              <a:t> </a:t>
            </a:r>
            <a:r>
              <a:rPr lang="ro-RO" sz="1800" dirty="0">
                <a:solidFill>
                  <a:schemeClr val="tx2"/>
                </a:solidFill>
              </a:rPr>
              <a:t> resursele umane includ</a:t>
            </a:r>
            <a:r>
              <a:rPr lang="en-US" sz="1800" dirty="0">
                <a:solidFill>
                  <a:schemeClr val="tx2"/>
                </a:solidFill>
              </a:rPr>
              <a:t>e</a:t>
            </a:r>
            <a:r>
              <a:rPr lang="ro-RO" sz="1800" dirty="0">
                <a:solidFill>
                  <a:schemeClr val="tx2"/>
                </a:solidFill>
              </a:rPr>
              <a:t> atât aspecte administrative, cât și activități strategice care vizează dezvoltarea profesională și gestionarea performanței.</a:t>
            </a:r>
            <a:endParaRPr lang="en-US" sz="1800" dirty="0">
              <a:solidFill>
                <a:schemeClr val="tx2"/>
              </a:solidFill>
            </a:endParaRPr>
          </a:p>
          <a:p>
            <a:r>
              <a:rPr lang="en-US" sz="1800" dirty="0">
                <a:solidFill>
                  <a:schemeClr val="tx2"/>
                </a:solidFill>
              </a:rPr>
              <a:t>R</a:t>
            </a:r>
            <a:r>
              <a:rPr lang="ro-RO" sz="1800" dirty="0">
                <a:solidFill>
                  <a:schemeClr val="tx2"/>
                </a:solidFill>
              </a:rPr>
              <a:t>olul resurselor umane este să anticipeze nevoile viitoare ale organizației și să dezvolte strategii care să asigure o forță de muncă flexibilă și bine pregătită. </a:t>
            </a:r>
            <a:endParaRPr lang="en-US" sz="1800" dirty="0">
              <a:solidFill>
                <a:schemeClr val="tx2"/>
              </a:solidFill>
            </a:endParaRPr>
          </a:p>
          <a:p>
            <a:r>
              <a:rPr lang="en-US" sz="1800" dirty="0">
                <a:solidFill>
                  <a:schemeClr val="tx2"/>
                </a:solidFill>
              </a:rPr>
              <a:t>A</a:t>
            </a:r>
            <a:r>
              <a:rPr lang="ro-RO" sz="1800" dirty="0">
                <a:solidFill>
                  <a:schemeClr val="tx2"/>
                </a:solidFill>
              </a:rPr>
              <a:t>cest departament este responsabil pentru gestionarea performanței, evaluarea angajaților, medierea conflictelor și elaborarea politicilor de resurse umane</a:t>
            </a:r>
            <a:r>
              <a:rPr lang="en-US" sz="1800" dirty="0">
                <a:solidFill>
                  <a:schemeClr val="tx2"/>
                </a:solidFill>
              </a:rPr>
              <a:t>.</a:t>
            </a:r>
          </a:p>
          <a:p>
            <a:endParaRPr lang="ro-RO" sz="1800" dirty="0">
              <a:solidFill>
                <a:schemeClr val="tx2"/>
              </a:solidFill>
            </a:endParaRPr>
          </a:p>
        </p:txBody>
      </p:sp>
    </p:spTree>
    <p:extLst>
      <p:ext uri="{BB962C8B-B14F-4D97-AF65-F5344CB8AC3E}">
        <p14:creationId xmlns:p14="http://schemas.microsoft.com/office/powerpoint/2010/main" val="1750120608"/>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040566AD-5846-95DD-3A98-A142B1390E6D}"/>
              </a:ext>
            </a:extLst>
          </p:cNvPr>
          <p:cNvSpPr>
            <a:spLocks noGrp="1"/>
          </p:cNvSpPr>
          <p:nvPr>
            <p:ph type="title"/>
          </p:nvPr>
        </p:nvSpPr>
        <p:spPr>
          <a:xfrm>
            <a:off x="786385" y="841248"/>
            <a:ext cx="5129600" cy="5340097"/>
          </a:xfrm>
        </p:spPr>
        <p:txBody>
          <a:bodyPr anchor="ctr">
            <a:normAutofit/>
          </a:bodyPr>
          <a:lstStyle/>
          <a:p>
            <a:r>
              <a:rPr lang="ro-RO" sz="4800" dirty="0">
                <a:solidFill>
                  <a:schemeClr val="bg1"/>
                </a:solidFill>
              </a:rPr>
              <a:t>Competente, atributii,sarcini- o dilema in practica asistentului medical?</a:t>
            </a:r>
          </a:p>
        </p:txBody>
      </p:sp>
      <p:sp>
        <p:nvSpPr>
          <p:cNvPr id="3" name="Content Placeholder 2">
            <a:extLst>
              <a:ext uri="{FF2B5EF4-FFF2-40B4-BE49-F238E27FC236}">
                <a16:creationId xmlns:a16="http://schemas.microsoft.com/office/drawing/2014/main" id="{8AA6C01E-2FFE-4F4C-9602-8D9535A51814}"/>
              </a:ext>
            </a:extLst>
          </p:cNvPr>
          <p:cNvSpPr>
            <a:spLocks noGrp="1"/>
          </p:cNvSpPr>
          <p:nvPr>
            <p:ph idx="1"/>
          </p:nvPr>
        </p:nvSpPr>
        <p:spPr>
          <a:xfrm>
            <a:off x="6884324" y="304800"/>
            <a:ext cx="4484536" cy="6442364"/>
          </a:xfrm>
        </p:spPr>
        <p:txBody>
          <a:bodyPr anchor="ctr">
            <a:normAutofit/>
          </a:bodyPr>
          <a:lstStyle/>
          <a:p>
            <a:pPr marL="457200" lvl="1" indent="0">
              <a:buNone/>
            </a:pPr>
            <a:r>
              <a:rPr lang="en-US" sz="1800" dirty="0" err="1">
                <a:solidFill>
                  <a:schemeClr val="tx2"/>
                </a:solidFill>
              </a:rPr>
              <a:t>Managementul</a:t>
            </a:r>
            <a:r>
              <a:rPr lang="en-US" sz="1800" dirty="0">
                <a:solidFill>
                  <a:schemeClr val="tx2"/>
                </a:solidFill>
              </a:rPr>
              <a:t> </a:t>
            </a:r>
            <a:r>
              <a:rPr lang="en-US" sz="1800" dirty="0" err="1">
                <a:solidFill>
                  <a:schemeClr val="tx2"/>
                </a:solidFill>
              </a:rPr>
              <a:t>resurselor</a:t>
            </a:r>
            <a:r>
              <a:rPr lang="en-US" sz="1800" dirty="0">
                <a:solidFill>
                  <a:schemeClr val="tx2"/>
                </a:solidFill>
              </a:rPr>
              <a:t>  </a:t>
            </a:r>
            <a:r>
              <a:rPr lang="en-US" sz="1800" dirty="0" err="1">
                <a:solidFill>
                  <a:schemeClr val="tx2"/>
                </a:solidFill>
              </a:rPr>
              <a:t>umane</a:t>
            </a:r>
            <a:r>
              <a:rPr lang="en-US" sz="1800" dirty="0">
                <a:solidFill>
                  <a:schemeClr val="tx2"/>
                </a:solidFill>
              </a:rPr>
              <a:t> ale </a:t>
            </a:r>
            <a:r>
              <a:rPr lang="en-US" sz="1800" dirty="0" err="1">
                <a:solidFill>
                  <a:schemeClr val="tx2"/>
                </a:solidFill>
              </a:rPr>
              <a:t>organizației</a:t>
            </a:r>
            <a:r>
              <a:rPr lang="en-US" sz="1800" dirty="0">
                <a:solidFill>
                  <a:schemeClr val="tx2"/>
                </a:solidFill>
              </a:rPr>
              <a:t> se </a:t>
            </a:r>
            <a:r>
              <a:rPr lang="en-US" sz="1800" dirty="0" err="1">
                <a:solidFill>
                  <a:schemeClr val="tx2"/>
                </a:solidFill>
              </a:rPr>
              <a:t>ocupă</a:t>
            </a:r>
            <a:r>
              <a:rPr lang="en-US" sz="1800" dirty="0">
                <a:solidFill>
                  <a:schemeClr val="tx2"/>
                </a:solidFill>
              </a:rPr>
              <a:t> cu:</a:t>
            </a:r>
          </a:p>
          <a:p>
            <a:pPr lvl="1"/>
            <a:r>
              <a:rPr lang="en-US" sz="1800" dirty="0">
                <a:solidFill>
                  <a:schemeClr val="tx2"/>
                </a:solidFill>
              </a:rPr>
              <a:t> </a:t>
            </a:r>
            <a:r>
              <a:rPr lang="en-US" sz="1800" dirty="0" err="1">
                <a:solidFill>
                  <a:schemeClr val="tx2"/>
                </a:solidFill>
              </a:rPr>
              <a:t>angajarea</a:t>
            </a:r>
            <a:r>
              <a:rPr lang="en-US" sz="1800" dirty="0">
                <a:solidFill>
                  <a:schemeClr val="tx2"/>
                </a:solidFill>
              </a:rPr>
              <a:t> de personal, </a:t>
            </a:r>
          </a:p>
          <a:p>
            <a:pPr lvl="1"/>
            <a:r>
              <a:rPr lang="en-US" sz="1800" dirty="0" err="1">
                <a:solidFill>
                  <a:schemeClr val="tx2"/>
                </a:solidFill>
              </a:rPr>
              <a:t>determinarea</a:t>
            </a:r>
            <a:r>
              <a:rPr lang="en-US" sz="1800" dirty="0">
                <a:solidFill>
                  <a:schemeClr val="tx2"/>
                </a:solidFill>
              </a:rPr>
              <a:t> </a:t>
            </a:r>
            <a:r>
              <a:rPr lang="en-US" sz="1800" dirty="0" err="1">
                <a:solidFill>
                  <a:schemeClr val="tx2"/>
                </a:solidFill>
              </a:rPr>
              <a:t>și</a:t>
            </a:r>
            <a:r>
              <a:rPr lang="en-US" sz="1800" dirty="0">
                <a:solidFill>
                  <a:schemeClr val="tx2"/>
                </a:solidFill>
              </a:rPr>
              <a:t> </a:t>
            </a:r>
            <a:r>
              <a:rPr lang="en-US" sz="1800" dirty="0" err="1">
                <a:solidFill>
                  <a:schemeClr val="tx2"/>
                </a:solidFill>
              </a:rPr>
              <a:t>satisfacerea</a:t>
            </a:r>
            <a:r>
              <a:rPr lang="en-US" sz="1800" dirty="0">
                <a:solidFill>
                  <a:schemeClr val="tx2"/>
                </a:solidFill>
              </a:rPr>
              <a:t> </a:t>
            </a:r>
            <a:r>
              <a:rPr lang="en-US" sz="1800" dirty="0" err="1">
                <a:solidFill>
                  <a:schemeClr val="tx2"/>
                </a:solidFill>
              </a:rPr>
              <a:t>nevoilor</a:t>
            </a:r>
            <a:r>
              <a:rPr lang="en-US" sz="1800" dirty="0">
                <a:solidFill>
                  <a:schemeClr val="tx2"/>
                </a:solidFill>
              </a:rPr>
              <a:t> </a:t>
            </a:r>
            <a:r>
              <a:rPr lang="en-US" sz="1800" dirty="0" err="1">
                <a:solidFill>
                  <a:schemeClr val="tx2"/>
                </a:solidFill>
              </a:rPr>
              <a:t>acestuia</a:t>
            </a:r>
            <a:r>
              <a:rPr lang="en-US" sz="1800" dirty="0">
                <a:solidFill>
                  <a:schemeClr val="tx2"/>
                </a:solidFill>
              </a:rPr>
              <a:t> , </a:t>
            </a:r>
          </a:p>
          <a:p>
            <a:pPr lvl="1"/>
            <a:r>
              <a:rPr lang="en-US" sz="1800" dirty="0" err="1">
                <a:solidFill>
                  <a:schemeClr val="tx2"/>
                </a:solidFill>
              </a:rPr>
              <a:t>stabilește</a:t>
            </a:r>
            <a:r>
              <a:rPr lang="en-US" sz="1800" dirty="0">
                <a:solidFill>
                  <a:schemeClr val="tx2"/>
                </a:solidFill>
              </a:rPr>
              <a:t> </a:t>
            </a:r>
            <a:r>
              <a:rPr lang="en-US" sz="1800" dirty="0" err="1">
                <a:solidFill>
                  <a:schemeClr val="tx2"/>
                </a:solidFill>
              </a:rPr>
              <a:t>regulile</a:t>
            </a:r>
            <a:r>
              <a:rPr lang="en-US" sz="1800" dirty="0">
                <a:solidFill>
                  <a:schemeClr val="tx2"/>
                </a:solidFill>
              </a:rPr>
              <a:t> </a:t>
            </a:r>
            <a:r>
              <a:rPr lang="en-US" sz="1800" dirty="0" err="1">
                <a:solidFill>
                  <a:schemeClr val="tx2"/>
                </a:solidFill>
              </a:rPr>
              <a:t>și</a:t>
            </a:r>
            <a:r>
              <a:rPr lang="en-US" sz="1800" dirty="0">
                <a:solidFill>
                  <a:schemeClr val="tx2"/>
                </a:solidFill>
              </a:rPr>
              <a:t> </a:t>
            </a:r>
            <a:r>
              <a:rPr lang="en-US" sz="1800" dirty="0" err="1">
                <a:solidFill>
                  <a:schemeClr val="tx2"/>
                </a:solidFill>
              </a:rPr>
              <a:t>procedurile</a:t>
            </a:r>
            <a:r>
              <a:rPr lang="en-US" sz="1800" dirty="0">
                <a:solidFill>
                  <a:schemeClr val="tx2"/>
                </a:solidFill>
              </a:rPr>
              <a:t> care </a:t>
            </a:r>
            <a:r>
              <a:rPr lang="en-US" sz="1800" dirty="0" err="1">
                <a:solidFill>
                  <a:schemeClr val="tx2"/>
                </a:solidFill>
              </a:rPr>
              <a:t>stau</a:t>
            </a:r>
            <a:r>
              <a:rPr lang="en-US" sz="1800" dirty="0">
                <a:solidFill>
                  <a:schemeClr val="tx2"/>
                </a:solidFill>
              </a:rPr>
              <a:t> la </a:t>
            </a:r>
            <a:r>
              <a:rPr lang="en-US" sz="1800" dirty="0" err="1">
                <a:solidFill>
                  <a:schemeClr val="tx2"/>
                </a:solidFill>
              </a:rPr>
              <a:t>baza</a:t>
            </a:r>
            <a:r>
              <a:rPr lang="en-US" sz="1800" dirty="0">
                <a:solidFill>
                  <a:schemeClr val="tx2"/>
                </a:solidFill>
              </a:rPr>
              <a:t> </a:t>
            </a:r>
            <a:r>
              <a:rPr lang="en-US" sz="1800" dirty="0" err="1">
                <a:solidFill>
                  <a:schemeClr val="tx2"/>
                </a:solidFill>
              </a:rPr>
              <a:t>relațiilor</a:t>
            </a:r>
            <a:r>
              <a:rPr lang="en-US" sz="1800" dirty="0">
                <a:solidFill>
                  <a:schemeClr val="tx2"/>
                </a:solidFill>
              </a:rPr>
              <a:t> </a:t>
            </a:r>
            <a:r>
              <a:rPr lang="en-US" sz="1800" dirty="0" err="1">
                <a:solidFill>
                  <a:schemeClr val="tx2"/>
                </a:solidFill>
              </a:rPr>
              <a:t>între</a:t>
            </a:r>
            <a:r>
              <a:rPr lang="en-US" sz="1800" dirty="0">
                <a:solidFill>
                  <a:schemeClr val="tx2"/>
                </a:solidFill>
              </a:rPr>
              <a:t> </a:t>
            </a:r>
            <a:r>
              <a:rPr lang="en-US" sz="1800" dirty="0" err="1">
                <a:solidFill>
                  <a:schemeClr val="tx2"/>
                </a:solidFill>
              </a:rPr>
              <a:t>angajați</a:t>
            </a:r>
            <a:r>
              <a:rPr lang="en-US" sz="1800" dirty="0">
                <a:solidFill>
                  <a:schemeClr val="tx2"/>
                </a:solidFill>
              </a:rPr>
              <a:t> </a:t>
            </a:r>
            <a:r>
              <a:rPr lang="en-US" sz="1800" dirty="0" err="1">
                <a:solidFill>
                  <a:schemeClr val="tx2"/>
                </a:solidFill>
              </a:rPr>
              <a:t>si</a:t>
            </a:r>
            <a:r>
              <a:rPr lang="en-US" sz="1800" dirty="0">
                <a:solidFill>
                  <a:schemeClr val="tx2"/>
                </a:solidFill>
              </a:rPr>
              <a:t> </a:t>
            </a:r>
            <a:r>
              <a:rPr lang="en-US" sz="1800" dirty="0" err="1">
                <a:solidFill>
                  <a:schemeClr val="tx2"/>
                </a:solidFill>
              </a:rPr>
              <a:t>organizație</a:t>
            </a:r>
            <a:r>
              <a:rPr lang="en-US" sz="1800" dirty="0">
                <a:solidFill>
                  <a:schemeClr val="tx2"/>
                </a:solidFill>
              </a:rPr>
              <a:t>.</a:t>
            </a:r>
          </a:p>
          <a:p>
            <a:pPr lvl="1"/>
            <a:r>
              <a:rPr lang="en-US" sz="1800" dirty="0" err="1">
                <a:solidFill>
                  <a:schemeClr val="tx2"/>
                </a:solidFill>
              </a:rPr>
              <a:t>este</a:t>
            </a:r>
            <a:r>
              <a:rPr lang="en-US" sz="1800" dirty="0">
                <a:solidFill>
                  <a:schemeClr val="tx2"/>
                </a:solidFill>
              </a:rPr>
              <a:t> un instrument </a:t>
            </a:r>
            <a:r>
              <a:rPr lang="en-US" sz="1800" dirty="0" err="1">
                <a:solidFill>
                  <a:schemeClr val="tx2"/>
                </a:solidFill>
              </a:rPr>
              <a:t>în</a:t>
            </a:r>
            <a:r>
              <a:rPr lang="en-US" sz="1800" dirty="0">
                <a:solidFill>
                  <a:schemeClr val="tx2"/>
                </a:solidFill>
              </a:rPr>
              <a:t> </a:t>
            </a:r>
            <a:r>
              <a:rPr lang="en-US" sz="1800" dirty="0" err="1">
                <a:solidFill>
                  <a:schemeClr val="tx2"/>
                </a:solidFill>
              </a:rPr>
              <a:t>implementarea</a:t>
            </a:r>
            <a:r>
              <a:rPr lang="en-US" sz="1800" dirty="0">
                <a:solidFill>
                  <a:schemeClr val="tx2"/>
                </a:solidFill>
              </a:rPr>
              <a:t> </a:t>
            </a:r>
            <a:r>
              <a:rPr lang="en-US" sz="1800" dirty="0" err="1">
                <a:solidFill>
                  <a:schemeClr val="tx2"/>
                </a:solidFill>
              </a:rPr>
              <a:t>politicii</a:t>
            </a:r>
            <a:r>
              <a:rPr lang="en-US" sz="1800" dirty="0">
                <a:solidFill>
                  <a:schemeClr val="tx2"/>
                </a:solidFill>
              </a:rPr>
              <a:t> de personal. </a:t>
            </a:r>
            <a:endParaRPr lang="ro-RO" sz="1800" dirty="0">
              <a:solidFill>
                <a:schemeClr val="tx2"/>
              </a:solidFill>
            </a:endParaRPr>
          </a:p>
          <a:p>
            <a:pPr marL="0" indent="0">
              <a:buNone/>
            </a:pPr>
            <a:r>
              <a:rPr lang="en-US" sz="1800" dirty="0">
                <a:solidFill>
                  <a:schemeClr val="tx2"/>
                </a:solidFill>
              </a:rPr>
              <a:t>      Se </a:t>
            </a:r>
            <a:r>
              <a:rPr lang="en-US" sz="1800" dirty="0" err="1">
                <a:solidFill>
                  <a:schemeClr val="tx2"/>
                </a:solidFill>
              </a:rPr>
              <a:t>manifestă</a:t>
            </a:r>
            <a:r>
              <a:rPr lang="en-US" sz="1800" dirty="0">
                <a:solidFill>
                  <a:schemeClr val="tx2"/>
                </a:solidFill>
              </a:rPr>
              <a:t> </a:t>
            </a:r>
            <a:r>
              <a:rPr lang="en-US" sz="1800" dirty="0" err="1">
                <a:solidFill>
                  <a:schemeClr val="tx2"/>
                </a:solidFill>
              </a:rPr>
              <a:t>în</a:t>
            </a:r>
            <a:r>
              <a:rPr lang="en-US" sz="1800" dirty="0">
                <a:solidFill>
                  <a:schemeClr val="tx2"/>
                </a:solidFill>
              </a:rPr>
              <a:t> </a:t>
            </a:r>
            <a:r>
              <a:rPr lang="en-US" sz="1800" dirty="0" err="1">
                <a:solidFill>
                  <a:schemeClr val="tx2"/>
                </a:solidFill>
              </a:rPr>
              <a:t>recrutarea</a:t>
            </a:r>
            <a:r>
              <a:rPr lang="en-US" sz="1800" dirty="0">
                <a:solidFill>
                  <a:schemeClr val="tx2"/>
                </a:solidFill>
              </a:rPr>
              <a:t> </a:t>
            </a:r>
            <a:r>
              <a:rPr lang="en-US" sz="1800" dirty="0" err="1">
                <a:solidFill>
                  <a:schemeClr val="tx2"/>
                </a:solidFill>
              </a:rPr>
              <a:t>personalului</a:t>
            </a:r>
            <a:r>
              <a:rPr lang="en-US" sz="1800" dirty="0">
                <a:solidFill>
                  <a:schemeClr val="tx2"/>
                </a:solidFill>
              </a:rPr>
              <a:t>, </a:t>
            </a:r>
            <a:r>
              <a:rPr lang="en-US" sz="1800" dirty="0" err="1">
                <a:solidFill>
                  <a:schemeClr val="tx2"/>
                </a:solidFill>
              </a:rPr>
              <a:t>determinarea</a:t>
            </a:r>
            <a:r>
              <a:rPr lang="en-US" sz="1800" dirty="0">
                <a:solidFill>
                  <a:schemeClr val="tx2"/>
                </a:solidFill>
              </a:rPr>
              <a:t> </a:t>
            </a:r>
            <a:r>
              <a:rPr lang="en-US" sz="1800" dirty="0" err="1">
                <a:solidFill>
                  <a:schemeClr val="tx2"/>
                </a:solidFill>
              </a:rPr>
              <a:t>modului</a:t>
            </a:r>
            <a:r>
              <a:rPr lang="en-US" sz="1800" dirty="0">
                <a:solidFill>
                  <a:schemeClr val="tx2"/>
                </a:solidFill>
              </a:rPr>
              <a:t> de </a:t>
            </a:r>
            <a:r>
              <a:rPr lang="en-US" sz="1800" dirty="0" err="1">
                <a:solidFill>
                  <a:schemeClr val="tx2"/>
                </a:solidFill>
              </a:rPr>
              <a:t>remunerare</a:t>
            </a:r>
            <a:r>
              <a:rPr lang="en-US" sz="1800" dirty="0">
                <a:solidFill>
                  <a:schemeClr val="tx2"/>
                </a:solidFill>
              </a:rPr>
              <a:t>, </a:t>
            </a:r>
            <a:r>
              <a:rPr lang="en-US" sz="1800" dirty="0" err="1">
                <a:solidFill>
                  <a:schemeClr val="tx2"/>
                </a:solidFill>
              </a:rPr>
              <a:t>activitați</a:t>
            </a:r>
            <a:r>
              <a:rPr lang="en-US" sz="1800" dirty="0">
                <a:solidFill>
                  <a:schemeClr val="tx2"/>
                </a:solidFill>
              </a:rPr>
              <a:t> determinate de </a:t>
            </a:r>
            <a:r>
              <a:rPr lang="en-US" sz="1800" dirty="0" err="1">
                <a:solidFill>
                  <a:schemeClr val="tx2"/>
                </a:solidFill>
              </a:rPr>
              <a:t>contractul</a:t>
            </a:r>
            <a:r>
              <a:rPr lang="en-US" sz="1800" dirty="0">
                <a:solidFill>
                  <a:schemeClr val="tx2"/>
                </a:solidFill>
              </a:rPr>
              <a:t> de </a:t>
            </a:r>
            <a:r>
              <a:rPr lang="en-US" sz="1800" dirty="0" err="1">
                <a:solidFill>
                  <a:schemeClr val="tx2"/>
                </a:solidFill>
              </a:rPr>
              <a:t>muncă</a:t>
            </a:r>
            <a:r>
              <a:rPr lang="en-US" sz="1800" dirty="0">
                <a:solidFill>
                  <a:schemeClr val="tx2"/>
                </a:solidFill>
              </a:rPr>
              <a:t>, </a:t>
            </a:r>
            <a:r>
              <a:rPr lang="en-US" sz="1800" dirty="0" err="1">
                <a:solidFill>
                  <a:schemeClr val="tx2"/>
                </a:solidFill>
              </a:rPr>
              <a:t>desemnarea</a:t>
            </a:r>
            <a:r>
              <a:rPr lang="en-US" sz="1800" dirty="0">
                <a:solidFill>
                  <a:schemeClr val="tx2"/>
                </a:solidFill>
              </a:rPr>
              <a:t> </a:t>
            </a:r>
            <a:r>
              <a:rPr lang="en-US" sz="1800" dirty="0" err="1">
                <a:solidFill>
                  <a:schemeClr val="tx2"/>
                </a:solidFill>
              </a:rPr>
              <a:t>personalului</a:t>
            </a:r>
            <a:r>
              <a:rPr lang="en-US" sz="1800" dirty="0">
                <a:solidFill>
                  <a:schemeClr val="tx2"/>
                </a:solidFill>
              </a:rPr>
              <a:t> </a:t>
            </a:r>
            <a:r>
              <a:rPr lang="en-US" sz="1800" dirty="0" err="1">
                <a:solidFill>
                  <a:schemeClr val="tx2"/>
                </a:solidFill>
              </a:rPr>
              <a:t>în</a:t>
            </a:r>
            <a:r>
              <a:rPr lang="en-US" sz="1800" dirty="0">
                <a:solidFill>
                  <a:schemeClr val="tx2"/>
                </a:solidFill>
              </a:rPr>
              <a:t> </a:t>
            </a:r>
            <a:r>
              <a:rPr lang="en-US" sz="1800" dirty="0" err="1">
                <a:solidFill>
                  <a:schemeClr val="tx2"/>
                </a:solidFill>
              </a:rPr>
              <a:t>activități</a:t>
            </a:r>
            <a:r>
              <a:rPr lang="en-US" sz="1800" dirty="0">
                <a:solidFill>
                  <a:schemeClr val="tx2"/>
                </a:solidFill>
              </a:rPr>
              <a:t> conform </a:t>
            </a:r>
            <a:r>
              <a:rPr lang="en-US" sz="1800" dirty="0" err="1">
                <a:solidFill>
                  <a:schemeClr val="tx2"/>
                </a:solidFill>
              </a:rPr>
              <a:t>competențelor</a:t>
            </a:r>
            <a:r>
              <a:rPr lang="en-US" sz="1800" dirty="0">
                <a:solidFill>
                  <a:schemeClr val="tx2"/>
                </a:solidFill>
              </a:rPr>
              <a:t> </a:t>
            </a:r>
            <a:r>
              <a:rPr lang="en-US" sz="1800" dirty="0" err="1">
                <a:solidFill>
                  <a:schemeClr val="tx2"/>
                </a:solidFill>
              </a:rPr>
              <a:t>și</a:t>
            </a:r>
            <a:r>
              <a:rPr lang="en-US" sz="1800" dirty="0">
                <a:solidFill>
                  <a:schemeClr val="tx2"/>
                </a:solidFill>
              </a:rPr>
              <a:t> a </a:t>
            </a:r>
            <a:r>
              <a:rPr lang="en-US" sz="1800" dirty="0" err="1">
                <a:solidFill>
                  <a:schemeClr val="tx2"/>
                </a:solidFill>
              </a:rPr>
              <a:t>abilităților</a:t>
            </a:r>
            <a:r>
              <a:rPr lang="en-US" sz="1800" dirty="0">
                <a:solidFill>
                  <a:schemeClr val="tx2"/>
                </a:solidFill>
              </a:rPr>
              <a:t> </a:t>
            </a:r>
            <a:r>
              <a:rPr lang="en-US" sz="1800" dirty="0" err="1">
                <a:solidFill>
                  <a:schemeClr val="tx2"/>
                </a:solidFill>
              </a:rPr>
              <a:t>personale</a:t>
            </a:r>
            <a:r>
              <a:rPr lang="en-US" sz="1800" dirty="0">
                <a:solidFill>
                  <a:schemeClr val="tx2"/>
                </a:solidFill>
              </a:rPr>
              <a:t>. </a:t>
            </a:r>
            <a:endParaRPr lang="ro-RO" sz="1800" dirty="0">
              <a:solidFill>
                <a:schemeClr val="tx2"/>
              </a:solidFill>
            </a:endParaRPr>
          </a:p>
          <a:p>
            <a:endParaRPr lang="ro-RO" sz="1800" dirty="0">
              <a:solidFill>
                <a:schemeClr val="tx2"/>
              </a:solidFill>
            </a:endParaRPr>
          </a:p>
        </p:txBody>
      </p:sp>
    </p:spTree>
    <p:extLst>
      <p:ext uri="{BB962C8B-B14F-4D97-AF65-F5344CB8AC3E}">
        <p14:creationId xmlns:p14="http://schemas.microsoft.com/office/powerpoint/2010/main" val="412885677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DDEBE23A-F478-8669-1190-42FACD65D662}"/>
              </a:ext>
            </a:extLst>
          </p:cNvPr>
          <p:cNvSpPr>
            <a:spLocks noGrp="1"/>
          </p:cNvSpPr>
          <p:nvPr>
            <p:ph type="title"/>
          </p:nvPr>
        </p:nvSpPr>
        <p:spPr>
          <a:xfrm>
            <a:off x="467317" y="841248"/>
            <a:ext cx="5129600" cy="5538047"/>
          </a:xfrm>
        </p:spPr>
        <p:txBody>
          <a:bodyPr anchor="ctr">
            <a:normAutofit fontScale="90000"/>
          </a:bodyPr>
          <a:lstStyle/>
          <a:p>
            <a:pPr algn="ctr"/>
            <a:r>
              <a:rPr lang="en-US" sz="5300" dirty="0" smtClean="0">
                <a:solidFill>
                  <a:schemeClr val="bg1"/>
                </a:solidFill>
              </a:rPr>
              <a:t/>
            </a:r>
            <a:br>
              <a:rPr lang="en-US" sz="5300" dirty="0" smtClean="0">
                <a:solidFill>
                  <a:schemeClr val="bg1"/>
                </a:solidFill>
              </a:rPr>
            </a:br>
            <a:r>
              <a:rPr lang="en-US" sz="5300" dirty="0" smtClean="0">
                <a:solidFill>
                  <a:schemeClr val="bg1"/>
                </a:solidFill>
              </a:rPr>
              <a:t>ETICA</a:t>
            </a:r>
            <a:br>
              <a:rPr lang="en-US" sz="5300" dirty="0" smtClean="0">
                <a:solidFill>
                  <a:schemeClr val="bg1"/>
                </a:solidFill>
              </a:rPr>
            </a:br>
            <a:r>
              <a:rPr lang="en-US" sz="4800" dirty="0" smtClean="0">
                <a:solidFill>
                  <a:schemeClr val="bg1"/>
                </a:solidFill>
              </a:rPr>
              <a:t/>
            </a:r>
            <a:br>
              <a:rPr lang="en-US" sz="4800" dirty="0" smtClean="0">
                <a:solidFill>
                  <a:schemeClr val="bg1"/>
                </a:solidFill>
              </a:rPr>
            </a:br>
            <a:r>
              <a:rPr lang="en-US" sz="4800" dirty="0">
                <a:solidFill>
                  <a:schemeClr val="bg1"/>
                </a:solidFill>
              </a:rPr>
              <a:t/>
            </a:r>
            <a:br>
              <a:rPr lang="en-US" sz="4800" dirty="0">
                <a:solidFill>
                  <a:schemeClr val="bg1"/>
                </a:solidFill>
              </a:rPr>
            </a:br>
            <a:r>
              <a:rPr lang="en-US" sz="4900" dirty="0" err="1" smtClean="0">
                <a:solidFill>
                  <a:schemeClr val="bg1"/>
                </a:solidFill>
              </a:rPr>
              <a:t>Egalitate</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Empatie</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Entuziasm</a:t>
            </a:r>
            <a:r>
              <a:rPr lang="en-US" sz="4900" dirty="0">
                <a:solidFill>
                  <a:schemeClr val="bg1"/>
                </a:solidFill>
              </a:rPr>
              <a:t/>
            </a:r>
            <a:br>
              <a:rPr lang="en-US" sz="4900" dirty="0">
                <a:solidFill>
                  <a:schemeClr val="bg1"/>
                </a:solidFill>
              </a:rPr>
            </a:br>
            <a:r>
              <a:rPr lang="en-US" sz="4800" dirty="0" smtClean="0">
                <a:solidFill>
                  <a:schemeClr val="bg1"/>
                </a:solidFill>
              </a:rPr>
              <a:t/>
            </a:r>
            <a:br>
              <a:rPr lang="en-US" sz="4800" dirty="0" smtClean="0">
                <a:solidFill>
                  <a:schemeClr val="bg1"/>
                </a:solidFill>
              </a:rPr>
            </a:br>
            <a:r>
              <a:rPr lang="en-US" sz="4800" dirty="0">
                <a:solidFill>
                  <a:schemeClr val="bg1"/>
                </a:solidFill>
              </a:rPr>
              <a:t/>
            </a:r>
            <a:br>
              <a:rPr lang="en-US" sz="4800" dirty="0">
                <a:solidFill>
                  <a:schemeClr val="bg1"/>
                </a:solidFill>
              </a:rPr>
            </a:br>
            <a:r>
              <a:rPr lang="en-US" sz="3600" dirty="0" err="1" smtClean="0">
                <a:solidFill>
                  <a:schemeClr val="bg1"/>
                </a:solidFill>
              </a:rPr>
              <a:t>Decalogul</a:t>
            </a:r>
            <a:r>
              <a:rPr lang="en-US" sz="3600" dirty="0" smtClean="0">
                <a:solidFill>
                  <a:schemeClr val="bg1"/>
                </a:solidFill>
              </a:rPr>
              <a:t> </a:t>
            </a:r>
            <a:r>
              <a:rPr lang="en-US" sz="3600" dirty="0" err="1" smtClean="0">
                <a:solidFill>
                  <a:schemeClr val="bg1"/>
                </a:solidFill>
              </a:rPr>
              <a:t>lui</a:t>
            </a:r>
            <a:r>
              <a:rPr lang="en-US" sz="3600" dirty="0" smtClean="0">
                <a:solidFill>
                  <a:schemeClr val="bg1"/>
                </a:solidFill>
              </a:rPr>
              <a:t> </a:t>
            </a:r>
            <a:r>
              <a:rPr lang="en-US" sz="3600" dirty="0" err="1" smtClean="0">
                <a:solidFill>
                  <a:schemeClr val="bg1"/>
                </a:solidFill>
              </a:rPr>
              <a:t>Masci</a:t>
            </a:r>
            <a:r>
              <a:rPr lang="en-US" sz="3600" dirty="0" smtClean="0">
                <a:solidFill>
                  <a:schemeClr val="bg1"/>
                </a:solidFill>
              </a:rPr>
              <a:t>  </a:t>
            </a:r>
            <a:endParaRPr lang="ro-RO" sz="3600" dirty="0">
              <a:solidFill>
                <a:schemeClr val="bg1"/>
              </a:solidFill>
            </a:endParaRPr>
          </a:p>
        </p:txBody>
      </p:sp>
      <p:sp>
        <p:nvSpPr>
          <p:cNvPr id="3" name="Content Placeholder 2">
            <a:extLst>
              <a:ext uri="{FF2B5EF4-FFF2-40B4-BE49-F238E27FC236}">
                <a16:creationId xmlns:a16="http://schemas.microsoft.com/office/drawing/2014/main" id="{6A12785E-7F44-A59C-381B-747B8168F6CD}"/>
              </a:ext>
            </a:extLst>
          </p:cNvPr>
          <p:cNvSpPr>
            <a:spLocks noGrp="1"/>
          </p:cNvSpPr>
          <p:nvPr>
            <p:ph idx="1"/>
          </p:nvPr>
        </p:nvSpPr>
        <p:spPr>
          <a:xfrm>
            <a:off x="6830894" y="490070"/>
            <a:ext cx="4484536" cy="5751853"/>
          </a:xfrm>
        </p:spPr>
        <p:txBody>
          <a:bodyPr anchor="ctr">
            <a:normAutofit/>
          </a:bodyPr>
          <a:lstStyle/>
          <a:p>
            <a:pPr marL="0" lvl="0" indent="0">
              <a:buNone/>
            </a:pPr>
            <a:r>
              <a:rPr lang="ro-RO" sz="1800" b="1" dirty="0">
                <a:solidFill>
                  <a:schemeClr val="tx2"/>
                </a:solidFill>
              </a:rPr>
              <a:t> </a:t>
            </a:r>
            <a:r>
              <a:rPr lang="en-US" sz="1800" dirty="0"/>
              <a:t>1.Onoreaza </a:t>
            </a:r>
            <a:r>
              <a:rPr lang="en-US" sz="1800" dirty="0" err="1"/>
              <a:t>pe</a:t>
            </a:r>
            <a:r>
              <a:rPr lang="en-US" sz="1800" dirty="0"/>
              <a:t> </a:t>
            </a:r>
            <a:r>
              <a:rPr lang="en-US" sz="1800" dirty="0" err="1"/>
              <a:t>bolnavul</a:t>
            </a:r>
            <a:r>
              <a:rPr lang="en-US" sz="1800" dirty="0"/>
              <a:t> tau de </a:t>
            </a:r>
            <a:r>
              <a:rPr lang="en-US" sz="1800" dirty="0" err="1"/>
              <a:t>orice</a:t>
            </a:r>
            <a:r>
              <a:rPr lang="en-US" sz="1800" dirty="0"/>
              <a:t> </a:t>
            </a:r>
            <a:r>
              <a:rPr lang="en-US" sz="1800" dirty="0" err="1"/>
              <a:t>vârsta</a:t>
            </a:r>
            <a:r>
              <a:rPr lang="en-US" sz="1800" dirty="0"/>
              <a:t> </a:t>
            </a:r>
            <a:r>
              <a:rPr lang="en-US" sz="1800" dirty="0" err="1"/>
              <a:t>ar</a:t>
            </a:r>
            <a:r>
              <a:rPr lang="en-US" sz="1800" dirty="0"/>
              <a:t> fi: </a:t>
            </a:r>
            <a:r>
              <a:rPr lang="en-US" sz="1800" dirty="0" err="1"/>
              <a:t>copil</a:t>
            </a:r>
            <a:r>
              <a:rPr lang="en-US" sz="1800" dirty="0"/>
              <a:t>, </a:t>
            </a:r>
            <a:r>
              <a:rPr lang="en-US" sz="1800" dirty="0" err="1"/>
              <a:t>tânar</a:t>
            </a:r>
            <a:r>
              <a:rPr lang="en-US" sz="1800" dirty="0"/>
              <a:t> </a:t>
            </a:r>
            <a:r>
              <a:rPr lang="en-US" sz="1800" dirty="0" err="1"/>
              <a:t>sau</a:t>
            </a:r>
            <a:r>
              <a:rPr lang="en-US" sz="1800" dirty="0"/>
              <a:t> </a:t>
            </a:r>
            <a:r>
              <a:rPr lang="en-US" sz="1800" dirty="0" err="1"/>
              <a:t>batrân</a:t>
            </a:r>
            <a:r>
              <a:rPr lang="en-US" sz="1800" dirty="0"/>
              <a:t>. </a:t>
            </a:r>
            <a:r>
              <a:rPr lang="en-US" sz="1800" dirty="0" err="1"/>
              <a:t>Când</a:t>
            </a:r>
            <a:r>
              <a:rPr lang="en-US" sz="1800" dirty="0"/>
              <a:t> a </a:t>
            </a:r>
            <a:r>
              <a:rPr lang="en-US" sz="1800" dirty="0" err="1"/>
              <a:t>ajuns</a:t>
            </a:r>
            <a:r>
              <a:rPr lang="en-US" sz="1800" dirty="0"/>
              <a:t> </a:t>
            </a:r>
            <a:r>
              <a:rPr lang="en-US" sz="1800" dirty="0" err="1"/>
              <a:t>în</a:t>
            </a:r>
            <a:r>
              <a:rPr lang="en-US" sz="1800" dirty="0"/>
              <a:t> </a:t>
            </a:r>
            <a:r>
              <a:rPr lang="en-US" sz="1800" dirty="0" err="1"/>
              <a:t>mâinile</a:t>
            </a:r>
            <a:r>
              <a:rPr lang="en-US" sz="1800" dirty="0"/>
              <a:t> tale </a:t>
            </a:r>
            <a:r>
              <a:rPr lang="en-US" sz="1800" dirty="0" err="1"/>
              <a:t>este</a:t>
            </a:r>
            <a:r>
              <a:rPr lang="en-US" sz="1800" dirty="0"/>
              <a:t> o </a:t>
            </a:r>
            <a:r>
              <a:rPr lang="en-US" sz="1800" dirty="0" err="1"/>
              <a:t>fiinta</a:t>
            </a:r>
            <a:r>
              <a:rPr lang="en-US" sz="1800" dirty="0"/>
              <a:t> </a:t>
            </a:r>
            <a:r>
              <a:rPr lang="en-US" sz="1800" dirty="0" err="1"/>
              <a:t>fara</a:t>
            </a:r>
            <a:r>
              <a:rPr lang="en-US" sz="1800" dirty="0"/>
              <a:t> </a:t>
            </a:r>
            <a:r>
              <a:rPr lang="en-US" sz="1800" dirty="0" err="1"/>
              <a:t>aparare</a:t>
            </a:r>
            <a:r>
              <a:rPr lang="en-US" sz="1800" dirty="0"/>
              <a:t>, care nu are </a:t>
            </a:r>
            <a:r>
              <a:rPr lang="en-US" sz="1800" dirty="0" err="1"/>
              <a:t>alta</a:t>
            </a:r>
            <a:r>
              <a:rPr lang="en-US" sz="1800" dirty="0"/>
              <a:t> </a:t>
            </a:r>
            <a:r>
              <a:rPr lang="en-US" sz="1800" dirty="0" err="1"/>
              <a:t>arma</a:t>
            </a:r>
            <a:r>
              <a:rPr lang="en-US" sz="1800" dirty="0"/>
              <a:t> de </a:t>
            </a:r>
            <a:r>
              <a:rPr lang="en-US" sz="1800" dirty="0" err="1"/>
              <a:t>sustinere</a:t>
            </a:r>
            <a:r>
              <a:rPr lang="en-US" sz="1800" dirty="0"/>
              <a:t> </a:t>
            </a:r>
            <a:r>
              <a:rPr lang="en-US" sz="1800" dirty="0" err="1"/>
              <a:t>decât</a:t>
            </a:r>
            <a:r>
              <a:rPr lang="en-US" sz="1800" dirty="0"/>
              <a:t> </a:t>
            </a:r>
            <a:r>
              <a:rPr lang="en-US" sz="1800" dirty="0" err="1"/>
              <a:t>apelând</a:t>
            </a:r>
            <a:r>
              <a:rPr lang="en-US" sz="1800" dirty="0"/>
              <a:t> la </a:t>
            </a:r>
            <a:r>
              <a:rPr lang="en-US" sz="1800" dirty="0" err="1"/>
              <a:t>stiinta</a:t>
            </a:r>
            <a:r>
              <a:rPr lang="en-US" sz="1800" dirty="0"/>
              <a:t> </a:t>
            </a:r>
            <a:r>
              <a:rPr lang="en-US" sz="1800" dirty="0" err="1"/>
              <a:t>si</a:t>
            </a:r>
            <a:r>
              <a:rPr lang="en-US" sz="1800" dirty="0"/>
              <a:t> la </a:t>
            </a:r>
            <a:r>
              <a:rPr lang="en-US" sz="1800" dirty="0" err="1"/>
              <a:t>caritatea</a:t>
            </a:r>
            <a:r>
              <a:rPr lang="en-US" sz="1800" dirty="0"/>
              <a:t> ta</a:t>
            </a:r>
            <a:r>
              <a:rPr lang="en-US" sz="1800" dirty="0" smtClean="0"/>
              <a:t>.</a:t>
            </a:r>
          </a:p>
          <a:p>
            <a:pPr marL="0" lvl="0" indent="0">
              <a:buNone/>
            </a:pPr>
            <a:endParaRPr lang="en-US" sz="1800" dirty="0"/>
          </a:p>
          <a:p>
            <a:pPr marL="0" lvl="0" indent="0">
              <a:buNone/>
            </a:pPr>
            <a:endParaRPr lang="en-US" sz="1800" dirty="0"/>
          </a:p>
          <a:p>
            <a:pPr marL="0" lvl="0" indent="0">
              <a:buNone/>
            </a:pPr>
            <a:r>
              <a:rPr lang="en-US" sz="1800" dirty="0"/>
              <a:t>2.De </a:t>
            </a:r>
            <a:r>
              <a:rPr lang="en-US" sz="1800" dirty="0" err="1"/>
              <a:t>aceeasi</a:t>
            </a:r>
            <a:r>
              <a:rPr lang="en-US" sz="1800" dirty="0"/>
              <a:t> </a:t>
            </a:r>
            <a:r>
              <a:rPr lang="en-US" sz="1800" dirty="0" err="1"/>
              <a:t>stima</a:t>
            </a:r>
            <a:r>
              <a:rPr lang="en-US" sz="1800" dirty="0"/>
              <a:t> </a:t>
            </a:r>
            <a:r>
              <a:rPr lang="en-US" sz="1800" dirty="0" err="1"/>
              <a:t>si</a:t>
            </a:r>
            <a:r>
              <a:rPr lang="en-US" sz="1800" dirty="0"/>
              <a:t> </a:t>
            </a:r>
            <a:r>
              <a:rPr lang="en-US" sz="1800" dirty="0" err="1"/>
              <a:t>atentie</a:t>
            </a:r>
            <a:r>
              <a:rPr lang="en-US" sz="1800" dirty="0"/>
              <a:t> </a:t>
            </a:r>
            <a:r>
              <a:rPr lang="en-US" sz="1800" dirty="0" err="1"/>
              <a:t>saracului</a:t>
            </a:r>
            <a:r>
              <a:rPr lang="en-US" sz="1800" dirty="0"/>
              <a:t> ca </a:t>
            </a:r>
            <a:r>
              <a:rPr lang="en-US" sz="1800" dirty="0" err="1"/>
              <a:t>si</a:t>
            </a:r>
            <a:r>
              <a:rPr lang="en-US" sz="1800" dirty="0"/>
              <a:t> </a:t>
            </a:r>
            <a:r>
              <a:rPr lang="en-US" sz="1800" dirty="0" err="1"/>
              <a:t>bogatului</a:t>
            </a:r>
            <a:r>
              <a:rPr lang="en-US" sz="1800" dirty="0"/>
              <a:t>. </a:t>
            </a:r>
            <a:r>
              <a:rPr lang="en-US" sz="1800" dirty="0" err="1"/>
              <a:t>În</a:t>
            </a:r>
            <a:r>
              <a:rPr lang="en-US" sz="1800" dirty="0"/>
              <a:t> </a:t>
            </a:r>
            <a:r>
              <a:rPr lang="en-US" sz="1800" dirty="0" err="1"/>
              <a:t>dragostea</a:t>
            </a:r>
            <a:r>
              <a:rPr lang="en-US" sz="1800" dirty="0"/>
              <a:t> ta de </a:t>
            </a:r>
            <a:r>
              <a:rPr lang="en-US" sz="1800" dirty="0" err="1"/>
              <a:t>oameni</a:t>
            </a:r>
            <a:r>
              <a:rPr lang="en-US" sz="1800" dirty="0"/>
              <a:t>, </a:t>
            </a:r>
            <a:r>
              <a:rPr lang="en-US" sz="1800" dirty="0" err="1"/>
              <a:t>saracul</a:t>
            </a:r>
            <a:r>
              <a:rPr lang="en-US" sz="1800" dirty="0"/>
              <a:t> se </a:t>
            </a:r>
            <a:r>
              <a:rPr lang="en-US" sz="1800" dirty="0" err="1"/>
              <a:t>simte</a:t>
            </a:r>
            <a:r>
              <a:rPr lang="en-US" sz="1800" dirty="0"/>
              <a:t> </a:t>
            </a:r>
            <a:r>
              <a:rPr lang="en-US" sz="1800" dirty="0" err="1"/>
              <a:t>bogat</a:t>
            </a:r>
            <a:r>
              <a:rPr lang="en-US" sz="1800" dirty="0"/>
              <a:t>. </a:t>
            </a:r>
            <a:r>
              <a:rPr lang="en-US" sz="1800" dirty="0" err="1"/>
              <a:t>Respecta</a:t>
            </a:r>
            <a:r>
              <a:rPr lang="en-US" sz="1800" dirty="0"/>
              <a:t> </a:t>
            </a:r>
            <a:r>
              <a:rPr lang="en-US" sz="1800" dirty="0" err="1"/>
              <a:t>nuditatea</a:t>
            </a:r>
            <a:r>
              <a:rPr lang="en-US" sz="1800" dirty="0"/>
              <a:t> </a:t>
            </a:r>
            <a:r>
              <a:rPr lang="en-US" sz="1800" dirty="0" err="1"/>
              <a:t>maladiei</a:t>
            </a:r>
            <a:r>
              <a:rPr lang="en-US" sz="1800" dirty="0"/>
              <a:t>, </a:t>
            </a:r>
            <a:r>
              <a:rPr lang="en-US" sz="1800" dirty="0" err="1"/>
              <a:t>spectacolul</a:t>
            </a:r>
            <a:r>
              <a:rPr lang="en-US" sz="1800" dirty="0"/>
              <a:t> </a:t>
            </a:r>
            <a:r>
              <a:rPr lang="en-US" sz="1800" dirty="0" err="1"/>
              <a:t>mizeriei</a:t>
            </a:r>
            <a:r>
              <a:rPr lang="en-US" sz="1800" dirty="0"/>
              <a:t> </a:t>
            </a:r>
            <a:r>
              <a:rPr lang="en-US" sz="1800" dirty="0" err="1"/>
              <a:t>si</a:t>
            </a:r>
            <a:r>
              <a:rPr lang="en-US" sz="1800" dirty="0"/>
              <a:t> al </a:t>
            </a:r>
            <a:r>
              <a:rPr lang="en-US" sz="1800" dirty="0" err="1"/>
              <a:t>suferintei</a:t>
            </a:r>
            <a:r>
              <a:rPr lang="en-US" sz="1800" dirty="0"/>
              <a:t>.</a:t>
            </a:r>
          </a:p>
          <a:p>
            <a:pPr marL="0" indent="0">
              <a:buNone/>
            </a:pPr>
            <a:endParaRPr lang="ro-RO" sz="1800" dirty="0">
              <a:solidFill>
                <a:schemeClr val="tx2"/>
              </a:solidFill>
            </a:endParaRPr>
          </a:p>
        </p:txBody>
      </p:sp>
    </p:spTree>
    <p:extLst>
      <p:ext uri="{BB962C8B-B14F-4D97-AF65-F5344CB8AC3E}">
        <p14:creationId xmlns:p14="http://schemas.microsoft.com/office/powerpoint/2010/main" val="2893488212"/>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884C5021-66B2-8195-DFA4-868A2D484000}"/>
              </a:ext>
            </a:extLst>
          </p:cNvPr>
          <p:cNvSpPr>
            <a:spLocks noGrp="1"/>
          </p:cNvSpPr>
          <p:nvPr>
            <p:ph type="title"/>
          </p:nvPr>
        </p:nvSpPr>
        <p:spPr>
          <a:xfrm>
            <a:off x="467317" y="1169854"/>
            <a:ext cx="5129600" cy="5340097"/>
          </a:xfrm>
        </p:spPr>
        <p:txBody>
          <a:bodyPr anchor="ctr">
            <a:normAutofit fontScale="90000"/>
          </a:bodyPr>
          <a:lstStyle/>
          <a:p>
            <a:pPr algn="ctr"/>
            <a:r>
              <a:rPr lang="en-US" sz="5300" dirty="0" smtClean="0">
                <a:solidFill>
                  <a:schemeClr val="bg1"/>
                </a:solidFill>
              </a:rPr>
              <a:t/>
            </a:r>
            <a:br>
              <a:rPr lang="en-US" sz="5300" dirty="0" smtClean="0">
                <a:solidFill>
                  <a:schemeClr val="bg1"/>
                </a:solidFill>
              </a:rPr>
            </a:br>
            <a:r>
              <a:rPr lang="ro-RO" sz="5300" dirty="0" smtClean="0">
                <a:solidFill>
                  <a:schemeClr val="bg1"/>
                </a:solidFill>
              </a:rPr>
              <a:t>ETICA</a:t>
            </a:r>
            <a:r>
              <a:rPr lang="en-US" sz="5300" dirty="0" smtClean="0">
                <a:solidFill>
                  <a:schemeClr val="bg1"/>
                </a:solidFill>
              </a:rPr>
              <a:t/>
            </a:r>
            <a:br>
              <a:rPr lang="en-US" sz="5300" dirty="0" smtClean="0">
                <a:solidFill>
                  <a:schemeClr val="bg1"/>
                </a:solidFill>
              </a:rPr>
            </a:br>
            <a:r>
              <a:rPr lang="en-US" sz="5300" dirty="0" smtClean="0">
                <a:solidFill>
                  <a:schemeClr val="bg1"/>
                </a:solidFill>
              </a:rPr>
              <a:t/>
            </a:r>
            <a:br>
              <a:rPr lang="en-US" sz="5300" dirty="0" smtClean="0">
                <a:solidFill>
                  <a:schemeClr val="bg1"/>
                </a:solidFill>
              </a:rPr>
            </a:br>
            <a:r>
              <a:rPr lang="en-US" sz="5300" dirty="0" smtClean="0">
                <a:solidFill>
                  <a:schemeClr val="bg1"/>
                </a:solidFill>
              </a:rPr>
              <a:t/>
            </a:r>
            <a:br>
              <a:rPr lang="en-US" sz="5300" dirty="0" smtClean="0">
                <a:solidFill>
                  <a:schemeClr val="bg1"/>
                </a:solidFill>
              </a:rPr>
            </a:br>
            <a:r>
              <a:rPr lang="en-US" sz="4900" dirty="0" err="1" smtClean="0">
                <a:solidFill>
                  <a:schemeClr val="bg1"/>
                </a:solidFill>
              </a:rPr>
              <a:t>Toleranta</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Truda</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Tarie</a:t>
            </a:r>
            <a:r>
              <a:rPr lang="en-US" sz="4900" dirty="0">
                <a:solidFill>
                  <a:schemeClr val="bg1"/>
                </a:solidFill>
              </a:rPr>
              <a:t/>
            </a:r>
            <a:br>
              <a:rPr lang="en-US" sz="4900" dirty="0">
                <a:solidFill>
                  <a:schemeClr val="bg1"/>
                </a:solidFill>
              </a:rPr>
            </a:br>
            <a:r>
              <a:rPr lang="en-US" sz="4900" dirty="0" smtClean="0">
                <a:solidFill>
                  <a:schemeClr val="bg1"/>
                </a:solidFill>
              </a:rPr>
              <a:t/>
            </a:r>
            <a:br>
              <a:rPr lang="en-US" sz="4900" dirty="0" smtClean="0">
                <a:solidFill>
                  <a:schemeClr val="bg1"/>
                </a:solidFill>
              </a:rPr>
            </a:br>
            <a:r>
              <a:rPr lang="en-US" sz="4800" dirty="0" smtClean="0">
                <a:solidFill>
                  <a:schemeClr val="bg1"/>
                </a:solidFill>
              </a:rPr>
              <a:t/>
            </a:r>
            <a:br>
              <a:rPr lang="en-US" sz="4800" dirty="0" smtClean="0">
                <a:solidFill>
                  <a:schemeClr val="bg1"/>
                </a:solidFill>
              </a:rPr>
            </a:br>
            <a:r>
              <a:rPr lang="en-US" sz="3600" dirty="0" err="1" smtClean="0">
                <a:solidFill>
                  <a:schemeClr val="bg1"/>
                </a:solidFill>
              </a:rPr>
              <a:t>Decalogul</a:t>
            </a:r>
            <a:r>
              <a:rPr lang="en-US" sz="3600" dirty="0" smtClean="0">
                <a:solidFill>
                  <a:schemeClr val="bg1"/>
                </a:solidFill>
              </a:rPr>
              <a:t> </a:t>
            </a:r>
            <a:r>
              <a:rPr lang="en-US" sz="3600" dirty="0" err="1" smtClean="0">
                <a:solidFill>
                  <a:schemeClr val="bg1"/>
                </a:solidFill>
              </a:rPr>
              <a:t>lui</a:t>
            </a:r>
            <a:r>
              <a:rPr lang="en-US" sz="3600" dirty="0" smtClean="0">
                <a:solidFill>
                  <a:schemeClr val="bg1"/>
                </a:solidFill>
              </a:rPr>
              <a:t> </a:t>
            </a:r>
            <a:r>
              <a:rPr lang="en-US" sz="3600" dirty="0" err="1" smtClean="0">
                <a:solidFill>
                  <a:schemeClr val="bg1"/>
                </a:solidFill>
              </a:rPr>
              <a:t>Masci</a:t>
            </a:r>
            <a:r>
              <a:rPr lang="en-US" sz="3600" dirty="0" smtClean="0">
                <a:solidFill>
                  <a:schemeClr val="bg1"/>
                </a:solidFill>
              </a:rPr>
              <a:t/>
            </a:r>
            <a:br>
              <a:rPr lang="en-US" sz="3600" dirty="0" smtClean="0">
                <a:solidFill>
                  <a:schemeClr val="bg1"/>
                </a:solidFill>
              </a:rPr>
            </a:br>
            <a:endParaRPr lang="ro-RO" sz="3600" dirty="0">
              <a:solidFill>
                <a:schemeClr val="bg1"/>
              </a:solidFill>
            </a:endParaRPr>
          </a:p>
        </p:txBody>
      </p:sp>
      <p:sp>
        <p:nvSpPr>
          <p:cNvPr id="3" name="Content Placeholder 2">
            <a:extLst>
              <a:ext uri="{FF2B5EF4-FFF2-40B4-BE49-F238E27FC236}">
                <a16:creationId xmlns:a16="http://schemas.microsoft.com/office/drawing/2014/main" id="{D38370C1-AC96-4E86-1D7C-E008328B8A6B}"/>
              </a:ext>
            </a:extLst>
          </p:cNvPr>
          <p:cNvSpPr>
            <a:spLocks noGrp="1"/>
          </p:cNvSpPr>
          <p:nvPr>
            <p:ph idx="1"/>
          </p:nvPr>
        </p:nvSpPr>
        <p:spPr>
          <a:xfrm>
            <a:off x="6830893" y="228600"/>
            <a:ext cx="4484536" cy="6400800"/>
          </a:xfrm>
        </p:spPr>
        <p:txBody>
          <a:bodyPr anchor="ctr">
            <a:noAutofit/>
          </a:bodyPr>
          <a:lstStyle/>
          <a:p>
            <a:pPr marL="0" lvl="0" indent="0">
              <a:buNone/>
            </a:pPr>
            <a:r>
              <a:rPr lang="en-US" sz="1800" dirty="0"/>
              <a:t>3.Respecta </a:t>
            </a:r>
            <a:r>
              <a:rPr lang="en-US" sz="1800" dirty="0" err="1"/>
              <a:t>nobila</a:t>
            </a:r>
            <a:r>
              <a:rPr lang="en-US" sz="1800" dirty="0"/>
              <a:t> ta </a:t>
            </a:r>
            <a:r>
              <a:rPr lang="en-US" sz="1800" dirty="0" err="1"/>
              <a:t>misiune</a:t>
            </a:r>
            <a:r>
              <a:rPr lang="en-US" sz="1800" dirty="0"/>
              <a:t>, </a:t>
            </a:r>
            <a:r>
              <a:rPr lang="en-US" sz="1800" dirty="0" err="1"/>
              <a:t>începând</a:t>
            </a:r>
            <a:r>
              <a:rPr lang="en-US" sz="1800" dirty="0"/>
              <a:t> cu </a:t>
            </a:r>
            <a:r>
              <a:rPr lang="en-US" sz="1800" dirty="0" err="1"/>
              <a:t>însasi</a:t>
            </a:r>
            <a:r>
              <a:rPr lang="en-US" sz="1800" dirty="0"/>
              <a:t> </a:t>
            </a:r>
            <a:r>
              <a:rPr lang="en-US" sz="1800" dirty="0" err="1"/>
              <a:t>persoana</a:t>
            </a:r>
            <a:r>
              <a:rPr lang="en-US" sz="1800" dirty="0"/>
              <a:t> ta. Sa nu o </a:t>
            </a:r>
            <a:r>
              <a:rPr lang="en-US" sz="1800" dirty="0" err="1"/>
              <a:t>profanezi</a:t>
            </a:r>
            <a:r>
              <a:rPr lang="en-US" sz="1800" dirty="0"/>
              <a:t>. </a:t>
            </a:r>
            <a:r>
              <a:rPr lang="en-US" sz="1800" dirty="0" err="1"/>
              <a:t>Poarta-te</a:t>
            </a:r>
            <a:r>
              <a:rPr lang="en-US" sz="1800" dirty="0"/>
              <a:t> </a:t>
            </a:r>
            <a:r>
              <a:rPr lang="en-US" sz="1800" dirty="0" err="1"/>
              <a:t>demn</a:t>
            </a:r>
            <a:r>
              <a:rPr lang="en-US" sz="1800" dirty="0"/>
              <a:t>, </a:t>
            </a:r>
            <a:r>
              <a:rPr lang="en-US" sz="1800" dirty="0" err="1"/>
              <a:t>cuviincios</a:t>
            </a:r>
            <a:r>
              <a:rPr lang="en-US" sz="1800" dirty="0"/>
              <a:t>, cu </a:t>
            </a:r>
            <a:r>
              <a:rPr lang="en-US" sz="1800" dirty="0" err="1"/>
              <a:t>omenie</a:t>
            </a:r>
            <a:r>
              <a:rPr lang="en-US" sz="1800" dirty="0"/>
              <a:t>. Nu specula </a:t>
            </a:r>
            <a:r>
              <a:rPr lang="en-US" sz="1800" dirty="0" err="1"/>
              <a:t>pe</a:t>
            </a:r>
            <a:r>
              <a:rPr lang="en-US" sz="1800" dirty="0"/>
              <a:t> </a:t>
            </a:r>
            <a:r>
              <a:rPr lang="en-US" sz="1800" dirty="0" err="1"/>
              <a:t>bolnav</a:t>
            </a:r>
            <a:r>
              <a:rPr lang="en-US" sz="1800" dirty="0"/>
              <a:t>, </a:t>
            </a:r>
            <a:r>
              <a:rPr lang="en-US" sz="1800" dirty="0" err="1"/>
              <a:t>caci</a:t>
            </a:r>
            <a:r>
              <a:rPr lang="en-US" sz="1800" dirty="0"/>
              <a:t> </a:t>
            </a:r>
            <a:r>
              <a:rPr lang="en-US" sz="1800" dirty="0" err="1"/>
              <a:t>profesiunea</a:t>
            </a:r>
            <a:r>
              <a:rPr lang="en-US" sz="1800" dirty="0"/>
              <a:t> ta nu e </a:t>
            </a:r>
            <a:r>
              <a:rPr lang="en-US" sz="1800" dirty="0" err="1"/>
              <a:t>oricare</a:t>
            </a:r>
            <a:r>
              <a:rPr lang="en-US" sz="1800" dirty="0"/>
              <a:t> </a:t>
            </a:r>
            <a:r>
              <a:rPr lang="en-US" sz="1800" dirty="0" err="1"/>
              <a:t>alta.</a:t>
            </a:r>
            <a:r>
              <a:rPr lang="en-US" sz="1800" dirty="0"/>
              <a:t> </a:t>
            </a:r>
            <a:r>
              <a:rPr lang="en-US" sz="1800" dirty="0" err="1"/>
              <a:t>Sacrificiul</a:t>
            </a:r>
            <a:r>
              <a:rPr lang="en-US" sz="1800" dirty="0"/>
              <a:t> tau, </a:t>
            </a:r>
            <a:r>
              <a:rPr lang="en-US" sz="1800" dirty="0" err="1"/>
              <a:t>ajutorul</a:t>
            </a:r>
            <a:r>
              <a:rPr lang="en-US" sz="1800" dirty="0"/>
              <a:t> tau nu pot fi </a:t>
            </a:r>
            <a:r>
              <a:rPr lang="en-US" sz="1800" dirty="0" err="1"/>
              <a:t>pretuite</a:t>
            </a:r>
            <a:r>
              <a:rPr lang="en-US" sz="1800" dirty="0"/>
              <a:t> ca o </a:t>
            </a:r>
            <a:r>
              <a:rPr lang="en-US" sz="1800" dirty="0" err="1"/>
              <a:t>meserie</a:t>
            </a:r>
            <a:r>
              <a:rPr lang="en-US" sz="1800" dirty="0"/>
              <a:t> </a:t>
            </a:r>
            <a:r>
              <a:rPr lang="en-US" sz="1800" dirty="0" err="1"/>
              <a:t>obisnuita</a:t>
            </a:r>
            <a:r>
              <a:rPr lang="en-US" sz="1800" dirty="0" smtClean="0"/>
              <a:t>.</a:t>
            </a:r>
          </a:p>
          <a:p>
            <a:pPr marL="0" lvl="0" indent="0">
              <a:buNone/>
            </a:pPr>
            <a:endParaRPr lang="en-US" sz="1800" dirty="0" smtClean="0"/>
          </a:p>
          <a:p>
            <a:pPr marL="0" lvl="0" indent="0">
              <a:buNone/>
            </a:pPr>
            <a:endParaRPr lang="en-US" sz="1800" dirty="0"/>
          </a:p>
          <a:p>
            <a:pPr marL="0" lvl="0" indent="0">
              <a:buNone/>
            </a:pPr>
            <a:r>
              <a:rPr lang="en-US" sz="1800" dirty="0"/>
              <a:t>4.Oboseala ta </a:t>
            </a:r>
            <a:r>
              <a:rPr lang="en-US" sz="1800" dirty="0" err="1"/>
              <a:t>sa</a:t>
            </a:r>
            <a:r>
              <a:rPr lang="en-US" sz="1800" dirty="0"/>
              <a:t> fie </a:t>
            </a:r>
            <a:r>
              <a:rPr lang="en-US" sz="1800" dirty="0" err="1"/>
              <a:t>luminata</a:t>
            </a:r>
            <a:r>
              <a:rPr lang="en-US" sz="1800" dirty="0"/>
              <a:t> de </a:t>
            </a:r>
            <a:r>
              <a:rPr lang="en-US" sz="1800" dirty="0" err="1"/>
              <a:t>credinta</a:t>
            </a:r>
            <a:r>
              <a:rPr lang="en-US" sz="1800" dirty="0"/>
              <a:t> </a:t>
            </a:r>
            <a:r>
              <a:rPr lang="en-US" sz="1800" dirty="0" err="1"/>
              <a:t>si</a:t>
            </a:r>
            <a:r>
              <a:rPr lang="en-US" sz="1800" dirty="0"/>
              <a:t> </a:t>
            </a:r>
            <a:r>
              <a:rPr lang="en-US" sz="1800" dirty="0" err="1"/>
              <a:t>dragoste</a:t>
            </a:r>
            <a:r>
              <a:rPr lang="en-US" sz="1800" dirty="0"/>
              <a:t>. </a:t>
            </a:r>
            <a:r>
              <a:rPr lang="en-US" sz="1800" dirty="0" err="1"/>
              <a:t>Atunci</a:t>
            </a:r>
            <a:r>
              <a:rPr lang="en-US" sz="1800" dirty="0"/>
              <a:t> </a:t>
            </a:r>
            <a:r>
              <a:rPr lang="en-US" sz="1800" dirty="0" err="1"/>
              <a:t>când</a:t>
            </a:r>
            <a:r>
              <a:rPr lang="en-US" sz="1800" dirty="0"/>
              <a:t> </a:t>
            </a:r>
            <a:r>
              <a:rPr lang="en-US" sz="1800" dirty="0" err="1"/>
              <a:t>stiinta</a:t>
            </a:r>
            <a:r>
              <a:rPr lang="en-US" sz="1800" dirty="0"/>
              <a:t> nu </a:t>
            </a:r>
            <a:r>
              <a:rPr lang="en-US" sz="1800" dirty="0" err="1"/>
              <a:t>mai</a:t>
            </a:r>
            <a:r>
              <a:rPr lang="en-US" sz="1800" dirty="0"/>
              <a:t> </a:t>
            </a:r>
            <a:r>
              <a:rPr lang="en-US" sz="1800" dirty="0" err="1"/>
              <a:t>poate</a:t>
            </a:r>
            <a:r>
              <a:rPr lang="en-US" sz="1800" dirty="0"/>
              <a:t> face </a:t>
            </a:r>
            <a:r>
              <a:rPr lang="en-US" sz="1800" dirty="0" err="1"/>
              <a:t>nimic</a:t>
            </a:r>
            <a:r>
              <a:rPr lang="en-US" sz="1800" dirty="0"/>
              <a:t>, </a:t>
            </a:r>
            <a:r>
              <a:rPr lang="en-US" sz="1800" dirty="0" err="1"/>
              <a:t>bunatatea</a:t>
            </a:r>
            <a:r>
              <a:rPr lang="en-US" sz="1800" dirty="0"/>
              <a:t> ta, </a:t>
            </a:r>
            <a:r>
              <a:rPr lang="en-US" sz="1800" dirty="0" err="1"/>
              <a:t>purtarea</a:t>
            </a:r>
            <a:r>
              <a:rPr lang="en-US" sz="1800" dirty="0"/>
              <a:t> ta, </a:t>
            </a:r>
            <a:r>
              <a:rPr lang="en-US" sz="1800" dirty="0" err="1"/>
              <a:t>sa</a:t>
            </a:r>
            <a:r>
              <a:rPr lang="en-US" sz="1800" dirty="0"/>
              <a:t> </a:t>
            </a:r>
            <a:r>
              <a:rPr lang="en-US" sz="1800" dirty="0" err="1"/>
              <a:t>sustina</a:t>
            </a:r>
            <a:r>
              <a:rPr lang="en-US" sz="1800" dirty="0"/>
              <a:t> </a:t>
            </a:r>
            <a:r>
              <a:rPr lang="en-US" sz="1800" dirty="0" err="1"/>
              <a:t>pe</a:t>
            </a:r>
            <a:r>
              <a:rPr lang="en-US" sz="1800" dirty="0"/>
              <a:t> </a:t>
            </a:r>
            <a:r>
              <a:rPr lang="en-US" sz="1800" dirty="0" err="1"/>
              <a:t>bolnav</a:t>
            </a:r>
            <a:r>
              <a:rPr lang="en-US" sz="1800" dirty="0"/>
              <a:t>. </a:t>
            </a:r>
            <a:r>
              <a:rPr lang="en-US" sz="1800" dirty="0" err="1"/>
              <a:t>Învinge</a:t>
            </a:r>
            <a:r>
              <a:rPr lang="en-US" sz="1800" dirty="0"/>
              <a:t> </a:t>
            </a:r>
            <a:r>
              <a:rPr lang="en-US" sz="1800" dirty="0" err="1"/>
              <a:t>greutatile</a:t>
            </a:r>
            <a:r>
              <a:rPr lang="en-US" sz="1800" dirty="0"/>
              <a:t> </a:t>
            </a:r>
            <a:r>
              <a:rPr lang="en-US" sz="1800" dirty="0" err="1"/>
              <a:t>inerente</a:t>
            </a:r>
            <a:r>
              <a:rPr lang="en-US" sz="1800" dirty="0"/>
              <a:t> </a:t>
            </a:r>
            <a:r>
              <a:rPr lang="en-US" sz="1800" dirty="0" err="1"/>
              <a:t>profesiunii</a:t>
            </a:r>
            <a:r>
              <a:rPr lang="en-US" sz="1800" dirty="0"/>
              <a:t> tale, </a:t>
            </a:r>
            <a:r>
              <a:rPr lang="en-US" sz="1800" dirty="0" err="1"/>
              <a:t>stapâneste</a:t>
            </a:r>
            <a:r>
              <a:rPr lang="en-US" sz="1800" dirty="0"/>
              <a:t> </a:t>
            </a:r>
            <a:r>
              <a:rPr lang="en-US" sz="1800" dirty="0" err="1"/>
              <a:t>supararea</a:t>
            </a:r>
            <a:r>
              <a:rPr lang="en-US" sz="1800" dirty="0"/>
              <a:t> </a:t>
            </a:r>
            <a:r>
              <a:rPr lang="en-US" sz="1800" dirty="0" err="1"/>
              <a:t>si</a:t>
            </a:r>
            <a:r>
              <a:rPr lang="en-US" sz="1800" dirty="0"/>
              <a:t> </a:t>
            </a:r>
            <a:r>
              <a:rPr lang="en-US" sz="1800" dirty="0" err="1"/>
              <a:t>nerabdarea</a:t>
            </a:r>
            <a:r>
              <a:rPr lang="en-US" sz="1800" dirty="0"/>
              <a:t> ta; </a:t>
            </a:r>
            <a:r>
              <a:rPr lang="en-US" sz="1800" dirty="0" err="1"/>
              <a:t>gândeste-te</a:t>
            </a:r>
            <a:r>
              <a:rPr lang="en-US" sz="1800" dirty="0"/>
              <a:t> ca </a:t>
            </a:r>
            <a:r>
              <a:rPr lang="en-US" sz="1800" dirty="0" err="1"/>
              <a:t>acel</a:t>
            </a:r>
            <a:r>
              <a:rPr lang="en-US" sz="1800" dirty="0"/>
              <a:t> </a:t>
            </a:r>
            <a:r>
              <a:rPr lang="en-US" sz="1800" dirty="0" err="1"/>
              <a:t>suferind</a:t>
            </a:r>
            <a:r>
              <a:rPr lang="en-US" sz="1800" dirty="0"/>
              <a:t> </a:t>
            </a:r>
            <a:r>
              <a:rPr lang="en-US" sz="1800" dirty="0" err="1"/>
              <a:t>este</a:t>
            </a:r>
            <a:r>
              <a:rPr lang="en-US" sz="1800" dirty="0"/>
              <a:t> </a:t>
            </a:r>
            <a:r>
              <a:rPr lang="en-US" sz="1800" dirty="0" err="1"/>
              <a:t>dezarmat</a:t>
            </a:r>
            <a:r>
              <a:rPr lang="en-US" sz="1800" dirty="0"/>
              <a:t>, </a:t>
            </a:r>
            <a:r>
              <a:rPr lang="en-US" sz="1800" dirty="0" err="1"/>
              <a:t>fara</a:t>
            </a:r>
            <a:r>
              <a:rPr lang="en-US" sz="1800" dirty="0"/>
              <a:t> </a:t>
            </a:r>
            <a:r>
              <a:rPr lang="en-US" sz="1800" dirty="0" err="1"/>
              <a:t>putere</a:t>
            </a:r>
            <a:r>
              <a:rPr lang="en-US" sz="1800" dirty="0"/>
              <a:t> </a:t>
            </a:r>
            <a:r>
              <a:rPr lang="en-US" sz="1800" dirty="0" err="1"/>
              <a:t>si</a:t>
            </a:r>
            <a:r>
              <a:rPr lang="en-US" sz="1800" dirty="0"/>
              <a:t> are </a:t>
            </a:r>
            <a:r>
              <a:rPr lang="en-US" sz="1800" dirty="0" err="1"/>
              <a:t>nevoie</a:t>
            </a:r>
            <a:r>
              <a:rPr lang="en-US" sz="1800" dirty="0"/>
              <a:t> de </a:t>
            </a:r>
            <a:r>
              <a:rPr lang="en-US" sz="1800" dirty="0" err="1"/>
              <a:t>ajutorul</a:t>
            </a:r>
            <a:r>
              <a:rPr lang="en-US" sz="1800" dirty="0"/>
              <a:t> </a:t>
            </a:r>
            <a:r>
              <a:rPr lang="en-US" sz="1800" dirty="0" err="1"/>
              <a:t>si</a:t>
            </a:r>
            <a:r>
              <a:rPr lang="en-US" sz="1800" dirty="0"/>
              <a:t> </a:t>
            </a:r>
            <a:r>
              <a:rPr lang="en-US" sz="1800" dirty="0" err="1"/>
              <a:t>îngrijirea</a:t>
            </a:r>
            <a:r>
              <a:rPr lang="en-US" sz="1800" dirty="0"/>
              <a:t> ta.</a:t>
            </a:r>
          </a:p>
          <a:p>
            <a:pPr marL="0" indent="0">
              <a:buNone/>
            </a:pPr>
            <a:endParaRPr lang="ro-RO" sz="1800" dirty="0">
              <a:solidFill>
                <a:schemeClr val="tx2"/>
              </a:solidFill>
            </a:endParaRPr>
          </a:p>
        </p:txBody>
      </p:sp>
    </p:spTree>
    <p:extLst>
      <p:ext uri="{BB962C8B-B14F-4D97-AF65-F5344CB8AC3E}">
        <p14:creationId xmlns:p14="http://schemas.microsoft.com/office/powerpoint/2010/main" val="3093689442"/>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E0AAC9A-F6C5-AA85-C3FC-91E526136DD4}"/>
              </a:ext>
            </a:extLst>
          </p:cNvPr>
          <p:cNvSpPr>
            <a:spLocks noGrp="1"/>
          </p:cNvSpPr>
          <p:nvPr>
            <p:ph type="title"/>
          </p:nvPr>
        </p:nvSpPr>
        <p:spPr>
          <a:xfrm>
            <a:off x="467317" y="980141"/>
            <a:ext cx="5129600" cy="5340097"/>
          </a:xfrm>
        </p:spPr>
        <p:txBody>
          <a:bodyPr anchor="ctr">
            <a:normAutofit fontScale="90000"/>
          </a:bodyPr>
          <a:lstStyle/>
          <a:p>
            <a:pPr algn="ctr"/>
            <a:r>
              <a:rPr lang="en-US" sz="4800" dirty="0" smtClean="0">
                <a:solidFill>
                  <a:schemeClr val="bg1"/>
                </a:solidFill>
              </a:rPr>
              <a:t/>
            </a:r>
            <a:br>
              <a:rPr lang="en-US" sz="4800" dirty="0" smtClean="0">
                <a:solidFill>
                  <a:schemeClr val="bg1"/>
                </a:solidFill>
              </a:rPr>
            </a:br>
            <a:r>
              <a:rPr lang="ro-RO" sz="5300" dirty="0" smtClean="0">
                <a:solidFill>
                  <a:schemeClr val="bg1"/>
                </a:solidFill>
              </a:rPr>
              <a:t>ETICA</a:t>
            </a:r>
            <a:r>
              <a:rPr lang="en-US" sz="4800" dirty="0" smtClean="0">
                <a:solidFill>
                  <a:schemeClr val="bg1"/>
                </a:solidFill>
              </a:rPr>
              <a:t/>
            </a:r>
            <a:br>
              <a:rPr lang="en-US" sz="4800" dirty="0" smtClean="0">
                <a:solidFill>
                  <a:schemeClr val="bg1"/>
                </a:solidFill>
              </a:rPr>
            </a:br>
            <a:r>
              <a:rPr lang="en-US" sz="4800" dirty="0">
                <a:solidFill>
                  <a:schemeClr val="bg1"/>
                </a:solidFill>
              </a:rPr>
              <a:t/>
            </a:r>
            <a:br>
              <a:rPr lang="en-US" sz="4800" dirty="0">
                <a:solidFill>
                  <a:schemeClr val="bg1"/>
                </a:solidFill>
              </a:rPr>
            </a:br>
            <a:r>
              <a:rPr lang="en-US" sz="4800" dirty="0" smtClean="0">
                <a:solidFill>
                  <a:schemeClr val="bg1"/>
                </a:solidFill>
              </a:rPr>
              <a:t/>
            </a:r>
            <a:br>
              <a:rPr lang="en-US" sz="4800" dirty="0" smtClean="0">
                <a:solidFill>
                  <a:schemeClr val="bg1"/>
                </a:solidFill>
              </a:rPr>
            </a:br>
            <a:r>
              <a:rPr lang="en-US" sz="4800" dirty="0" err="1" smtClean="0">
                <a:solidFill>
                  <a:schemeClr val="bg1"/>
                </a:solidFill>
              </a:rPr>
              <a:t>Integritate</a:t>
            </a:r>
            <a:r>
              <a:rPr lang="en-US" sz="4800" dirty="0" smtClean="0">
                <a:solidFill>
                  <a:schemeClr val="bg1"/>
                </a:solidFill>
              </a:rPr>
              <a:t/>
            </a:r>
            <a:br>
              <a:rPr lang="en-US" sz="4800" dirty="0" smtClean="0">
                <a:solidFill>
                  <a:schemeClr val="bg1"/>
                </a:solidFill>
              </a:rPr>
            </a:br>
            <a:r>
              <a:rPr lang="en-US" sz="4800" dirty="0" err="1" smtClean="0">
                <a:solidFill>
                  <a:schemeClr val="bg1"/>
                </a:solidFill>
              </a:rPr>
              <a:t>Implicare</a:t>
            </a:r>
            <a:r>
              <a:rPr lang="en-US" sz="4800" dirty="0" smtClean="0">
                <a:solidFill>
                  <a:schemeClr val="bg1"/>
                </a:solidFill>
              </a:rPr>
              <a:t/>
            </a:r>
            <a:br>
              <a:rPr lang="en-US" sz="4800" dirty="0" smtClean="0">
                <a:solidFill>
                  <a:schemeClr val="bg1"/>
                </a:solidFill>
              </a:rPr>
            </a:br>
            <a:r>
              <a:rPr lang="en-US" sz="4800" dirty="0" err="1" smtClean="0">
                <a:solidFill>
                  <a:schemeClr val="bg1"/>
                </a:solidFill>
              </a:rPr>
              <a:t>Inteligenta</a:t>
            </a:r>
            <a:r>
              <a:rPr lang="en-US" sz="4800" dirty="0" smtClean="0">
                <a:solidFill>
                  <a:schemeClr val="bg1"/>
                </a:solidFill>
              </a:rPr>
              <a:t/>
            </a:r>
            <a:br>
              <a:rPr lang="en-US" sz="4800" dirty="0" smtClean="0">
                <a:solidFill>
                  <a:schemeClr val="bg1"/>
                </a:solidFill>
              </a:rPr>
            </a:br>
            <a:r>
              <a:rPr lang="en-US" sz="4800" dirty="0">
                <a:solidFill>
                  <a:schemeClr val="bg1"/>
                </a:solidFill>
              </a:rPr>
              <a:t/>
            </a:r>
            <a:br>
              <a:rPr lang="en-US" sz="4800" dirty="0">
                <a:solidFill>
                  <a:schemeClr val="bg1"/>
                </a:solidFill>
              </a:rPr>
            </a:br>
            <a:r>
              <a:rPr lang="en-US" sz="4800" dirty="0" smtClean="0">
                <a:solidFill>
                  <a:schemeClr val="bg1"/>
                </a:solidFill>
              </a:rPr>
              <a:t/>
            </a:r>
            <a:br>
              <a:rPr lang="en-US" sz="4800" dirty="0" smtClean="0">
                <a:solidFill>
                  <a:schemeClr val="bg1"/>
                </a:solidFill>
              </a:rPr>
            </a:br>
            <a:r>
              <a:rPr lang="en-US" sz="3600" dirty="0" err="1" smtClean="0">
                <a:solidFill>
                  <a:schemeClr val="bg1"/>
                </a:solidFill>
              </a:rPr>
              <a:t>Decalogul</a:t>
            </a:r>
            <a:r>
              <a:rPr lang="en-US" sz="3600" dirty="0" smtClean="0">
                <a:solidFill>
                  <a:schemeClr val="bg1"/>
                </a:solidFill>
              </a:rPr>
              <a:t> </a:t>
            </a:r>
            <a:r>
              <a:rPr lang="en-US" sz="3600" dirty="0" err="1" smtClean="0">
                <a:solidFill>
                  <a:schemeClr val="bg1"/>
                </a:solidFill>
              </a:rPr>
              <a:t>lui</a:t>
            </a:r>
            <a:r>
              <a:rPr lang="en-US" sz="3600" dirty="0" smtClean="0">
                <a:solidFill>
                  <a:schemeClr val="bg1"/>
                </a:solidFill>
              </a:rPr>
              <a:t> </a:t>
            </a:r>
            <a:r>
              <a:rPr lang="en-US" sz="3600" dirty="0" err="1" smtClean="0">
                <a:solidFill>
                  <a:schemeClr val="bg1"/>
                </a:solidFill>
              </a:rPr>
              <a:t>Masci</a:t>
            </a:r>
            <a:endParaRPr lang="ro-RO" sz="3600" dirty="0">
              <a:solidFill>
                <a:schemeClr val="bg1"/>
              </a:solidFill>
            </a:endParaRPr>
          </a:p>
        </p:txBody>
      </p:sp>
      <p:sp>
        <p:nvSpPr>
          <p:cNvPr id="3" name="Content Placeholder 2">
            <a:extLst>
              <a:ext uri="{FF2B5EF4-FFF2-40B4-BE49-F238E27FC236}">
                <a16:creationId xmlns:a16="http://schemas.microsoft.com/office/drawing/2014/main" id="{0A5E9F5B-9140-97AD-1027-0BA0D5E5FB18}"/>
              </a:ext>
            </a:extLst>
          </p:cNvPr>
          <p:cNvSpPr>
            <a:spLocks noGrp="1"/>
          </p:cNvSpPr>
          <p:nvPr>
            <p:ph idx="1"/>
          </p:nvPr>
        </p:nvSpPr>
        <p:spPr>
          <a:xfrm>
            <a:off x="6830894" y="193480"/>
            <a:ext cx="4484536" cy="6913417"/>
          </a:xfrm>
        </p:spPr>
        <p:txBody>
          <a:bodyPr anchor="ctr">
            <a:noAutofit/>
          </a:bodyPr>
          <a:lstStyle/>
          <a:p>
            <a:pPr marL="0" lvl="0" indent="0">
              <a:buNone/>
            </a:pPr>
            <a:r>
              <a:rPr lang="en-US" sz="1800" dirty="0"/>
              <a:t>5.Sa nu </a:t>
            </a:r>
            <a:r>
              <a:rPr lang="en-US" sz="1800" dirty="0" err="1"/>
              <a:t>umilesti</a:t>
            </a:r>
            <a:r>
              <a:rPr lang="en-US" sz="1800" dirty="0"/>
              <a:t> </a:t>
            </a:r>
            <a:r>
              <a:rPr lang="en-US" sz="1800" dirty="0" err="1"/>
              <a:t>pe</a:t>
            </a:r>
            <a:r>
              <a:rPr lang="en-US" sz="1800" dirty="0"/>
              <a:t> </a:t>
            </a:r>
            <a:r>
              <a:rPr lang="en-US" sz="1800" dirty="0" err="1"/>
              <a:t>bolnav</a:t>
            </a:r>
            <a:r>
              <a:rPr lang="en-US" sz="1800" dirty="0"/>
              <a:t>, care </a:t>
            </a:r>
            <a:r>
              <a:rPr lang="en-US" sz="1800" dirty="0" err="1"/>
              <a:t>si</a:t>
            </a:r>
            <a:r>
              <a:rPr lang="en-US" sz="1800" dirty="0"/>
              <a:t> </a:t>
            </a:r>
            <a:r>
              <a:rPr lang="en-US" sz="1800" dirty="0" err="1"/>
              <a:t>asa</a:t>
            </a:r>
            <a:r>
              <a:rPr lang="en-US" sz="1800" dirty="0"/>
              <a:t> </a:t>
            </a:r>
            <a:r>
              <a:rPr lang="en-US" sz="1800" dirty="0" err="1"/>
              <a:t>este</a:t>
            </a:r>
            <a:r>
              <a:rPr lang="en-US" sz="1800" dirty="0"/>
              <a:t> </a:t>
            </a:r>
            <a:r>
              <a:rPr lang="en-US" sz="1800" dirty="0" err="1"/>
              <a:t>umilit</a:t>
            </a:r>
            <a:r>
              <a:rPr lang="en-US" sz="1800" dirty="0"/>
              <a:t> de </a:t>
            </a:r>
            <a:r>
              <a:rPr lang="en-US" sz="1800" dirty="0" err="1"/>
              <a:t>boala</a:t>
            </a:r>
            <a:r>
              <a:rPr lang="en-US" sz="1800" dirty="0"/>
              <a:t> </a:t>
            </a:r>
            <a:r>
              <a:rPr lang="en-US" sz="1800" dirty="0" err="1"/>
              <a:t>lui</a:t>
            </a:r>
            <a:r>
              <a:rPr lang="en-US" sz="1800" dirty="0"/>
              <a:t>. </a:t>
            </a:r>
            <a:r>
              <a:rPr lang="en-US" sz="1800" dirty="0" err="1"/>
              <a:t>Oricare</a:t>
            </a:r>
            <a:r>
              <a:rPr lang="en-US" sz="1800" dirty="0"/>
              <a:t> </a:t>
            </a:r>
            <a:r>
              <a:rPr lang="en-US" sz="1800" dirty="0" err="1"/>
              <a:t>ar</a:t>
            </a:r>
            <a:r>
              <a:rPr lang="en-US" sz="1800" dirty="0"/>
              <a:t> fi </a:t>
            </a:r>
            <a:r>
              <a:rPr lang="en-US" sz="1800" dirty="0" err="1"/>
              <a:t>boala</a:t>
            </a:r>
            <a:r>
              <a:rPr lang="en-US" sz="1800" dirty="0"/>
              <a:t> </a:t>
            </a:r>
            <a:r>
              <a:rPr lang="en-US" sz="1800" dirty="0" err="1"/>
              <a:t>sa</a:t>
            </a:r>
            <a:r>
              <a:rPr lang="en-US" sz="1800" dirty="0"/>
              <a:t> nu </a:t>
            </a:r>
            <a:r>
              <a:rPr lang="en-US" sz="1800" dirty="0" err="1"/>
              <a:t>distrugi</a:t>
            </a:r>
            <a:r>
              <a:rPr lang="en-US" sz="1800" dirty="0"/>
              <a:t> </a:t>
            </a:r>
            <a:r>
              <a:rPr lang="en-US" sz="1800" dirty="0" err="1"/>
              <a:t>nici</a:t>
            </a:r>
            <a:r>
              <a:rPr lang="en-US" sz="1800" dirty="0"/>
              <a:t> </a:t>
            </a:r>
            <a:r>
              <a:rPr lang="en-US" sz="1800" dirty="0" err="1"/>
              <a:t>unui</a:t>
            </a:r>
            <a:r>
              <a:rPr lang="en-US" sz="1800" dirty="0"/>
              <a:t> </a:t>
            </a:r>
            <a:r>
              <a:rPr lang="en-US" sz="1800" dirty="0" err="1"/>
              <a:t>bolnav</a:t>
            </a:r>
            <a:r>
              <a:rPr lang="en-US" sz="1800" dirty="0"/>
              <a:t> </a:t>
            </a:r>
            <a:r>
              <a:rPr lang="en-US" sz="1800" dirty="0" err="1"/>
              <a:t>iluzia</a:t>
            </a:r>
            <a:r>
              <a:rPr lang="en-US" sz="1800" dirty="0"/>
              <a:t> </a:t>
            </a:r>
            <a:r>
              <a:rPr lang="en-US" sz="1800" dirty="0" err="1"/>
              <a:t>vindecarii</a:t>
            </a:r>
            <a:r>
              <a:rPr lang="en-US" sz="1800" dirty="0"/>
              <a:t>, </a:t>
            </a:r>
            <a:r>
              <a:rPr lang="en-US" sz="1800" dirty="0" err="1"/>
              <a:t>chiar</a:t>
            </a:r>
            <a:r>
              <a:rPr lang="en-US" sz="1800" dirty="0"/>
              <a:t> de </a:t>
            </a:r>
            <a:r>
              <a:rPr lang="en-US" sz="1800" dirty="0" err="1"/>
              <a:t>ar</a:t>
            </a:r>
            <a:r>
              <a:rPr lang="en-US" sz="1800" dirty="0"/>
              <a:t> fi </a:t>
            </a:r>
            <a:r>
              <a:rPr lang="en-US" sz="1800" dirty="0" err="1"/>
              <a:t>vorba</a:t>
            </a:r>
            <a:r>
              <a:rPr lang="en-US" sz="1800" dirty="0"/>
              <a:t> de un </a:t>
            </a:r>
            <a:r>
              <a:rPr lang="en-US" sz="1800" dirty="0" err="1"/>
              <a:t>muribund</a:t>
            </a:r>
            <a:r>
              <a:rPr lang="en-US" sz="1800" dirty="0"/>
              <a:t>. </a:t>
            </a:r>
            <a:r>
              <a:rPr lang="en-US" sz="1800" dirty="0" err="1"/>
              <a:t>Sunt</a:t>
            </a:r>
            <a:r>
              <a:rPr lang="en-US" sz="1800" dirty="0"/>
              <a:t> </a:t>
            </a:r>
            <a:r>
              <a:rPr lang="en-US" sz="1800" dirty="0" err="1"/>
              <a:t>oameni</a:t>
            </a:r>
            <a:r>
              <a:rPr lang="en-US" sz="1800" dirty="0"/>
              <a:t> care au </a:t>
            </a:r>
            <a:r>
              <a:rPr lang="en-US" sz="1800" dirty="0" err="1"/>
              <a:t>nevoie</a:t>
            </a:r>
            <a:r>
              <a:rPr lang="en-US" sz="1800" dirty="0"/>
              <a:t> </a:t>
            </a:r>
            <a:r>
              <a:rPr lang="en-US" sz="1800" dirty="0" err="1"/>
              <a:t>sa</a:t>
            </a:r>
            <a:r>
              <a:rPr lang="en-US" sz="1800" dirty="0"/>
              <a:t>-l </a:t>
            </a:r>
            <a:r>
              <a:rPr lang="en-US" sz="1800" dirty="0" err="1"/>
              <a:t>întovarasesti</a:t>
            </a:r>
            <a:r>
              <a:rPr lang="en-US" sz="1800" dirty="0"/>
              <a:t> </a:t>
            </a:r>
            <a:r>
              <a:rPr lang="en-US" sz="1800" dirty="0" err="1"/>
              <a:t>pâna</a:t>
            </a:r>
            <a:r>
              <a:rPr lang="en-US" sz="1800" dirty="0"/>
              <a:t> </a:t>
            </a:r>
            <a:r>
              <a:rPr lang="en-US" sz="1800" dirty="0" err="1"/>
              <a:t>în</a:t>
            </a:r>
            <a:r>
              <a:rPr lang="en-US" sz="1800" dirty="0"/>
              <a:t> ultima </a:t>
            </a:r>
            <a:r>
              <a:rPr lang="en-US" sz="1800" dirty="0" err="1"/>
              <a:t>lor</a:t>
            </a:r>
            <a:r>
              <a:rPr lang="en-US" sz="1800" dirty="0"/>
              <a:t> </a:t>
            </a:r>
            <a:r>
              <a:rPr lang="en-US" sz="1800" dirty="0" err="1"/>
              <a:t>clipa</a:t>
            </a:r>
            <a:r>
              <a:rPr lang="en-US" sz="1800" dirty="0"/>
              <a:t>, </a:t>
            </a:r>
            <a:r>
              <a:rPr lang="en-US" sz="1800" dirty="0" err="1"/>
              <a:t>pentru</a:t>
            </a:r>
            <a:r>
              <a:rPr lang="en-US" sz="1800" dirty="0"/>
              <a:t> a nu-</a:t>
            </a:r>
            <a:r>
              <a:rPr lang="en-US" sz="1800" dirty="0" err="1"/>
              <a:t>i</a:t>
            </a:r>
            <a:r>
              <a:rPr lang="en-US" sz="1800" dirty="0"/>
              <a:t> </a:t>
            </a:r>
            <a:r>
              <a:rPr lang="en-US" sz="1800" dirty="0" err="1"/>
              <a:t>lasa</a:t>
            </a:r>
            <a:r>
              <a:rPr lang="en-US" sz="1800" dirty="0"/>
              <a:t> </a:t>
            </a:r>
            <a:r>
              <a:rPr lang="en-US" sz="1800" dirty="0" err="1"/>
              <a:t>sa</a:t>
            </a:r>
            <a:r>
              <a:rPr lang="en-US" sz="1800" dirty="0"/>
              <a:t> </a:t>
            </a:r>
            <a:r>
              <a:rPr lang="en-US" sz="1800" dirty="0" err="1"/>
              <a:t>ghiceasca</a:t>
            </a:r>
            <a:r>
              <a:rPr lang="en-US" sz="1800" dirty="0"/>
              <a:t> </a:t>
            </a:r>
            <a:r>
              <a:rPr lang="en-US" sz="1800" dirty="0" err="1"/>
              <a:t>sfârsitul</a:t>
            </a:r>
            <a:r>
              <a:rPr lang="en-US" sz="1800" dirty="0" smtClean="0"/>
              <a:t>.</a:t>
            </a:r>
          </a:p>
          <a:p>
            <a:pPr marL="0" lvl="0" indent="0">
              <a:buNone/>
            </a:pPr>
            <a:endParaRPr lang="en-US" sz="1800" dirty="0"/>
          </a:p>
          <a:p>
            <a:pPr marL="0" lvl="0" indent="0">
              <a:buNone/>
            </a:pPr>
            <a:r>
              <a:rPr lang="en-US" sz="1800" dirty="0"/>
              <a:t>6.Sa nu </a:t>
            </a:r>
            <a:r>
              <a:rPr lang="en-US" sz="1800" dirty="0" err="1"/>
              <a:t>uiti</a:t>
            </a:r>
            <a:r>
              <a:rPr lang="en-US" sz="1800" dirty="0"/>
              <a:t> </a:t>
            </a:r>
            <a:r>
              <a:rPr lang="en-US" sz="1800" dirty="0" err="1"/>
              <a:t>niciodata</a:t>
            </a:r>
            <a:r>
              <a:rPr lang="en-US" sz="1800" dirty="0"/>
              <a:t> ca </a:t>
            </a:r>
            <a:r>
              <a:rPr lang="en-US" sz="1800" dirty="0" err="1"/>
              <a:t>secretul</a:t>
            </a:r>
            <a:r>
              <a:rPr lang="en-US" sz="1800" dirty="0"/>
              <a:t> </a:t>
            </a:r>
            <a:r>
              <a:rPr lang="en-US" sz="1800" dirty="0" err="1"/>
              <a:t>ce</a:t>
            </a:r>
            <a:r>
              <a:rPr lang="en-US" sz="1800" dirty="0"/>
              <a:t> </a:t>
            </a:r>
            <a:r>
              <a:rPr lang="en-US" sz="1800" dirty="0" err="1"/>
              <a:t>ti</a:t>
            </a:r>
            <a:r>
              <a:rPr lang="en-US" sz="1800" dirty="0"/>
              <a:t> se </a:t>
            </a:r>
            <a:r>
              <a:rPr lang="en-US" sz="1800" dirty="0" err="1"/>
              <a:t>încredinteaza</a:t>
            </a:r>
            <a:r>
              <a:rPr lang="en-US" sz="1800" dirty="0"/>
              <a:t>, </a:t>
            </a:r>
            <a:r>
              <a:rPr lang="en-US" sz="1800" dirty="0" err="1"/>
              <a:t>în</a:t>
            </a:r>
            <a:r>
              <a:rPr lang="en-US" sz="1800" dirty="0"/>
              <a:t> </a:t>
            </a:r>
            <a:r>
              <a:rPr lang="en-US" sz="1800" dirty="0" err="1"/>
              <a:t>ceea</a:t>
            </a:r>
            <a:r>
              <a:rPr lang="en-US" sz="1800" dirty="0"/>
              <a:t> </a:t>
            </a:r>
            <a:r>
              <a:rPr lang="en-US" sz="1800" dirty="0" err="1"/>
              <a:t>ce</a:t>
            </a:r>
            <a:r>
              <a:rPr lang="en-US" sz="1800" dirty="0"/>
              <a:t> </a:t>
            </a:r>
            <a:r>
              <a:rPr lang="en-US" sz="1800" dirty="0" err="1"/>
              <a:t>priveste</a:t>
            </a:r>
            <a:r>
              <a:rPr lang="en-US" sz="1800" dirty="0"/>
              <a:t> o </a:t>
            </a:r>
            <a:r>
              <a:rPr lang="en-US" sz="1800" dirty="0" err="1"/>
              <a:t>maladie</a:t>
            </a:r>
            <a:r>
              <a:rPr lang="en-US" sz="1800" dirty="0"/>
              <a:t>, </a:t>
            </a:r>
            <a:r>
              <a:rPr lang="en-US" sz="1800" dirty="0" err="1"/>
              <a:t>este</a:t>
            </a:r>
            <a:r>
              <a:rPr lang="en-US" sz="1800" dirty="0"/>
              <a:t> </a:t>
            </a:r>
            <a:r>
              <a:rPr lang="en-US" sz="1800" dirty="0" err="1"/>
              <a:t>ceva</a:t>
            </a:r>
            <a:r>
              <a:rPr lang="en-US" sz="1800" dirty="0"/>
              <a:t> </a:t>
            </a:r>
            <a:r>
              <a:rPr lang="en-US" sz="1800" dirty="0" err="1"/>
              <a:t>sfânt</a:t>
            </a:r>
            <a:r>
              <a:rPr lang="en-US" sz="1800" dirty="0"/>
              <a:t>, care nu </a:t>
            </a:r>
            <a:r>
              <a:rPr lang="en-US" sz="1800" dirty="0" err="1"/>
              <a:t>poate</a:t>
            </a:r>
            <a:r>
              <a:rPr lang="en-US" sz="1800" dirty="0"/>
              <a:t> fi </a:t>
            </a:r>
            <a:r>
              <a:rPr lang="en-US" sz="1800" dirty="0" err="1"/>
              <a:t>tradat</a:t>
            </a:r>
            <a:r>
              <a:rPr lang="en-US" sz="1800" dirty="0"/>
              <a:t>, </a:t>
            </a:r>
            <a:r>
              <a:rPr lang="en-US" sz="1800" dirty="0" err="1"/>
              <a:t>destainuit</a:t>
            </a:r>
            <a:r>
              <a:rPr lang="en-US" sz="1800" dirty="0"/>
              <a:t> </a:t>
            </a:r>
            <a:r>
              <a:rPr lang="en-US" sz="1800" dirty="0" err="1"/>
              <a:t>altei</a:t>
            </a:r>
            <a:r>
              <a:rPr lang="en-US" sz="1800" dirty="0"/>
              <a:t> </a:t>
            </a:r>
            <a:r>
              <a:rPr lang="en-US" sz="1800" dirty="0" err="1"/>
              <a:t>persoane</a:t>
            </a:r>
            <a:r>
              <a:rPr lang="en-US" sz="1800" dirty="0"/>
              <a:t>. </a:t>
            </a:r>
            <a:r>
              <a:rPr lang="en-US" sz="1800" dirty="0" err="1"/>
              <a:t>Profesiunea</a:t>
            </a:r>
            <a:r>
              <a:rPr lang="en-US" sz="1800" dirty="0"/>
              <a:t> ta </a:t>
            </a:r>
            <a:r>
              <a:rPr lang="en-US" sz="1800" dirty="0" err="1"/>
              <a:t>este</a:t>
            </a:r>
            <a:r>
              <a:rPr lang="en-US" sz="1800" dirty="0"/>
              <a:t> un </a:t>
            </a:r>
            <a:r>
              <a:rPr lang="en-US" sz="1800" dirty="0" err="1"/>
              <a:t>sacerdotiu</a:t>
            </a:r>
            <a:r>
              <a:rPr lang="en-US" sz="1800" dirty="0"/>
              <a:t>. </a:t>
            </a:r>
            <a:r>
              <a:rPr lang="en-US" sz="1800" dirty="0" err="1"/>
              <a:t>Tu</a:t>
            </a:r>
            <a:r>
              <a:rPr lang="en-US" sz="1800" dirty="0"/>
              <a:t> nu </a:t>
            </a:r>
            <a:r>
              <a:rPr lang="en-US" sz="1800" dirty="0" err="1"/>
              <a:t>trebuie</a:t>
            </a:r>
            <a:r>
              <a:rPr lang="en-US" sz="1800" dirty="0"/>
              <a:t> </a:t>
            </a:r>
            <a:r>
              <a:rPr lang="en-US" sz="1800" dirty="0" err="1"/>
              <a:t>sa</a:t>
            </a:r>
            <a:r>
              <a:rPr lang="en-US" sz="1800" dirty="0"/>
              <a:t> </a:t>
            </a:r>
            <a:r>
              <a:rPr lang="en-US" sz="1800" dirty="0" err="1"/>
              <a:t>faci</a:t>
            </a:r>
            <a:r>
              <a:rPr lang="en-US" sz="1800" dirty="0"/>
              <a:t> </a:t>
            </a:r>
            <a:r>
              <a:rPr lang="en-US" sz="1800" dirty="0" err="1"/>
              <a:t>nici</a:t>
            </a:r>
            <a:r>
              <a:rPr lang="en-US" sz="1800" dirty="0"/>
              <a:t> o </a:t>
            </a:r>
            <a:r>
              <a:rPr lang="en-US" sz="1800" dirty="0" err="1"/>
              <a:t>deosebire</a:t>
            </a:r>
            <a:r>
              <a:rPr lang="en-US" sz="1800" dirty="0"/>
              <a:t> de </a:t>
            </a:r>
            <a:r>
              <a:rPr lang="en-US" sz="1800" dirty="0" err="1"/>
              <a:t>clasa</a:t>
            </a:r>
            <a:r>
              <a:rPr lang="en-US" sz="1800" dirty="0"/>
              <a:t> </a:t>
            </a:r>
            <a:r>
              <a:rPr lang="en-US" sz="1800" dirty="0" err="1"/>
              <a:t>sociala</a:t>
            </a:r>
            <a:r>
              <a:rPr lang="en-US" sz="1800" dirty="0"/>
              <a:t>, de </a:t>
            </a:r>
            <a:r>
              <a:rPr lang="en-US" sz="1800" dirty="0" err="1"/>
              <a:t>credinte</a:t>
            </a:r>
            <a:r>
              <a:rPr lang="en-US" sz="1800" dirty="0"/>
              <a:t> </a:t>
            </a:r>
            <a:r>
              <a:rPr lang="en-US" sz="1800" dirty="0" err="1"/>
              <a:t>religioase</a:t>
            </a:r>
            <a:r>
              <a:rPr lang="en-US" sz="1800" dirty="0"/>
              <a:t>. </a:t>
            </a:r>
            <a:r>
              <a:rPr lang="en-US" sz="1800" dirty="0" err="1"/>
              <a:t>Înainte</a:t>
            </a:r>
            <a:r>
              <a:rPr lang="en-US" sz="1800" dirty="0"/>
              <a:t> </a:t>
            </a:r>
            <a:r>
              <a:rPr lang="en-US" sz="1800" dirty="0" err="1"/>
              <a:t>toti</a:t>
            </a:r>
            <a:r>
              <a:rPr lang="en-US" sz="1800" dirty="0"/>
              <a:t> </a:t>
            </a:r>
            <a:r>
              <a:rPr lang="en-US" sz="1800" dirty="0" err="1"/>
              <a:t>sa</a:t>
            </a:r>
            <a:r>
              <a:rPr lang="en-US" sz="1800" dirty="0"/>
              <a:t> fie </a:t>
            </a:r>
            <a:r>
              <a:rPr lang="en-US" sz="1800" dirty="0" err="1"/>
              <a:t>tratati</a:t>
            </a:r>
            <a:r>
              <a:rPr lang="en-US" sz="1800" dirty="0"/>
              <a:t> </a:t>
            </a:r>
            <a:r>
              <a:rPr lang="en-US" sz="1800" dirty="0" err="1"/>
              <a:t>deopotriva</a:t>
            </a:r>
            <a:r>
              <a:rPr lang="en-US" sz="1800" dirty="0"/>
              <a:t>, </a:t>
            </a:r>
            <a:r>
              <a:rPr lang="en-US" sz="1800" dirty="0" err="1"/>
              <a:t>caci</a:t>
            </a:r>
            <a:r>
              <a:rPr lang="en-US" sz="1800" dirty="0"/>
              <a:t> </a:t>
            </a:r>
            <a:r>
              <a:rPr lang="en-US" sz="1800" dirty="0" err="1"/>
              <a:t>toti</a:t>
            </a:r>
            <a:r>
              <a:rPr lang="en-US" sz="1800" dirty="0"/>
              <a:t> </a:t>
            </a:r>
            <a:r>
              <a:rPr lang="en-US" sz="1800" dirty="0" err="1"/>
              <a:t>oamenii</a:t>
            </a:r>
            <a:r>
              <a:rPr lang="en-US" sz="1800" dirty="0"/>
              <a:t> </a:t>
            </a:r>
            <a:r>
              <a:rPr lang="en-US" sz="1800" dirty="0" err="1"/>
              <a:t>sunt</a:t>
            </a:r>
            <a:r>
              <a:rPr lang="en-US" sz="1800" dirty="0"/>
              <a:t> </a:t>
            </a:r>
            <a:r>
              <a:rPr lang="en-US" sz="1800" dirty="0" err="1"/>
              <a:t>tratati</a:t>
            </a:r>
            <a:r>
              <a:rPr lang="en-US" sz="1800" dirty="0"/>
              <a:t> </a:t>
            </a:r>
            <a:r>
              <a:rPr lang="en-US" sz="1800" dirty="0" err="1"/>
              <a:t>deopotriva</a:t>
            </a:r>
            <a:r>
              <a:rPr lang="en-US" sz="1800" dirty="0"/>
              <a:t> de </a:t>
            </a:r>
            <a:r>
              <a:rPr lang="en-US" sz="1800" dirty="0" err="1"/>
              <a:t>legile</a:t>
            </a:r>
            <a:r>
              <a:rPr lang="en-US" sz="1800" dirty="0"/>
              <a:t> </a:t>
            </a:r>
            <a:r>
              <a:rPr lang="en-US" sz="1800" dirty="0" err="1"/>
              <a:t>firii</a:t>
            </a:r>
            <a:r>
              <a:rPr lang="en-US" sz="1800" dirty="0"/>
              <a:t> …</a:t>
            </a:r>
          </a:p>
          <a:p>
            <a:pPr marL="0" indent="0">
              <a:buNone/>
            </a:pPr>
            <a:endParaRPr lang="ro-RO" sz="1800" dirty="0">
              <a:solidFill>
                <a:schemeClr val="tx2"/>
              </a:solidFill>
            </a:endParaRPr>
          </a:p>
        </p:txBody>
      </p:sp>
    </p:spTree>
    <p:extLst>
      <p:ext uri="{BB962C8B-B14F-4D97-AF65-F5344CB8AC3E}">
        <p14:creationId xmlns:p14="http://schemas.microsoft.com/office/powerpoint/2010/main" val="2372428640"/>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E0AAC9A-F6C5-AA85-C3FC-91E526136DD4}"/>
              </a:ext>
            </a:extLst>
          </p:cNvPr>
          <p:cNvSpPr>
            <a:spLocks noGrp="1"/>
          </p:cNvSpPr>
          <p:nvPr>
            <p:ph type="title"/>
          </p:nvPr>
        </p:nvSpPr>
        <p:spPr>
          <a:xfrm>
            <a:off x="467317" y="1020241"/>
            <a:ext cx="5129600" cy="5682581"/>
          </a:xfrm>
        </p:spPr>
        <p:txBody>
          <a:bodyPr anchor="ctr">
            <a:normAutofit fontScale="90000"/>
          </a:bodyPr>
          <a:lstStyle/>
          <a:p>
            <a:pPr algn="ctr"/>
            <a:r>
              <a:rPr lang="en-US" sz="5300" dirty="0" smtClean="0">
                <a:solidFill>
                  <a:schemeClr val="bg1"/>
                </a:solidFill>
              </a:rPr>
              <a:t>ETICA</a:t>
            </a:r>
            <a:br>
              <a:rPr lang="en-US" sz="5300" dirty="0" smtClean="0">
                <a:solidFill>
                  <a:schemeClr val="bg1"/>
                </a:solidFill>
              </a:rPr>
            </a:br>
            <a:r>
              <a:rPr lang="en-US" sz="3200" dirty="0">
                <a:solidFill>
                  <a:schemeClr val="bg1"/>
                </a:solidFill>
              </a:rPr>
              <a:t/>
            </a:r>
            <a:br>
              <a:rPr lang="en-US" sz="3200" dirty="0">
                <a:solidFill>
                  <a:schemeClr val="bg1"/>
                </a:solidFill>
              </a:rPr>
            </a:br>
            <a:r>
              <a:rPr lang="en-US" sz="3200" dirty="0" smtClean="0">
                <a:solidFill>
                  <a:schemeClr val="bg1"/>
                </a:solidFill>
              </a:rPr>
              <a:t/>
            </a:r>
            <a:br>
              <a:rPr lang="en-US" sz="3200" dirty="0" smtClean="0">
                <a:solidFill>
                  <a:schemeClr val="bg1"/>
                </a:solidFill>
              </a:rPr>
            </a:br>
            <a:r>
              <a:rPr lang="en-US" sz="3200" dirty="0" smtClean="0">
                <a:solidFill>
                  <a:schemeClr val="bg1"/>
                </a:solidFill>
              </a:rPr>
              <a:t/>
            </a:r>
            <a:br>
              <a:rPr lang="en-US" sz="3200" dirty="0" smtClean="0">
                <a:solidFill>
                  <a:schemeClr val="bg1"/>
                </a:solidFill>
              </a:rPr>
            </a:br>
            <a:r>
              <a:rPr lang="en-US" sz="4900" dirty="0" err="1" smtClean="0">
                <a:solidFill>
                  <a:schemeClr val="bg1"/>
                </a:solidFill>
              </a:rPr>
              <a:t>Compasiune</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Credinta</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Cinste</a:t>
            </a:r>
            <a:r>
              <a:rPr lang="en-US" sz="4900" dirty="0">
                <a:solidFill>
                  <a:schemeClr val="bg1"/>
                </a:solidFill>
              </a:rPr>
              <a:t/>
            </a:r>
            <a:br>
              <a:rPr lang="en-US" sz="4900" dirty="0">
                <a:solidFill>
                  <a:schemeClr val="bg1"/>
                </a:solidFill>
              </a:rPr>
            </a:br>
            <a:r>
              <a:rPr lang="en-US" sz="4900" dirty="0" smtClean="0">
                <a:solidFill>
                  <a:schemeClr val="bg1"/>
                </a:solidFill>
              </a:rPr>
              <a:t/>
            </a:r>
            <a:br>
              <a:rPr lang="en-US" sz="4900" dirty="0" smtClean="0">
                <a:solidFill>
                  <a:schemeClr val="bg1"/>
                </a:solidFill>
              </a:rPr>
            </a:br>
            <a:r>
              <a:rPr lang="en-US" sz="3200" dirty="0" smtClean="0">
                <a:solidFill>
                  <a:schemeClr val="bg1"/>
                </a:solidFill>
              </a:rPr>
              <a:t/>
            </a:r>
            <a:br>
              <a:rPr lang="en-US" sz="3200" dirty="0" smtClean="0">
                <a:solidFill>
                  <a:schemeClr val="bg1"/>
                </a:solidFill>
              </a:rPr>
            </a:br>
            <a:r>
              <a:rPr lang="en-US" sz="3200" dirty="0">
                <a:solidFill>
                  <a:schemeClr val="bg1"/>
                </a:solidFill>
              </a:rPr>
              <a:t/>
            </a:r>
            <a:br>
              <a:rPr lang="en-US" sz="3200" dirty="0">
                <a:solidFill>
                  <a:schemeClr val="bg1"/>
                </a:solidFill>
              </a:rPr>
            </a:br>
            <a:r>
              <a:rPr lang="en-US" sz="3600" dirty="0" err="1" smtClean="0">
                <a:solidFill>
                  <a:schemeClr val="bg1"/>
                </a:solidFill>
              </a:rPr>
              <a:t>Decalogul</a:t>
            </a:r>
            <a:r>
              <a:rPr lang="en-US" sz="3600" dirty="0" smtClean="0">
                <a:solidFill>
                  <a:schemeClr val="bg1"/>
                </a:solidFill>
              </a:rPr>
              <a:t> </a:t>
            </a:r>
            <a:r>
              <a:rPr lang="en-US" sz="3600" dirty="0" err="1" smtClean="0">
                <a:solidFill>
                  <a:schemeClr val="bg1"/>
                </a:solidFill>
              </a:rPr>
              <a:t>lui</a:t>
            </a:r>
            <a:r>
              <a:rPr lang="en-US" sz="3600" dirty="0" smtClean="0">
                <a:solidFill>
                  <a:schemeClr val="bg1"/>
                </a:solidFill>
              </a:rPr>
              <a:t> </a:t>
            </a:r>
            <a:r>
              <a:rPr lang="en-US" sz="3600" dirty="0" err="1" smtClean="0">
                <a:solidFill>
                  <a:schemeClr val="bg1"/>
                </a:solidFill>
              </a:rPr>
              <a:t>Masci</a:t>
            </a:r>
            <a:endParaRPr lang="ro-RO" sz="3600" dirty="0">
              <a:solidFill>
                <a:schemeClr val="bg1"/>
              </a:solidFill>
            </a:endParaRPr>
          </a:p>
        </p:txBody>
      </p:sp>
      <p:sp>
        <p:nvSpPr>
          <p:cNvPr id="3" name="Content Placeholder 2">
            <a:extLst>
              <a:ext uri="{FF2B5EF4-FFF2-40B4-BE49-F238E27FC236}">
                <a16:creationId xmlns:a16="http://schemas.microsoft.com/office/drawing/2014/main" id="{0A5E9F5B-9140-97AD-1027-0BA0D5E5FB18}"/>
              </a:ext>
            </a:extLst>
          </p:cNvPr>
          <p:cNvSpPr>
            <a:spLocks noGrp="1"/>
          </p:cNvSpPr>
          <p:nvPr>
            <p:ph idx="1"/>
          </p:nvPr>
        </p:nvSpPr>
        <p:spPr>
          <a:xfrm>
            <a:off x="6811959" y="221674"/>
            <a:ext cx="4484536" cy="6830290"/>
          </a:xfrm>
        </p:spPr>
        <p:txBody>
          <a:bodyPr anchor="ctr">
            <a:noAutofit/>
          </a:bodyPr>
          <a:lstStyle/>
          <a:p>
            <a:pPr marL="0" lvl="0" indent="0">
              <a:buNone/>
            </a:pPr>
            <a:r>
              <a:rPr lang="en-US" sz="1800" dirty="0"/>
              <a:t>7.Sa nu </a:t>
            </a:r>
            <a:r>
              <a:rPr lang="en-US" sz="1800" dirty="0" err="1"/>
              <a:t>vezi</a:t>
            </a:r>
            <a:r>
              <a:rPr lang="en-US" sz="1800" dirty="0"/>
              <a:t> </a:t>
            </a:r>
            <a:r>
              <a:rPr lang="en-US" sz="1800" dirty="0" err="1"/>
              <a:t>îngrijirea</a:t>
            </a:r>
            <a:r>
              <a:rPr lang="en-US" sz="1800" dirty="0"/>
              <a:t> </a:t>
            </a:r>
            <a:r>
              <a:rPr lang="en-US" sz="1800" dirty="0" err="1"/>
              <a:t>bolnavilor</a:t>
            </a:r>
            <a:r>
              <a:rPr lang="en-US" sz="1800" dirty="0"/>
              <a:t> tai o </a:t>
            </a:r>
            <a:r>
              <a:rPr lang="en-US" sz="1800" dirty="0" err="1"/>
              <a:t>povara</a:t>
            </a:r>
            <a:r>
              <a:rPr lang="en-US" sz="1800" dirty="0"/>
              <a:t>, o </a:t>
            </a:r>
            <a:r>
              <a:rPr lang="en-US" sz="1800" dirty="0" err="1"/>
              <a:t>corvoada</a:t>
            </a:r>
            <a:r>
              <a:rPr lang="en-US" sz="1800" dirty="0"/>
              <a:t>. </a:t>
            </a:r>
            <a:r>
              <a:rPr lang="en-US" sz="1800" dirty="0" err="1"/>
              <a:t>Acest</a:t>
            </a:r>
            <a:r>
              <a:rPr lang="en-US" sz="1800" dirty="0"/>
              <a:t> sentiment </a:t>
            </a:r>
            <a:r>
              <a:rPr lang="en-US" sz="1800" dirty="0" err="1"/>
              <a:t>ar</a:t>
            </a:r>
            <a:r>
              <a:rPr lang="en-US" sz="1800" dirty="0"/>
              <a:t> </a:t>
            </a:r>
            <a:r>
              <a:rPr lang="en-US" sz="1800" dirty="0" err="1"/>
              <a:t>îngreuna</a:t>
            </a:r>
            <a:r>
              <a:rPr lang="en-US" sz="1800" dirty="0"/>
              <a:t> </a:t>
            </a:r>
            <a:r>
              <a:rPr lang="en-US" sz="1800" dirty="0" err="1"/>
              <a:t>exercitiul</a:t>
            </a:r>
            <a:r>
              <a:rPr lang="en-US" sz="1800" dirty="0"/>
              <a:t> </a:t>
            </a:r>
            <a:r>
              <a:rPr lang="en-US" sz="1800" dirty="0" err="1"/>
              <a:t>meseriei</a:t>
            </a:r>
            <a:r>
              <a:rPr lang="en-US" sz="1800" dirty="0"/>
              <a:t> tale. </a:t>
            </a:r>
            <a:r>
              <a:rPr lang="en-US" sz="1800" dirty="0" err="1"/>
              <a:t>Învata</a:t>
            </a:r>
            <a:r>
              <a:rPr lang="en-US" sz="1800" dirty="0"/>
              <a:t> </a:t>
            </a:r>
            <a:r>
              <a:rPr lang="en-US" sz="1800" dirty="0" err="1"/>
              <a:t>sa</a:t>
            </a:r>
            <a:r>
              <a:rPr lang="en-US" sz="1800" dirty="0"/>
              <a:t> </a:t>
            </a:r>
            <a:r>
              <a:rPr lang="en-US" sz="1800" dirty="0" err="1"/>
              <a:t>cunosti</a:t>
            </a:r>
            <a:r>
              <a:rPr lang="en-US" sz="1800" dirty="0"/>
              <a:t> </a:t>
            </a:r>
            <a:r>
              <a:rPr lang="en-US" sz="1800" dirty="0" err="1"/>
              <a:t>bolnavii</a:t>
            </a:r>
            <a:r>
              <a:rPr lang="en-US" sz="1800" dirty="0"/>
              <a:t> tai, </a:t>
            </a:r>
            <a:r>
              <a:rPr lang="en-US" sz="1800" dirty="0" err="1"/>
              <a:t>sa-i</a:t>
            </a:r>
            <a:r>
              <a:rPr lang="en-US" sz="1800" dirty="0"/>
              <a:t> </a:t>
            </a:r>
            <a:r>
              <a:rPr lang="en-US" sz="1800" dirty="0" err="1"/>
              <a:t>întelegi</a:t>
            </a:r>
            <a:r>
              <a:rPr lang="en-US" sz="1800" dirty="0"/>
              <a:t> </a:t>
            </a:r>
            <a:r>
              <a:rPr lang="en-US" sz="1800" dirty="0" err="1"/>
              <a:t>în</a:t>
            </a:r>
            <a:r>
              <a:rPr lang="en-US" sz="1800" dirty="0"/>
              <a:t> </a:t>
            </a:r>
            <a:r>
              <a:rPr lang="en-US" sz="1800" dirty="0" err="1"/>
              <a:t>felul</a:t>
            </a:r>
            <a:r>
              <a:rPr lang="en-US" sz="1800" dirty="0"/>
              <a:t> </a:t>
            </a:r>
            <a:r>
              <a:rPr lang="en-US" sz="1800" dirty="0" err="1"/>
              <a:t>lor</a:t>
            </a:r>
            <a:r>
              <a:rPr lang="en-US" sz="1800" dirty="0"/>
              <a:t> de a </a:t>
            </a:r>
            <a:r>
              <a:rPr lang="en-US" sz="1800" dirty="0" err="1"/>
              <a:t>cere</a:t>
            </a:r>
            <a:r>
              <a:rPr lang="en-US" sz="1800" dirty="0"/>
              <a:t> </a:t>
            </a:r>
            <a:r>
              <a:rPr lang="en-US" sz="1800" dirty="0" err="1"/>
              <a:t>ceva</a:t>
            </a:r>
            <a:r>
              <a:rPr lang="en-US" sz="1800" dirty="0"/>
              <a:t>, </a:t>
            </a:r>
            <a:r>
              <a:rPr lang="en-US" sz="1800" dirty="0" err="1"/>
              <a:t>când</a:t>
            </a:r>
            <a:r>
              <a:rPr lang="en-US" sz="1800" dirty="0"/>
              <a:t> au </a:t>
            </a:r>
            <a:r>
              <a:rPr lang="en-US" sz="1800" dirty="0" err="1"/>
              <a:t>nevoie</a:t>
            </a:r>
            <a:r>
              <a:rPr lang="en-US" sz="1800" dirty="0"/>
              <a:t> de </a:t>
            </a:r>
            <a:r>
              <a:rPr lang="en-US" sz="1800" dirty="0" err="1"/>
              <a:t>ajutorul</a:t>
            </a:r>
            <a:r>
              <a:rPr lang="en-US" sz="1800" dirty="0"/>
              <a:t> tau, </a:t>
            </a:r>
            <a:r>
              <a:rPr lang="en-US" sz="1800" dirty="0" err="1"/>
              <a:t>când</a:t>
            </a:r>
            <a:r>
              <a:rPr lang="en-US" sz="1800" dirty="0"/>
              <a:t> au </a:t>
            </a:r>
            <a:r>
              <a:rPr lang="en-US" sz="1800" dirty="0" err="1"/>
              <a:t>nevoie</a:t>
            </a:r>
            <a:r>
              <a:rPr lang="en-US" sz="1800" dirty="0"/>
              <a:t> de </a:t>
            </a:r>
            <a:r>
              <a:rPr lang="en-US" sz="1800" dirty="0" err="1"/>
              <a:t>somn</a:t>
            </a:r>
            <a:r>
              <a:rPr lang="en-US" sz="1800" dirty="0"/>
              <a:t>, de </a:t>
            </a:r>
            <a:r>
              <a:rPr lang="en-US" sz="1800" dirty="0" err="1"/>
              <a:t>odihna</a:t>
            </a:r>
            <a:r>
              <a:rPr lang="en-US" sz="1800" dirty="0"/>
              <a:t>, de </a:t>
            </a:r>
            <a:r>
              <a:rPr lang="en-US" sz="1800" dirty="0" err="1"/>
              <a:t>mâncare</a:t>
            </a:r>
            <a:r>
              <a:rPr lang="en-US" sz="1800" dirty="0"/>
              <a:t>. </a:t>
            </a:r>
            <a:r>
              <a:rPr lang="en-US" sz="1800" dirty="0" err="1"/>
              <a:t>Defectele</a:t>
            </a:r>
            <a:r>
              <a:rPr lang="en-US" sz="1800" dirty="0"/>
              <a:t>, </a:t>
            </a:r>
            <a:r>
              <a:rPr lang="en-US" sz="1800" dirty="0" err="1"/>
              <a:t>pretentiile</a:t>
            </a:r>
            <a:r>
              <a:rPr lang="en-US" sz="1800" dirty="0"/>
              <a:t>, </a:t>
            </a:r>
            <a:r>
              <a:rPr lang="en-US" sz="1800" dirty="0" err="1"/>
              <a:t>toanele</a:t>
            </a:r>
            <a:r>
              <a:rPr lang="en-US" sz="1800" dirty="0"/>
              <a:t> </a:t>
            </a:r>
            <a:r>
              <a:rPr lang="en-US" sz="1800" dirty="0" err="1"/>
              <a:t>bolnavilor</a:t>
            </a:r>
            <a:r>
              <a:rPr lang="en-US" sz="1800" dirty="0"/>
              <a:t> </a:t>
            </a:r>
            <a:r>
              <a:rPr lang="en-US" sz="1800" dirty="0" err="1"/>
              <a:t>sunt</a:t>
            </a:r>
            <a:r>
              <a:rPr lang="en-US" sz="1800" dirty="0"/>
              <a:t> </a:t>
            </a:r>
            <a:r>
              <a:rPr lang="en-US" sz="1800" dirty="0" err="1"/>
              <a:t>datorate</a:t>
            </a:r>
            <a:r>
              <a:rPr lang="en-US" sz="1800" dirty="0"/>
              <a:t> </a:t>
            </a:r>
            <a:r>
              <a:rPr lang="en-US" sz="1800" dirty="0" err="1"/>
              <a:t>suferintei</a:t>
            </a:r>
            <a:r>
              <a:rPr lang="en-US" sz="1800" dirty="0"/>
              <a:t>. La </a:t>
            </a:r>
            <a:r>
              <a:rPr lang="en-US" sz="1800" dirty="0" err="1"/>
              <a:t>fel</a:t>
            </a:r>
            <a:r>
              <a:rPr lang="en-US" sz="1800" dirty="0"/>
              <a:t> </a:t>
            </a:r>
            <a:r>
              <a:rPr lang="en-US" sz="1800" dirty="0" err="1"/>
              <a:t>ai</a:t>
            </a:r>
            <a:r>
              <a:rPr lang="en-US" sz="1800" dirty="0"/>
              <a:t> fi </a:t>
            </a:r>
            <a:r>
              <a:rPr lang="en-US" sz="1800" dirty="0" err="1"/>
              <a:t>si</a:t>
            </a:r>
            <a:r>
              <a:rPr lang="en-US" sz="1800" dirty="0"/>
              <a:t> </a:t>
            </a:r>
            <a:r>
              <a:rPr lang="en-US" sz="1800" dirty="0" err="1"/>
              <a:t>tu</a:t>
            </a:r>
            <a:r>
              <a:rPr lang="en-US" sz="1800" dirty="0"/>
              <a:t> </a:t>
            </a:r>
            <a:r>
              <a:rPr lang="en-US" sz="1800" dirty="0" err="1"/>
              <a:t>când</a:t>
            </a:r>
            <a:r>
              <a:rPr lang="en-US" sz="1800" dirty="0"/>
              <a:t> </a:t>
            </a:r>
            <a:r>
              <a:rPr lang="en-US" sz="1800" dirty="0" err="1"/>
              <a:t>ai</a:t>
            </a:r>
            <a:r>
              <a:rPr lang="en-US" sz="1800" dirty="0"/>
              <a:t> fi </a:t>
            </a:r>
            <a:r>
              <a:rPr lang="en-US" sz="1800" dirty="0" err="1"/>
              <a:t>bolnav</a:t>
            </a:r>
            <a:r>
              <a:rPr lang="en-US" sz="1800" dirty="0" smtClean="0"/>
              <a:t>.</a:t>
            </a:r>
            <a:endParaRPr lang="en-US" sz="1800" dirty="0"/>
          </a:p>
          <a:p>
            <a:pPr marL="0" lvl="0" indent="0">
              <a:buNone/>
            </a:pPr>
            <a:r>
              <a:rPr lang="en-US" sz="1800" dirty="0"/>
              <a:t>8.Niciodata, fata de </a:t>
            </a:r>
            <a:r>
              <a:rPr lang="en-US" sz="1800" dirty="0" err="1"/>
              <a:t>bolnav</a:t>
            </a:r>
            <a:r>
              <a:rPr lang="en-US" sz="1800" dirty="0"/>
              <a:t>, </a:t>
            </a:r>
            <a:r>
              <a:rPr lang="en-US" sz="1800" dirty="0" err="1"/>
              <a:t>sa</a:t>
            </a:r>
            <a:r>
              <a:rPr lang="en-US" sz="1800" dirty="0"/>
              <a:t> nu </a:t>
            </a:r>
            <a:r>
              <a:rPr lang="en-US" sz="1800" dirty="0" err="1"/>
              <a:t>te</a:t>
            </a:r>
            <a:r>
              <a:rPr lang="en-US" sz="1800" dirty="0"/>
              <a:t> </a:t>
            </a:r>
            <a:r>
              <a:rPr lang="en-US" sz="1800" dirty="0" err="1"/>
              <a:t>arati</a:t>
            </a:r>
            <a:r>
              <a:rPr lang="en-US" sz="1800" dirty="0"/>
              <a:t> </a:t>
            </a:r>
            <a:r>
              <a:rPr lang="en-US" sz="1800" dirty="0" err="1"/>
              <a:t>încrezator</a:t>
            </a:r>
            <a:r>
              <a:rPr lang="en-US" sz="1800" dirty="0"/>
              <a:t> </a:t>
            </a:r>
            <a:r>
              <a:rPr lang="en-US" sz="1800" dirty="0" err="1"/>
              <a:t>în</a:t>
            </a:r>
            <a:r>
              <a:rPr lang="en-US" sz="1800" dirty="0"/>
              <a:t> </a:t>
            </a:r>
            <a:r>
              <a:rPr lang="en-US" sz="1800" dirty="0" err="1"/>
              <a:t>reusita</a:t>
            </a:r>
            <a:r>
              <a:rPr lang="en-US" sz="1800" dirty="0"/>
              <a:t> </a:t>
            </a:r>
            <a:r>
              <a:rPr lang="en-US" sz="1800" dirty="0" err="1"/>
              <a:t>tratamentului</a:t>
            </a:r>
            <a:r>
              <a:rPr lang="en-US" sz="1800" dirty="0"/>
              <a:t>. </a:t>
            </a:r>
            <a:r>
              <a:rPr lang="en-US" sz="1800" dirty="0" err="1"/>
              <a:t>Mentine-i</a:t>
            </a:r>
            <a:r>
              <a:rPr lang="en-US" sz="1800" dirty="0"/>
              <a:t> </a:t>
            </a:r>
            <a:r>
              <a:rPr lang="en-US" sz="1800" dirty="0" err="1"/>
              <a:t>speranta</a:t>
            </a:r>
            <a:r>
              <a:rPr lang="en-US" sz="1800" dirty="0"/>
              <a:t>, </a:t>
            </a:r>
            <a:r>
              <a:rPr lang="en-US" sz="1800" dirty="0" err="1"/>
              <a:t>credinta</a:t>
            </a:r>
            <a:r>
              <a:rPr lang="en-US" sz="1800" dirty="0"/>
              <a:t>. Fa ca </a:t>
            </a:r>
            <a:r>
              <a:rPr lang="en-US" sz="1800" dirty="0" err="1"/>
              <a:t>bolnavul</a:t>
            </a:r>
            <a:r>
              <a:rPr lang="en-US" sz="1800" dirty="0"/>
              <a:t> </a:t>
            </a:r>
            <a:r>
              <a:rPr lang="en-US" sz="1800" dirty="0" err="1"/>
              <a:t>sa</a:t>
            </a:r>
            <a:r>
              <a:rPr lang="en-US" sz="1800" dirty="0"/>
              <a:t> nu se </a:t>
            </a:r>
            <a:r>
              <a:rPr lang="en-US" sz="1800" dirty="0" err="1"/>
              <a:t>simta</a:t>
            </a:r>
            <a:r>
              <a:rPr lang="en-US" sz="1800" dirty="0"/>
              <a:t> </a:t>
            </a:r>
            <a:r>
              <a:rPr lang="en-US" sz="1800" dirty="0" err="1"/>
              <a:t>singur</a:t>
            </a:r>
            <a:r>
              <a:rPr lang="en-US" sz="1800" dirty="0"/>
              <a:t>, </a:t>
            </a:r>
            <a:r>
              <a:rPr lang="en-US" sz="1800" dirty="0" err="1"/>
              <a:t>izolat</a:t>
            </a:r>
            <a:r>
              <a:rPr lang="en-US" sz="1800" dirty="0"/>
              <a:t>. </a:t>
            </a:r>
            <a:r>
              <a:rPr lang="en-US" sz="1800" dirty="0" err="1"/>
              <a:t>Daca</a:t>
            </a:r>
            <a:r>
              <a:rPr lang="en-US" sz="1800" dirty="0"/>
              <a:t> a </a:t>
            </a:r>
            <a:r>
              <a:rPr lang="en-US" sz="1800" dirty="0" err="1"/>
              <a:t>suferi</a:t>
            </a:r>
            <a:r>
              <a:rPr lang="en-US" sz="1800" dirty="0"/>
              <a:t> e </a:t>
            </a:r>
            <a:r>
              <a:rPr lang="en-US" sz="1800" dirty="0" err="1"/>
              <a:t>greu</a:t>
            </a:r>
            <a:r>
              <a:rPr lang="en-US" sz="1800" dirty="0"/>
              <a:t>, a </a:t>
            </a:r>
            <a:r>
              <a:rPr lang="en-US" sz="1800" dirty="0" err="1"/>
              <a:t>suferi</a:t>
            </a:r>
            <a:r>
              <a:rPr lang="en-US" sz="1800" dirty="0"/>
              <a:t> </a:t>
            </a:r>
            <a:r>
              <a:rPr lang="en-US" sz="1800" dirty="0" err="1"/>
              <a:t>singur</a:t>
            </a:r>
            <a:r>
              <a:rPr lang="en-US" sz="1800" dirty="0"/>
              <a:t> e </a:t>
            </a:r>
            <a:r>
              <a:rPr lang="en-US" sz="1800" dirty="0" err="1"/>
              <a:t>incomparabil</a:t>
            </a:r>
            <a:r>
              <a:rPr lang="en-US" sz="1800" dirty="0"/>
              <a:t> </a:t>
            </a:r>
            <a:r>
              <a:rPr lang="en-US" sz="1800" dirty="0" err="1"/>
              <a:t>mai</a:t>
            </a:r>
            <a:r>
              <a:rPr lang="en-US" sz="1800" dirty="0"/>
              <a:t> </a:t>
            </a:r>
            <a:r>
              <a:rPr lang="en-US" sz="1800" dirty="0" err="1"/>
              <a:t>greu</a:t>
            </a:r>
            <a:r>
              <a:rPr lang="en-US" sz="1800" dirty="0"/>
              <a:t>. </a:t>
            </a:r>
            <a:r>
              <a:rPr lang="en-US" sz="1800" dirty="0" err="1"/>
              <a:t>Poarta-te</a:t>
            </a:r>
            <a:r>
              <a:rPr lang="en-US" sz="1800" dirty="0"/>
              <a:t> </a:t>
            </a:r>
            <a:r>
              <a:rPr lang="en-US" sz="1800" dirty="0" err="1"/>
              <a:t>astfel</a:t>
            </a:r>
            <a:r>
              <a:rPr lang="en-US" sz="1800" dirty="0"/>
              <a:t> ca </a:t>
            </a:r>
            <a:r>
              <a:rPr lang="en-US" sz="1800" dirty="0" err="1"/>
              <a:t>bolnavul</a:t>
            </a:r>
            <a:r>
              <a:rPr lang="en-US" sz="1800" dirty="0"/>
              <a:t> </a:t>
            </a:r>
            <a:r>
              <a:rPr lang="en-US" sz="1800" dirty="0" err="1"/>
              <a:t>sa</a:t>
            </a:r>
            <a:r>
              <a:rPr lang="en-US" sz="1800" dirty="0"/>
              <a:t> fie </a:t>
            </a:r>
            <a:r>
              <a:rPr lang="en-US" sz="1800" dirty="0" err="1"/>
              <a:t>sigur</a:t>
            </a:r>
            <a:r>
              <a:rPr lang="en-US" sz="1800" dirty="0"/>
              <a:t> ca are </a:t>
            </a:r>
            <a:r>
              <a:rPr lang="en-US" sz="1800" dirty="0" err="1"/>
              <a:t>în</a:t>
            </a:r>
            <a:r>
              <a:rPr lang="en-US" sz="1800" dirty="0"/>
              <a:t> tine un </a:t>
            </a:r>
            <a:r>
              <a:rPr lang="en-US" sz="1800" dirty="0" err="1"/>
              <a:t>sprijin</a:t>
            </a:r>
            <a:r>
              <a:rPr lang="en-US" sz="1800" dirty="0"/>
              <a:t>. Da-</a:t>
            </a:r>
            <a:r>
              <a:rPr lang="en-US" sz="1800" dirty="0" err="1"/>
              <a:t>i</a:t>
            </a:r>
            <a:r>
              <a:rPr lang="en-US" sz="1800" dirty="0"/>
              <a:t> </a:t>
            </a:r>
            <a:r>
              <a:rPr lang="en-US" sz="1800" dirty="0" err="1"/>
              <a:t>curaj</a:t>
            </a:r>
            <a:r>
              <a:rPr lang="en-US" sz="1800" dirty="0"/>
              <a:t> </a:t>
            </a:r>
            <a:r>
              <a:rPr lang="en-US" sz="1800" dirty="0" err="1"/>
              <a:t>când</a:t>
            </a:r>
            <a:r>
              <a:rPr lang="en-US" sz="1800" dirty="0"/>
              <a:t> </a:t>
            </a:r>
            <a:r>
              <a:rPr lang="en-US" sz="1800" dirty="0" err="1"/>
              <a:t>îl</a:t>
            </a:r>
            <a:r>
              <a:rPr lang="en-US" sz="1800" dirty="0"/>
              <a:t> </a:t>
            </a:r>
            <a:r>
              <a:rPr lang="en-US" sz="1800" dirty="0" err="1"/>
              <a:t>vezi</a:t>
            </a:r>
            <a:r>
              <a:rPr lang="en-US" sz="1800" dirty="0"/>
              <a:t> </a:t>
            </a:r>
            <a:r>
              <a:rPr lang="en-US" sz="1800" dirty="0" err="1"/>
              <a:t>trist</a:t>
            </a:r>
            <a:r>
              <a:rPr lang="en-US" sz="1800" dirty="0"/>
              <a:t>, </a:t>
            </a:r>
            <a:r>
              <a:rPr lang="en-US" sz="1800" dirty="0" err="1"/>
              <a:t>amarât</a:t>
            </a:r>
            <a:r>
              <a:rPr lang="en-US" sz="1800" dirty="0"/>
              <a:t>, </a:t>
            </a:r>
            <a:r>
              <a:rPr lang="en-US" sz="1800" dirty="0" err="1"/>
              <a:t>disperat</a:t>
            </a:r>
            <a:r>
              <a:rPr lang="en-US" sz="1800" dirty="0"/>
              <a:t>.</a:t>
            </a:r>
          </a:p>
          <a:p>
            <a:pPr marL="0" indent="0">
              <a:buNone/>
            </a:pPr>
            <a:endParaRPr lang="ro-RO" sz="1800" dirty="0">
              <a:solidFill>
                <a:schemeClr val="tx2"/>
              </a:solidFill>
            </a:endParaRPr>
          </a:p>
        </p:txBody>
      </p:sp>
    </p:spTree>
    <p:extLst>
      <p:ext uri="{BB962C8B-B14F-4D97-AF65-F5344CB8AC3E}">
        <p14:creationId xmlns:p14="http://schemas.microsoft.com/office/powerpoint/2010/main" val="12422346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CE0AAC9A-F6C5-AA85-C3FC-91E526136DD4}"/>
              </a:ext>
            </a:extLst>
          </p:cNvPr>
          <p:cNvSpPr>
            <a:spLocks noGrp="1"/>
          </p:cNvSpPr>
          <p:nvPr>
            <p:ph type="title"/>
          </p:nvPr>
        </p:nvSpPr>
        <p:spPr>
          <a:xfrm>
            <a:off x="467317" y="1191483"/>
            <a:ext cx="5129600" cy="5340097"/>
          </a:xfrm>
        </p:spPr>
        <p:txBody>
          <a:bodyPr anchor="ctr">
            <a:normAutofit fontScale="90000"/>
          </a:bodyPr>
          <a:lstStyle/>
          <a:p>
            <a:pPr algn="ctr"/>
            <a:r>
              <a:rPr lang="en-US" sz="5300" dirty="0" smtClean="0">
                <a:solidFill>
                  <a:schemeClr val="bg1"/>
                </a:solidFill>
              </a:rPr>
              <a:t>ETICA</a:t>
            </a:r>
            <a:r>
              <a:rPr lang="en-US" sz="4800" dirty="0">
                <a:solidFill>
                  <a:schemeClr val="bg1"/>
                </a:solidFill>
              </a:rPr>
              <a:t/>
            </a:r>
            <a:br>
              <a:rPr lang="en-US" sz="4800" dirty="0">
                <a:solidFill>
                  <a:schemeClr val="bg1"/>
                </a:solidFill>
              </a:rPr>
            </a:br>
            <a:r>
              <a:rPr lang="en-US" sz="4800" dirty="0">
                <a:solidFill>
                  <a:schemeClr val="bg1"/>
                </a:solidFill>
              </a:rPr>
              <a:t/>
            </a:r>
            <a:br>
              <a:rPr lang="en-US" sz="4800" dirty="0">
                <a:solidFill>
                  <a:schemeClr val="bg1"/>
                </a:solidFill>
              </a:rPr>
            </a:br>
            <a:r>
              <a:rPr lang="en-US" sz="4800" dirty="0" smtClean="0">
                <a:solidFill>
                  <a:schemeClr val="bg1"/>
                </a:solidFill>
              </a:rPr>
              <a:t/>
            </a:r>
            <a:br>
              <a:rPr lang="en-US" sz="4800" dirty="0" smtClean="0">
                <a:solidFill>
                  <a:schemeClr val="bg1"/>
                </a:solidFill>
              </a:rPr>
            </a:br>
            <a:r>
              <a:rPr lang="en-US" sz="4900" dirty="0" err="1" smtClean="0">
                <a:solidFill>
                  <a:schemeClr val="bg1"/>
                </a:solidFill>
              </a:rPr>
              <a:t>Amabilitate</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Adevar</a:t>
            </a:r>
            <a:r>
              <a:rPr lang="en-US" sz="4900" dirty="0" smtClean="0">
                <a:solidFill>
                  <a:schemeClr val="bg1"/>
                </a:solidFill>
              </a:rPr>
              <a:t/>
            </a:r>
            <a:br>
              <a:rPr lang="en-US" sz="4900" dirty="0" smtClean="0">
                <a:solidFill>
                  <a:schemeClr val="bg1"/>
                </a:solidFill>
              </a:rPr>
            </a:br>
            <a:r>
              <a:rPr lang="en-US" sz="4900" dirty="0" err="1" smtClean="0">
                <a:solidFill>
                  <a:schemeClr val="bg1"/>
                </a:solidFill>
              </a:rPr>
              <a:t>Armonie</a:t>
            </a:r>
            <a:r>
              <a:rPr lang="en-US" sz="4800" dirty="0">
                <a:solidFill>
                  <a:schemeClr val="bg1"/>
                </a:solidFill>
              </a:rPr>
              <a:t/>
            </a:r>
            <a:br>
              <a:rPr lang="en-US" sz="4800" dirty="0">
                <a:solidFill>
                  <a:schemeClr val="bg1"/>
                </a:solidFill>
              </a:rPr>
            </a:br>
            <a:r>
              <a:rPr lang="en-US" sz="4800" dirty="0">
                <a:solidFill>
                  <a:schemeClr val="bg1"/>
                </a:solidFill>
              </a:rPr>
              <a:t/>
            </a:r>
            <a:br>
              <a:rPr lang="en-US" sz="4800" dirty="0">
                <a:solidFill>
                  <a:schemeClr val="bg1"/>
                </a:solidFill>
              </a:rPr>
            </a:br>
            <a:r>
              <a:rPr lang="en-US" sz="4800" dirty="0" smtClean="0">
                <a:solidFill>
                  <a:schemeClr val="bg1"/>
                </a:solidFill>
              </a:rPr>
              <a:t/>
            </a:r>
            <a:br>
              <a:rPr lang="en-US" sz="4800" dirty="0" smtClean="0">
                <a:solidFill>
                  <a:schemeClr val="bg1"/>
                </a:solidFill>
              </a:rPr>
            </a:br>
            <a:r>
              <a:rPr lang="en-US" sz="3600" dirty="0" err="1" smtClean="0">
                <a:solidFill>
                  <a:schemeClr val="bg1"/>
                </a:solidFill>
              </a:rPr>
              <a:t>Decalogul</a:t>
            </a:r>
            <a:r>
              <a:rPr lang="en-US" sz="3600" dirty="0" smtClean="0">
                <a:solidFill>
                  <a:schemeClr val="bg1"/>
                </a:solidFill>
              </a:rPr>
              <a:t> </a:t>
            </a:r>
            <a:r>
              <a:rPr lang="en-US" sz="3600" dirty="0" err="1" smtClean="0">
                <a:solidFill>
                  <a:schemeClr val="bg1"/>
                </a:solidFill>
              </a:rPr>
              <a:t>lui</a:t>
            </a:r>
            <a:r>
              <a:rPr lang="en-US" sz="3600" dirty="0" smtClean="0">
                <a:solidFill>
                  <a:schemeClr val="bg1"/>
                </a:solidFill>
              </a:rPr>
              <a:t> </a:t>
            </a:r>
            <a:r>
              <a:rPr lang="en-US" sz="3600" dirty="0" err="1" smtClean="0">
                <a:solidFill>
                  <a:schemeClr val="bg1"/>
                </a:solidFill>
              </a:rPr>
              <a:t>Masci</a:t>
            </a:r>
            <a:endParaRPr lang="ro-RO" sz="3600" dirty="0">
              <a:solidFill>
                <a:schemeClr val="bg1"/>
              </a:solidFill>
            </a:endParaRPr>
          </a:p>
        </p:txBody>
      </p:sp>
      <p:sp>
        <p:nvSpPr>
          <p:cNvPr id="3" name="Content Placeholder 2">
            <a:extLst>
              <a:ext uri="{FF2B5EF4-FFF2-40B4-BE49-F238E27FC236}">
                <a16:creationId xmlns:a16="http://schemas.microsoft.com/office/drawing/2014/main" id="{0A5E9F5B-9140-97AD-1027-0BA0D5E5FB18}"/>
              </a:ext>
            </a:extLst>
          </p:cNvPr>
          <p:cNvSpPr>
            <a:spLocks noGrp="1"/>
          </p:cNvSpPr>
          <p:nvPr>
            <p:ph idx="1"/>
          </p:nvPr>
        </p:nvSpPr>
        <p:spPr>
          <a:xfrm>
            <a:off x="6923118" y="124692"/>
            <a:ext cx="4484536" cy="6913417"/>
          </a:xfrm>
        </p:spPr>
        <p:txBody>
          <a:bodyPr anchor="ctr">
            <a:noAutofit/>
          </a:bodyPr>
          <a:lstStyle/>
          <a:p>
            <a:pPr marL="0" indent="0">
              <a:buNone/>
            </a:pPr>
            <a:endParaRPr lang="en-US" sz="1800" dirty="0"/>
          </a:p>
          <a:p>
            <a:pPr marL="0" indent="0">
              <a:buNone/>
            </a:pPr>
            <a:r>
              <a:rPr lang="en-US" sz="1800" dirty="0"/>
              <a:t>9.Nu </a:t>
            </a:r>
            <a:r>
              <a:rPr lang="en-US" sz="1800" dirty="0" err="1"/>
              <a:t>ajunge</a:t>
            </a:r>
            <a:r>
              <a:rPr lang="en-US" sz="1800" dirty="0"/>
              <a:t> </a:t>
            </a:r>
            <a:r>
              <a:rPr lang="en-US" sz="1800" dirty="0" err="1"/>
              <a:t>numai</a:t>
            </a:r>
            <a:r>
              <a:rPr lang="en-US" sz="1800" dirty="0"/>
              <a:t> </a:t>
            </a:r>
            <a:r>
              <a:rPr lang="en-US" sz="1800" dirty="0" err="1"/>
              <a:t>bunavointa</a:t>
            </a:r>
            <a:r>
              <a:rPr lang="en-US" sz="1800" dirty="0"/>
              <a:t>, ci se </a:t>
            </a:r>
            <a:r>
              <a:rPr lang="en-US" sz="1800" dirty="0" err="1"/>
              <a:t>cere</a:t>
            </a:r>
            <a:r>
              <a:rPr lang="en-US" sz="1800" dirty="0"/>
              <a:t> </a:t>
            </a:r>
            <a:r>
              <a:rPr lang="en-US" sz="1800" dirty="0" err="1"/>
              <a:t>si</a:t>
            </a:r>
            <a:r>
              <a:rPr lang="en-US" sz="1800" dirty="0"/>
              <a:t> </a:t>
            </a:r>
            <a:r>
              <a:rPr lang="en-US" sz="1800" dirty="0" err="1"/>
              <a:t>stiinta</a:t>
            </a:r>
            <a:r>
              <a:rPr lang="en-US" sz="1800" dirty="0"/>
              <a:t> </a:t>
            </a:r>
            <a:r>
              <a:rPr lang="en-US" sz="1800" dirty="0" err="1"/>
              <a:t>în</a:t>
            </a:r>
            <a:r>
              <a:rPr lang="en-US" sz="1800" dirty="0"/>
              <a:t> </a:t>
            </a:r>
            <a:r>
              <a:rPr lang="en-US" sz="1800" dirty="0" err="1"/>
              <a:t>îngrijirea</a:t>
            </a:r>
            <a:r>
              <a:rPr lang="en-US" sz="1800" dirty="0"/>
              <a:t> </a:t>
            </a:r>
            <a:r>
              <a:rPr lang="en-US" sz="1800" dirty="0" err="1"/>
              <a:t>bolnavilor</a:t>
            </a:r>
            <a:r>
              <a:rPr lang="en-US" sz="1800" dirty="0"/>
              <a:t>. </a:t>
            </a:r>
            <a:r>
              <a:rPr lang="en-US" sz="1800" dirty="0" err="1"/>
              <a:t>Zilnic</a:t>
            </a:r>
            <a:r>
              <a:rPr lang="en-US" sz="1800" dirty="0"/>
              <a:t> se </a:t>
            </a:r>
            <a:r>
              <a:rPr lang="en-US" sz="1800" dirty="0" err="1"/>
              <a:t>descopera</a:t>
            </a:r>
            <a:r>
              <a:rPr lang="en-US" sz="1800" dirty="0"/>
              <a:t> </a:t>
            </a:r>
            <a:r>
              <a:rPr lang="en-US" sz="1800" dirty="0" err="1"/>
              <a:t>noi</a:t>
            </a:r>
            <a:r>
              <a:rPr lang="en-US" sz="1800" dirty="0"/>
              <a:t> </a:t>
            </a:r>
            <a:r>
              <a:rPr lang="en-US" sz="1800" dirty="0" err="1"/>
              <a:t>mijloace</a:t>
            </a:r>
            <a:r>
              <a:rPr lang="en-US" sz="1800" dirty="0"/>
              <a:t> </a:t>
            </a:r>
            <a:r>
              <a:rPr lang="en-US" sz="1800" dirty="0" err="1"/>
              <a:t>pentru</a:t>
            </a:r>
            <a:r>
              <a:rPr lang="en-US" sz="1800" dirty="0"/>
              <a:t> </a:t>
            </a:r>
            <a:r>
              <a:rPr lang="en-US" sz="1800" dirty="0" err="1"/>
              <a:t>alinarea</a:t>
            </a:r>
            <a:r>
              <a:rPr lang="en-US" sz="1800" dirty="0"/>
              <a:t> </a:t>
            </a:r>
            <a:r>
              <a:rPr lang="en-US" sz="1800" dirty="0" err="1"/>
              <a:t>suferintelor</a:t>
            </a:r>
            <a:r>
              <a:rPr lang="en-US" sz="1800" dirty="0"/>
              <a:t>. Nu </a:t>
            </a:r>
            <a:r>
              <a:rPr lang="en-US" sz="1800" dirty="0" err="1"/>
              <a:t>te</a:t>
            </a:r>
            <a:r>
              <a:rPr lang="en-US" sz="1800" dirty="0"/>
              <a:t> </a:t>
            </a:r>
            <a:r>
              <a:rPr lang="en-US" sz="1800" dirty="0" err="1"/>
              <a:t>multumi</a:t>
            </a:r>
            <a:r>
              <a:rPr lang="en-US" sz="1800" dirty="0"/>
              <a:t> </a:t>
            </a:r>
            <a:r>
              <a:rPr lang="en-US" sz="1800" dirty="0" err="1"/>
              <a:t>si</a:t>
            </a:r>
            <a:r>
              <a:rPr lang="en-US" sz="1800" dirty="0"/>
              <a:t> nu </a:t>
            </a:r>
            <a:r>
              <a:rPr lang="en-US" sz="1800" dirty="0" err="1"/>
              <a:t>te</a:t>
            </a:r>
            <a:r>
              <a:rPr lang="en-US" sz="1800" dirty="0"/>
              <a:t> </a:t>
            </a:r>
            <a:r>
              <a:rPr lang="en-US" sz="1800" dirty="0" err="1"/>
              <a:t>margini</a:t>
            </a:r>
            <a:r>
              <a:rPr lang="en-US" sz="1800" dirty="0"/>
              <a:t> </a:t>
            </a:r>
            <a:r>
              <a:rPr lang="en-US" sz="1800" dirty="0" err="1"/>
              <a:t>numai</a:t>
            </a:r>
            <a:r>
              <a:rPr lang="en-US" sz="1800" dirty="0"/>
              <a:t> la </a:t>
            </a:r>
            <a:r>
              <a:rPr lang="en-US" sz="1800" dirty="0" err="1"/>
              <a:t>stiintele</a:t>
            </a:r>
            <a:r>
              <a:rPr lang="en-US" sz="1800" dirty="0"/>
              <a:t> </a:t>
            </a:r>
            <a:r>
              <a:rPr lang="en-US" sz="1800" dirty="0" err="1"/>
              <a:t>si</a:t>
            </a:r>
            <a:r>
              <a:rPr lang="en-US" sz="1800" dirty="0"/>
              <a:t> </a:t>
            </a:r>
            <a:r>
              <a:rPr lang="en-US" sz="1800" dirty="0" err="1"/>
              <a:t>cunostintele</a:t>
            </a:r>
            <a:r>
              <a:rPr lang="en-US" sz="1800" dirty="0"/>
              <a:t> </a:t>
            </a:r>
            <a:r>
              <a:rPr lang="en-US" sz="1800" dirty="0" err="1"/>
              <a:t>ce</a:t>
            </a:r>
            <a:r>
              <a:rPr lang="en-US" sz="1800" dirty="0"/>
              <a:t> le-</a:t>
            </a:r>
            <a:r>
              <a:rPr lang="en-US" sz="1800" dirty="0" err="1"/>
              <a:t>ai</a:t>
            </a:r>
            <a:r>
              <a:rPr lang="en-US" sz="1800" dirty="0"/>
              <a:t> </a:t>
            </a:r>
            <a:r>
              <a:rPr lang="en-US" sz="1800" dirty="0" err="1"/>
              <a:t>dobândit</a:t>
            </a:r>
            <a:r>
              <a:rPr lang="en-US" sz="1800" dirty="0"/>
              <a:t> </a:t>
            </a:r>
            <a:r>
              <a:rPr lang="en-US" sz="1800" dirty="0" err="1"/>
              <a:t>în</a:t>
            </a:r>
            <a:r>
              <a:rPr lang="en-US" sz="1800" dirty="0"/>
              <a:t> </a:t>
            </a:r>
            <a:r>
              <a:rPr lang="en-US" sz="1800" dirty="0" err="1"/>
              <a:t>scoala</a:t>
            </a:r>
            <a:r>
              <a:rPr lang="en-US" sz="1800" dirty="0"/>
              <a:t>! </a:t>
            </a:r>
            <a:r>
              <a:rPr lang="en-US" sz="1800" dirty="0" err="1"/>
              <a:t>Împrospateaza</a:t>
            </a:r>
            <a:r>
              <a:rPr lang="en-US" sz="1800" dirty="0"/>
              <a:t>-le </a:t>
            </a:r>
            <a:r>
              <a:rPr lang="en-US" sz="1800" dirty="0" err="1"/>
              <a:t>mereu</a:t>
            </a:r>
            <a:r>
              <a:rPr lang="en-US" sz="1800" dirty="0"/>
              <a:t>! </a:t>
            </a:r>
            <a:r>
              <a:rPr lang="en-US" sz="1800" dirty="0" err="1"/>
              <a:t>Învata</a:t>
            </a:r>
            <a:r>
              <a:rPr lang="en-US" sz="1800" dirty="0"/>
              <a:t> </a:t>
            </a:r>
            <a:r>
              <a:rPr lang="en-US" sz="1800" dirty="0" err="1"/>
              <a:t>mereu</a:t>
            </a:r>
            <a:r>
              <a:rPr lang="en-US" sz="1800" dirty="0"/>
              <a:t>! </a:t>
            </a:r>
            <a:r>
              <a:rPr lang="en-US" sz="1800" dirty="0" err="1"/>
              <a:t>Citeste</a:t>
            </a:r>
            <a:r>
              <a:rPr lang="en-US" sz="1800" dirty="0"/>
              <a:t> </a:t>
            </a:r>
            <a:r>
              <a:rPr lang="en-US" sz="1800" dirty="0" err="1"/>
              <a:t>mereu</a:t>
            </a:r>
            <a:r>
              <a:rPr lang="en-US" sz="1800" dirty="0"/>
              <a:t> </a:t>
            </a:r>
            <a:r>
              <a:rPr lang="en-US" sz="1800" dirty="0" err="1"/>
              <a:t>carti</a:t>
            </a:r>
            <a:r>
              <a:rPr lang="en-US" sz="1800" dirty="0"/>
              <a:t> </a:t>
            </a:r>
            <a:r>
              <a:rPr lang="en-US" sz="1800" dirty="0" err="1"/>
              <a:t>si</a:t>
            </a:r>
            <a:r>
              <a:rPr lang="en-US" sz="1800" dirty="0"/>
              <a:t> </a:t>
            </a:r>
            <a:r>
              <a:rPr lang="en-US" sz="1800" dirty="0" err="1"/>
              <a:t>reviste</a:t>
            </a:r>
            <a:r>
              <a:rPr lang="en-US" sz="1800" dirty="0"/>
              <a:t> </a:t>
            </a:r>
            <a:r>
              <a:rPr lang="en-US" sz="1800" dirty="0" err="1"/>
              <a:t>medicale</a:t>
            </a:r>
            <a:r>
              <a:rPr lang="en-US" sz="1800" dirty="0" smtClean="0"/>
              <a:t>!</a:t>
            </a:r>
          </a:p>
          <a:p>
            <a:pPr marL="0" indent="0">
              <a:buNone/>
            </a:pPr>
            <a:endParaRPr lang="en-US" sz="1800" dirty="0"/>
          </a:p>
          <a:p>
            <a:pPr marL="0" indent="0">
              <a:buNone/>
            </a:pPr>
            <a:endParaRPr lang="en-US" sz="1800" dirty="0" smtClean="0"/>
          </a:p>
          <a:p>
            <a:pPr marL="0" indent="0">
              <a:buNone/>
            </a:pPr>
            <a:endParaRPr lang="en-US" sz="1800" dirty="0"/>
          </a:p>
          <a:p>
            <a:pPr marL="0" lvl="0" indent="0">
              <a:buNone/>
            </a:pPr>
            <a:r>
              <a:rPr lang="en-US" sz="1800" dirty="0"/>
              <a:t>10.Nu </a:t>
            </a:r>
            <a:r>
              <a:rPr lang="en-US" sz="1800" dirty="0" err="1"/>
              <a:t>discuta</a:t>
            </a:r>
            <a:r>
              <a:rPr lang="en-US" sz="1800" dirty="0"/>
              <a:t> </a:t>
            </a:r>
            <a:r>
              <a:rPr lang="en-US" sz="1800" dirty="0" err="1"/>
              <a:t>si</a:t>
            </a:r>
            <a:r>
              <a:rPr lang="en-US" sz="1800" dirty="0"/>
              <a:t> nu </a:t>
            </a:r>
            <a:r>
              <a:rPr lang="en-US" sz="1800" dirty="0" err="1"/>
              <a:t>contrazice</a:t>
            </a:r>
            <a:r>
              <a:rPr lang="en-US" sz="1800" dirty="0"/>
              <a:t> </a:t>
            </a:r>
            <a:r>
              <a:rPr lang="en-US" sz="1800" dirty="0" err="1"/>
              <a:t>niciodata</a:t>
            </a:r>
            <a:r>
              <a:rPr lang="en-US" sz="1800" dirty="0"/>
              <a:t> </a:t>
            </a:r>
            <a:r>
              <a:rPr lang="en-US" sz="1800" dirty="0" err="1"/>
              <a:t>prescriptiile</a:t>
            </a:r>
            <a:r>
              <a:rPr lang="en-US" sz="1800" dirty="0"/>
              <a:t> </a:t>
            </a:r>
            <a:r>
              <a:rPr lang="en-US" sz="1800" dirty="0" err="1"/>
              <a:t>medicale</a:t>
            </a:r>
            <a:r>
              <a:rPr lang="en-US" sz="1800" dirty="0"/>
              <a:t> </a:t>
            </a:r>
            <a:r>
              <a:rPr lang="en-US" sz="1800" dirty="0" err="1"/>
              <a:t>în</a:t>
            </a:r>
            <a:r>
              <a:rPr lang="en-US" sz="1800" dirty="0"/>
              <a:t> fata </a:t>
            </a:r>
            <a:r>
              <a:rPr lang="en-US" sz="1800" dirty="0" err="1"/>
              <a:t>bolnavului</a:t>
            </a:r>
            <a:r>
              <a:rPr lang="en-US" sz="1800" dirty="0"/>
              <a:t>. </a:t>
            </a:r>
            <a:r>
              <a:rPr lang="en-US" sz="1800" dirty="0" err="1"/>
              <a:t>Îi</a:t>
            </a:r>
            <a:r>
              <a:rPr lang="en-US" sz="1800" dirty="0"/>
              <a:t> </a:t>
            </a:r>
            <a:r>
              <a:rPr lang="en-US" sz="1800" dirty="0" err="1"/>
              <a:t>rapesti</a:t>
            </a:r>
            <a:r>
              <a:rPr lang="en-US" sz="1800" dirty="0"/>
              <a:t> </a:t>
            </a:r>
            <a:r>
              <a:rPr lang="en-US" sz="1800" dirty="0" err="1"/>
              <a:t>încrederea</a:t>
            </a:r>
            <a:r>
              <a:rPr lang="en-US" sz="1800" dirty="0"/>
              <a:t> </a:t>
            </a:r>
            <a:r>
              <a:rPr lang="en-US" sz="1800" dirty="0" err="1"/>
              <a:t>în</a:t>
            </a:r>
            <a:r>
              <a:rPr lang="en-US" sz="1800" dirty="0"/>
              <a:t> </a:t>
            </a:r>
            <a:r>
              <a:rPr lang="en-US" sz="1800" dirty="0" err="1"/>
              <a:t>medicina</a:t>
            </a:r>
            <a:r>
              <a:rPr lang="en-US" sz="1800" dirty="0"/>
              <a:t>, </a:t>
            </a:r>
            <a:r>
              <a:rPr lang="en-US" sz="1800" dirty="0" err="1"/>
              <a:t>îi</a:t>
            </a:r>
            <a:r>
              <a:rPr lang="en-US" sz="1800" dirty="0"/>
              <a:t> </a:t>
            </a:r>
            <a:r>
              <a:rPr lang="en-US" sz="1800" dirty="0" err="1"/>
              <a:t>distrugi</a:t>
            </a:r>
            <a:r>
              <a:rPr lang="en-US" sz="1800" dirty="0"/>
              <a:t> </a:t>
            </a:r>
            <a:r>
              <a:rPr lang="en-US" sz="1800" dirty="0" err="1"/>
              <a:t>speranta</a:t>
            </a:r>
            <a:r>
              <a:rPr lang="en-US" sz="1800" dirty="0"/>
              <a:t> </a:t>
            </a:r>
            <a:r>
              <a:rPr lang="en-US" sz="1800" dirty="0" err="1"/>
              <a:t>în</a:t>
            </a:r>
            <a:r>
              <a:rPr lang="en-US" sz="1800" dirty="0"/>
              <a:t> </a:t>
            </a:r>
            <a:r>
              <a:rPr lang="en-US" sz="1800" dirty="0" err="1"/>
              <a:t>vindecare</a:t>
            </a:r>
            <a:r>
              <a:rPr lang="en-US" sz="1800" dirty="0"/>
              <a:t>…"</a:t>
            </a:r>
          </a:p>
          <a:p>
            <a:pPr marL="0" indent="0">
              <a:buNone/>
            </a:pPr>
            <a:endParaRPr lang="en-US" sz="1800" dirty="0"/>
          </a:p>
          <a:p>
            <a:pPr marL="0" indent="0">
              <a:buNone/>
            </a:pPr>
            <a:endParaRPr lang="ro-RO" sz="1800" dirty="0">
              <a:solidFill>
                <a:schemeClr val="tx2"/>
              </a:solidFill>
            </a:endParaRPr>
          </a:p>
        </p:txBody>
      </p:sp>
    </p:spTree>
    <p:extLst>
      <p:ext uri="{BB962C8B-B14F-4D97-AF65-F5344CB8AC3E}">
        <p14:creationId xmlns:p14="http://schemas.microsoft.com/office/powerpoint/2010/main" val="83948816"/>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Color Cover">
            <a:extLst>
              <a:ext uri="{FF2B5EF4-FFF2-40B4-BE49-F238E27FC236}">
                <a16:creationId xmlns:a16="http://schemas.microsoft.com/office/drawing/2014/main" id="{815925C2-A704-4D47-B1C1-3FCA52512EC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Color Cover">
            <a:extLst>
              <a:ext uri="{FF2B5EF4-FFF2-40B4-BE49-F238E27FC236}">
                <a16:creationId xmlns:a16="http://schemas.microsoft.com/office/drawing/2014/main" id="{01D4315C-C23C-4FD3-98DF-08C29E2292A8}"/>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5E6B47BC-43FD-4C91-8BFF-B41B99A8A39E}"/>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64235" cy="6858000"/>
            <a:chOff x="651279" y="598259"/>
            <a:chExt cx="10889442" cy="5680742"/>
          </a:xfrm>
        </p:grpSpPr>
        <p:sp>
          <p:nvSpPr>
            <p:cNvPr id="13" name="Color">
              <a:extLst>
                <a:ext uri="{FF2B5EF4-FFF2-40B4-BE49-F238E27FC236}">
                  <a16:creationId xmlns:a16="http://schemas.microsoft.com/office/drawing/2014/main" id="{13038185-AC3C-4595-945F-25311424C583}"/>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75D51AA0-C095-4650-A361-B294320BFE4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3" name="Content Placeholder 2">
            <a:extLst>
              <a:ext uri="{FF2B5EF4-FFF2-40B4-BE49-F238E27FC236}">
                <a16:creationId xmlns:a16="http://schemas.microsoft.com/office/drawing/2014/main" id="{0A5E9F5B-9140-97AD-1027-0BA0D5E5FB18}"/>
              </a:ext>
            </a:extLst>
          </p:cNvPr>
          <p:cNvSpPr>
            <a:spLocks noGrp="1"/>
          </p:cNvSpPr>
          <p:nvPr>
            <p:ph idx="1"/>
          </p:nvPr>
        </p:nvSpPr>
        <p:spPr>
          <a:xfrm>
            <a:off x="6618533" y="316434"/>
            <a:ext cx="5420262" cy="6212926"/>
          </a:xfrm>
        </p:spPr>
        <p:txBody>
          <a:bodyPr anchor="ctr">
            <a:noAutofit/>
          </a:bodyPr>
          <a:lstStyle/>
          <a:p>
            <a:pPr marL="0" indent="0" algn="ctr">
              <a:buNone/>
            </a:pPr>
            <a:endParaRPr lang="en-US" sz="1800" dirty="0"/>
          </a:p>
          <a:p>
            <a:pPr marL="0" indent="0" algn="ctr">
              <a:buNone/>
            </a:pPr>
            <a:endParaRPr lang="en-US" sz="1800" dirty="0"/>
          </a:p>
          <a:p>
            <a:pPr marL="0" indent="0" algn="ctr">
              <a:buNone/>
            </a:pPr>
            <a:endParaRPr lang="ro-RO" sz="1800" dirty="0">
              <a:solidFill>
                <a:schemeClr val="tx2"/>
              </a:solidFill>
            </a:endParaRPr>
          </a:p>
        </p:txBody>
      </p:sp>
      <p:sp>
        <p:nvSpPr>
          <p:cNvPr id="6" name="Rectangle 5"/>
          <p:cNvSpPr/>
          <p:nvPr/>
        </p:nvSpPr>
        <p:spPr>
          <a:xfrm flipH="1">
            <a:off x="6695497" y="2574575"/>
            <a:ext cx="5266334" cy="923330"/>
          </a:xfrm>
          <a:prstGeom prst="rect">
            <a:avLst/>
          </a:prstGeom>
        </p:spPr>
        <p:txBody>
          <a:bodyPr wrap="square">
            <a:spAutoFit/>
          </a:bodyPr>
          <a:lstStyle/>
          <a:p>
            <a:r>
              <a:rPr lang="en-US" sz="5400" dirty="0" err="1">
                <a:latin typeface="Algerian" panose="04020705040A02060702" pitchFamily="82" charset="0"/>
              </a:rPr>
              <a:t>Va</a:t>
            </a:r>
            <a:r>
              <a:rPr lang="en-US" sz="5400" dirty="0">
                <a:latin typeface="Algerian" panose="04020705040A02060702" pitchFamily="82" charset="0"/>
              </a:rPr>
              <a:t> </a:t>
            </a:r>
            <a:r>
              <a:rPr lang="en-US" sz="5400" dirty="0" err="1">
                <a:latin typeface="Algerian" panose="04020705040A02060702" pitchFamily="82" charset="0"/>
              </a:rPr>
              <a:t>multumim</a:t>
            </a:r>
            <a:r>
              <a:rPr lang="en-US" sz="5400" dirty="0">
                <a:latin typeface="Algerian" panose="04020705040A02060702" pitchFamily="82" charset="0"/>
              </a:rPr>
              <a:t>!</a:t>
            </a:r>
            <a:endParaRPr lang="en-US" sz="5400" dirty="0">
              <a:latin typeface="Algerian" panose="04020705040A02060702" pitchFamily="82" charset="0"/>
            </a:endParaRPr>
          </a:p>
        </p:txBody>
      </p:sp>
      <p:pic>
        <p:nvPicPr>
          <p:cNvPr id="15" name="Picture 14"/>
          <p:cNvPicPr>
            <a:picLocks noChangeAspect="1"/>
          </p:cNvPicPr>
          <p:nvPr/>
        </p:nvPicPr>
        <p:blipFill>
          <a:blip r:embed="rId2"/>
          <a:stretch>
            <a:fillRect/>
          </a:stretch>
        </p:blipFill>
        <p:spPr>
          <a:xfrm>
            <a:off x="47309" y="1555448"/>
            <a:ext cx="5969615" cy="3884914"/>
          </a:xfrm>
          <a:prstGeom prst="rect">
            <a:avLst/>
          </a:prstGeom>
        </p:spPr>
      </p:pic>
    </p:spTree>
    <p:extLst>
      <p:ext uri="{BB962C8B-B14F-4D97-AF65-F5344CB8AC3E}">
        <p14:creationId xmlns:p14="http://schemas.microsoft.com/office/powerpoint/2010/main" val="3827812525"/>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Slide Background Fill">
            <a:extLst>
              <a:ext uri="{FF2B5EF4-FFF2-40B4-BE49-F238E27FC236}">
                <a16:creationId xmlns:a16="http://schemas.microsoft.com/office/drawing/2014/main" id="{44D65982-4F00-4330-8DAA-DE6A9E4D6D23}"/>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Color Cover">
            <a:extLst>
              <a:ext uri="{FF2B5EF4-FFF2-40B4-BE49-F238E27FC236}">
                <a16:creationId xmlns:a16="http://schemas.microsoft.com/office/drawing/2014/main" id="{009115B9-5BFD-478D-9C87-29ADB3AF1721}"/>
              </a:ext>
              <a:ext uri="{C183D7F6-B498-43B3-948B-1728B52AA6E4}">
                <adec:decorative xmlns:adec="http://schemas.microsoft.com/office/drawing/2017/decorative" xmlns=""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1" y="0"/>
            <a:ext cx="12188949"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11">
            <a:extLst>
              <a:ext uri="{FF2B5EF4-FFF2-40B4-BE49-F238E27FC236}">
                <a16:creationId xmlns:a16="http://schemas.microsoft.com/office/drawing/2014/main" id="{8D57F946-2E03-4DE1-91F8-25BEDC663563}"/>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2"/>
            <a:ext cx="3468234" cy="6858000"/>
            <a:chOff x="651279" y="598259"/>
            <a:chExt cx="10889442" cy="5680742"/>
          </a:xfrm>
        </p:grpSpPr>
        <p:sp>
          <p:nvSpPr>
            <p:cNvPr id="13" name="Color">
              <a:extLst>
                <a:ext uri="{FF2B5EF4-FFF2-40B4-BE49-F238E27FC236}">
                  <a16:creationId xmlns:a16="http://schemas.microsoft.com/office/drawing/2014/main" id="{1598881B-E007-4AAF-BA50-0AD61821922E}"/>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Color">
              <a:extLst>
                <a:ext uri="{FF2B5EF4-FFF2-40B4-BE49-F238E27FC236}">
                  <a16:creationId xmlns:a16="http://schemas.microsoft.com/office/drawing/2014/main" id="{87A6DD9E-16A5-46AE-A522-D46D6BEDF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6" name="Group 15">
            <a:extLst>
              <a:ext uri="{FF2B5EF4-FFF2-40B4-BE49-F238E27FC236}">
                <a16:creationId xmlns:a16="http://schemas.microsoft.com/office/drawing/2014/main" id="{43F5E015-E085-4624-B431-B42414448684}"/>
              </a:ext>
              <a:ext uri="{C183D7F6-B498-43B3-948B-1728B52AA6E4}">
                <adec:decorative xmlns:adec="http://schemas.microsoft.com/office/drawing/2017/decorative" xmlns=""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17" name="Freeform: Shape 16">
              <a:extLst>
                <a:ext uri="{FF2B5EF4-FFF2-40B4-BE49-F238E27FC236}">
                  <a16:creationId xmlns:a16="http://schemas.microsoft.com/office/drawing/2014/main" id="{4DDB60AE-8B9C-4BA0-93DC-F8C9EBF6D8B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8" name="Freeform: Shape 17">
              <a:extLst>
                <a:ext uri="{FF2B5EF4-FFF2-40B4-BE49-F238E27FC236}">
                  <a16:creationId xmlns:a16="http://schemas.microsoft.com/office/drawing/2014/main" id="{9F247760-BE07-41A2-969E-570081E6552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19" name="Freeform: Shape 18">
              <a:extLst>
                <a:ext uri="{FF2B5EF4-FFF2-40B4-BE49-F238E27FC236}">
                  <a16:creationId xmlns:a16="http://schemas.microsoft.com/office/drawing/2014/main" id="{57A70BD2-76FC-4BDD-9E64-3B93D5EF3692}"/>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0" name="Freeform: Shape 19">
              <a:extLst>
                <a:ext uri="{FF2B5EF4-FFF2-40B4-BE49-F238E27FC236}">
                  <a16:creationId xmlns:a16="http://schemas.microsoft.com/office/drawing/2014/main" id="{AADD9643-5489-42CB-9762-FBAC2AAE9FB9}"/>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1" name="Freeform: Shape 20">
              <a:extLst>
                <a:ext uri="{FF2B5EF4-FFF2-40B4-BE49-F238E27FC236}">
                  <a16:creationId xmlns:a16="http://schemas.microsoft.com/office/drawing/2014/main" id="{09A2C16E-2745-4E3D-BECC-D66755221E3B}"/>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2" name="Freeform: Shape 21">
              <a:extLst>
                <a:ext uri="{FF2B5EF4-FFF2-40B4-BE49-F238E27FC236}">
                  <a16:creationId xmlns:a16="http://schemas.microsoft.com/office/drawing/2014/main" id="{52E5A063-571D-4461-9869-B3E93F6E69DD}"/>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sp>
          <p:nvSpPr>
            <p:cNvPr id="23" name="Freeform: Shape 22">
              <a:extLst>
                <a:ext uri="{FF2B5EF4-FFF2-40B4-BE49-F238E27FC236}">
                  <a16:creationId xmlns:a16="http://schemas.microsoft.com/office/drawing/2014/main" id="{366019AD-E33B-4DBF-BAD3-AE3611603168}"/>
                </a:ext>
                <a:ext uri="{C183D7F6-B498-43B3-948B-1728B52AA6E4}">
                  <adec:decorative xmlns:adec="http://schemas.microsoft.com/office/drawing/2017/decorative" xmlns=""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a:p>
          </p:txBody>
        </p:sp>
      </p:grpSp>
      <p:sp>
        <p:nvSpPr>
          <p:cNvPr id="2" name="Title 1">
            <a:extLst>
              <a:ext uri="{FF2B5EF4-FFF2-40B4-BE49-F238E27FC236}">
                <a16:creationId xmlns:a16="http://schemas.microsoft.com/office/drawing/2014/main" id="{2B5EFFC0-1B3F-881F-8F63-947A18CA71F0}"/>
              </a:ext>
            </a:extLst>
          </p:cNvPr>
          <p:cNvSpPr>
            <a:spLocks noGrp="1"/>
          </p:cNvSpPr>
          <p:nvPr>
            <p:ph type="title"/>
          </p:nvPr>
        </p:nvSpPr>
        <p:spPr>
          <a:xfrm rot="16200000">
            <a:off x="-1325880" y="1947672"/>
            <a:ext cx="5961888" cy="2788920"/>
          </a:xfrm>
        </p:spPr>
        <p:txBody>
          <a:bodyPr anchor="ctr">
            <a:normAutofit/>
          </a:bodyPr>
          <a:lstStyle/>
          <a:p>
            <a:r>
              <a:rPr lang="en-US" sz="4800" dirty="0" err="1">
                <a:solidFill>
                  <a:schemeClr val="bg1"/>
                </a:solidFill>
              </a:rPr>
              <a:t>Referinte</a:t>
            </a:r>
            <a:r>
              <a:rPr lang="en-US" sz="4800" dirty="0">
                <a:solidFill>
                  <a:schemeClr val="bg1"/>
                </a:solidFill>
              </a:rPr>
              <a:t> </a:t>
            </a:r>
            <a:r>
              <a:rPr lang="en-US" sz="4800" dirty="0" err="1">
                <a:solidFill>
                  <a:schemeClr val="bg1"/>
                </a:solidFill>
              </a:rPr>
              <a:t>bibliografice</a:t>
            </a:r>
            <a:endParaRPr lang="ro-RO" sz="4800" dirty="0">
              <a:solidFill>
                <a:schemeClr val="bg1"/>
              </a:solidFill>
            </a:endParaRPr>
          </a:p>
        </p:txBody>
      </p:sp>
      <p:sp>
        <p:nvSpPr>
          <p:cNvPr id="3" name="Content Placeholder 2">
            <a:extLst>
              <a:ext uri="{FF2B5EF4-FFF2-40B4-BE49-F238E27FC236}">
                <a16:creationId xmlns:a16="http://schemas.microsoft.com/office/drawing/2014/main" id="{29F030D1-C958-4629-5907-0723AF317CFE}"/>
              </a:ext>
            </a:extLst>
          </p:cNvPr>
          <p:cNvSpPr>
            <a:spLocks noGrp="1"/>
          </p:cNvSpPr>
          <p:nvPr>
            <p:ph idx="1"/>
          </p:nvPr>
        </p:nvSpPr>
        <p:spPr>
          <a:xfrm>
            <a:off x="4496904" y="781812"/>
            <a:ext cx="6877878" cy="5120640"/>
          </a:xfrm>
        </p:spPr>
        <p:txBody>
          <a:bodyPr anchor="ctr">
            <a:normAutofit/>
          </a:bodyPr>
          <a:lstStyle/>
          <a:p>
            <a:r>
              <a:rPr lang="ro-RO" sz="1500" b="1" dirty="0">
                <a:solidFill>
                  <a:schemeClr val="tx2"/>
                </a:solidFill>
              </a:rPr>
              <a:t> ORDONANŢĂ DE URGENŢĂ   Nr. 144 din</a:t>
            </a:r>
            <a:r>
              <a:rPr lang="ro-RO" sz="1500" dirty="0">
                <a:solidFill>
                  <a:schemeClr val="tx2"/>
                </a:solidFill>
              </a:rPr>
              <a:t> 28 octombrie 2008 privind exercitarea profesiei de asistent medical generalist, a profesiei de moaşă şi a profesiei de asistent medical, precum şi organizarea şi funcţionarea Ordinului Asistenţilor Medicali Generalişti, Moaşelor şi Asistenţilor Medicali din România</a:t>
            </a:r>
            <a:endParaRPr lang="en-US" sz="1500" dirty="0">
              <a:solidFill>
                <a:schemeClr val="tx2"/>
              </a:solidFill>
            </a:endParaRPr>
          </a:p>
          <a:p>
            <a:r>
              <a:rPr lang="ro-RO" sz="1500" b="1" dirty="0">
                <a:solidFill>
                  <a:schemeClr val="tx2"/>
                </a:solidFill>
              </a:rPr>
              <a:t>STANDARD DE PREGĂTIRE PROFESIONALĂ Calificarea profesională: ASISTENT MEDICAL GENERALIST 2018, MINISTERUL EDUCAŢIEI NAȚIONALE CENTRUL NAŢIONAL DE DEZVOLTARE A  ÎNVĂŢĂMÂNTULUI PROFESIONAL ŞI TEHNIC</a:t>
            </a:r>
            <a:endParaRPr lang="en-US" sz="1500" dirty="0">
              <a:solidFill>
                <a:schemeClr val="tx2"/>
              </a:solidFill>
            </a:endParaRPr>
          </a:p>
          <a:p>
            <a:r>
              <a:rPr lang="en-US" sz="1500" dirty="0">
                <a:solidFill>
                  <a:schemeClr val="tx2"/>
                </a:solidFill>
              </a:rPr>
              <a:t>Plumb I, </a:t>
            </a:r>
            <a:r>
              <a:rPr lang="en-US" sz="1500" dirty="0" err="1">
                <a:solidFill>
                  <a:schemeClr val="tx2"/>
                </a:solidFill>
              </a:rPr>
              <a:t>Androniceanu</a:t>
            </a:r>
            <a:r>
              <a:rPr lang="en-US" sz="1500" dirty="0">
                <a:solidFill>
                  <a:schemeClr val="tx2"/>
                </a:solidFill>
              </a:rPr>
              <a:t> A, Ab</a:t>
            </a:r>
            <a:r>
              <a:rPr lang="ro-RO" sz="1500" dirty="0">
                <a:solidFill>
                  <a:schemeClr val="tx2"/>
                </a:solidFill>
              </a:rPr>
              <a:t>ăluță O. Managementul serviciilor publice. Editia II.  EdituraAse:București.p:3. </a:t>
            </a:r>
            <a:r>
              <a:rPr lang="en-US" sz="1500" u="sng" dirty="0">
                <a:solidFill>
                  <a:schemeClr val="tx2"/>
                </a:solidFill>
                <a:hlinkClick r:id="rId2"/>
              </a:rPr>
              <a:t>http://www.bibliotecadigitala.ase.ro/biblioteca/carte2.asp?id=267&amp;idb</a:t>
            </a:r>
            <a:r>
              <a:rPr lang="en-US" sz="1500" dirty="0">
                <a:solidFill>
                  <a:schemeClr val="tx2"/>
                </a:solidFill>
              </a:rPr>
              <a:t>=  </a:t>
            </a:r>
            <a:endParaRPr lang="ro-RO" sz="1500" dirty="0">
              <a:solidFill>
                <a:schemeClr val="tx2"/>
              </a:solidFill>
            </a:endParaRPr>
          </a:p>
          <a:p>
            <a:r>
              <a:rPr lang="en-US" sz="1500" dirty="0" err="1">
                <a:solidFill>
                  <a:schemeClr val="tx2"/>
                </a:solidFill>
              </a:rPr>
              <a:t>Vlădescu</a:t>
            </a:r>
            <a:r>
              <a:rPr lang="en-US" sz="1500" dirty="0">
                <a:solidFill>
                  <a:schemeClr val="tx2"/>
                </a:solidFill>
              </a:rPr>
              <a:t> C, </a:t>
            </a:r>
            <a:r>
              <a:rPr lang="en-US" sz="1500" dirty="0" err="1">
                <a:solidFill>
                  <a:schemeClr val="tx2"/>
                </a:solidFill>
              </a:rPr>
              <a:t>Ursoniu</a:t>
            </a:r>
            <a:r>
              <a:rPr lang="en-US" sz="1500" dirty="0">
                <a:solidFill>
                  <a:schemeClr val="tx2"/>
                </a:solidFill>
              </a:rPr>
              <a:t> S, </a:t>
            </a:r>
            <a:r>
              <a:rPr lang="en-US" sz="1500" dirty="0" err="1">
                <a:solidFill>
                  <a:schemeClr val="tx2"/>
                </a:solidFill>
              </a:rPr>
              <a:t>Ciobanu</a:t>
            </a:r>
            <a:r>
              <a:rPr lang="en-US" sz="1500" dirty="0">
                <a:solidFill>
                  <a:schemeClr val="tx2"/>
                </a:solidFill>
              </a:rPr>
              <a:t> V, </a:t>
            </a:r>
            <a:r>
              <a:rPr lang="en-US" sz="1500" dirty="0" err="1">
                <a:solidFill>
                  <a:schemeClr val="tx2"/>
                </a:solidFill>
              </a:rPr>
              <a:t>Bucur</a:t>
            </a:r>
            <a:r>
              <a:rPr lang="en-US" sz="1500" dirty="0">
                <a:solidFill>
                  <a:schemeClr val="tx2"/>
                </a:solidFill>
              </a:rPr>
              <a:t> A, Ion R, </a:t>
            </a:r>
            <a:r>
              <a:rPr lang="en-US" sz="1500" dirty="0" err="1">
                <a:solidFill>
                  <a:schemeClr val="tx2"/>
                </a:solidFill>
              </a:rPr>
              <a:t>Dragomirișteanu</a:t>
            </a:r>
            <a:r>
              <a:rPr lang="en-US" sz="1500" dirty="0">
                <a:solidFill>
                  <a:schemeClr val="tx2"/>
                </a:solidFill>
              </a:rPr>
              <a:t> A,  et al. </a:t>
            </a:r>
            <a:r>
              <a:rPr lang="en-US" sz="1500" dirty="0" err="1">
                <a:solidFill>
                  <a:schemeClr val="tx2"/>
                </a:solidFill>
              </a:rPr>
              <a:t>Sănătate</a:t>
            </a:r>
            <a:r>
              <a:rPr lang="en-US" sz="1500" dirty="0">
                <a:solidFill>
                  <a:schemeClr val="tx2"/>
                </a:solidFill>
              </a:rPr>
              <a:t> </a:t>
            </a:r>
            <a:r>
              <a:rPr lang="en-US" sz="1500" dirty="0" err="1">
                <a:solidFill>
                  <a:schemeClr val="tx2"/>
                </a:solidFill>
              </a:rPr>
              <a:t>publică</a:t>
            </a:r>
            <a:r>
              <a:rPr lang="en-US" sz="1500" dirty="0">
                <a:solidFill>
                  <a:schemeClr val="tx2"/>
                </a:solidFill>
              </a:rPr>
              <a:t> </a:t>
            </a:r>
            <a:r>
              <a:rPr lang="en-US" sz="1500" dirty="0" err="1">
                <a:solidFill>
                  <a:schemeClr val="tx2"/>
                </a:solidFill>
              </a:rPr>
              <a:t>și</a:t>
            </a:r>
            <a:r>
              <a:rPr lang="en-US" sz="1500" dirty="0">
                <a:solidFill>
                  <a:schemeClr val="tx2"/>
                </a:solidFill>
              </a:rPr>
              <a:t> Management </a:t>
            </a:r>
            <a:r>
              <a:rPr lang="en-US" sz="1500" dirty="0" err="1">
                <a:solidFill>
                  <a:schemeClr val="tx2"/>
                </a:solidFill>
              </a:rPr>
              <a:t>sanitar</a:t>
            </a:r>
            <a:r>
              <a:rPr lang="en-US" sz="1500" dirty="0">
                <a:solidFill>
                  <a:schemeClr val="tx2"/>
                </a:solidFill>
              </a:rPr>
              <a:t>. </a:t>
            </a:r>
            <a:r>
              <a:rPr lang="en-US" sz="1500" dirty="0" err="1">
                <a:solidFill>
                  <a:schemeClr val="tx2"/>
                </a:solidFill>
              </a:rPr>
              <a:t>Editura</a:t>
            </a:r>
            <a:r>
              <a:rPr lang="en-US" sz="1500" dirty="0">
                <a:solidFill>
                  <a:schemeClr val="tx2"/>
                </a:solidFill>
              </a:rPr>
              <a:t> </a:t>
            </a:r>
            <a:r>
              <a:rPr lang="en-US" sz="1500" dirty="0" err="1">
                <a:solidFill>
                  <a:schemeClr val="tx2"/>
                </a:solidFill>
              </a:rPr>
              <a:t>Cartea</a:t>
            </a:r>
            <a:r>
              <a:rPr lang="en-US" sz="1500" dirty="0">
                <a:solidFill>
                  <a:schemeClr val="tx2"/>
                </a:solidFill>
              </a:rPr>
              <a:t> </a:t>
            </a:r>
            <a:r>
              <a:rPr lang="en-US" sz="1500" dirty="0" err="1">
                <a:solidFill>
                  <a:schemeClr val="tx2"/>
                </a:solidFill>
              </a:rPr>
              <a:t>Universitară</a:t>
            </a:r>
            <a:r>
              <a:rPr lang="en-US" sz="1500" dirty="0">
                <a:solidFill>
                  <a:schemeClr val="tx2"/>
                </a:solidFill>
              </a:rPr>
              <a:t>: </a:t>
            </a:r>
            <a:r>
              <a:rPr lang="en-US" sz="1500" dirty="0" err="1">
                <a:solidFill>
                  <a:schemeClr val="tx2"/>
                </a:solidFill>
              </a:rPr>
              <a:t>București</a:t>
            </a:r>
            <a:r>
              <a:rPr lang="en-US" sz="1500" dirty="0">
                <a:solidFill>
                  <a:schemeClr val="tx2"/>
                </a:solidFill>
              </a:rPr>
              <a:t>; 2004. p: 301-454.</a:t>
            </a:r>
            <a:endParaRPr lang="ro-RO" sz="1500" dirty="0">
              <a:solidFill>
                <a:schemeClr val="tx2"/>
              </a:solidFill>
            </a:endParaRPr>
          </a:p>
          <a:p>
            <a:r>
              <a:rPr lang="ro-RO" sz="1500" b="1" dirty="0">
                <a:solidFill>
                  <a:schemeClr val="tx2"/>
                </a:solidFill>
              </a:rPr>
              <a:t> </a:t>
            </a:r>
            <a:r>
              <a:rPr lang="en-US" sz="1500" b="1" dirty="0" err="1" smtClean="0">
                <a:solidFill>
                  <a:schemeClr val="tx2"/>
                </a:solidFill>
              </a:rPr>
              <a:t>Decalogul</a:t>
            </a:r>
            <a:r>
              <a:rPr lang="en-US" sz="1500" b="1" dirty="0" smtClean="0">
                <a:solidFill>
                  <a:schemeClr val="tx2"/>
                </a:solidFill>
              </a:rPr>
              <a:t> </a:t>
            </a:r>
            <a:r>
              <a:rPr lang="en-US" sz="1500" b="1" dirty="0" err="1" smtClean="0">
                <a:solidFill>
                  <a:schemeClr val="tx2"/>
                </a:solidFill>
              </a:rPr>
              <a:t>personalului</a:t>
            </a:r>
            <a:r>
              <a:rPr lang="en-US" sz="1500" b="1" dirty="0" smtClean="0">
                <a:solidFill>
                  <a:schemeClr val="tx2"/>
                </a:solidFill>
              </a:rPr>
              <a:t> medical </a:t>
            </a:r>
            <a:r>
              <a:rPr lang="en-US" sz="1500" b="1" dirty="0" err="1" smtClean="0">
                <a:solidFill>
                  <a:schemeClr val="tx2"/>
                </a:solidFill>
              </a:rPr>
              <a:t>emis</a:t>
            </a:r>
            <a:r>
              <a:rPr lang="en-US" sz="1500" b="1" dirty="0" smtClean="0">
                <a:solidFill>
                  <a:schemeClr val="tx2"/>
                </a:solidFill>
              </a:rPr>
              <a:t> de </a:t>
            </a:r>
            <a:r>
              <a:rPr lang="en-US" sz="1500" b="1" dirty="0" err="1" smtClean="0">
                <a:solidFill>
                  <a:schemeClr val="tx2"/>
                </a:solidFill>
              </a:rPr>
              <a:t>profesorul</a:t>
            </a:r>
            <a:r>
              <a:rPr lang="en-US" sz="1500" b="1" dirty="0">
                <a:solidFill>
                  <a:schemeClr val="tx2"/>
                </a:solidFill>
              </a:rPr>
              <a:t> </a:t>
            </a:r>
            <a:r>
              <a:rPr lang="en-US" sz="1500" b="1" dirty="0" err="1" smtClean="0">
                <a:solidFill>
                  <a:schemeClr val="tx2"/>
                </a:solidFill>
              </a:rPr>
              <a:t>spaniol</a:t>
            </a:r>
            <a:r>
              <a:rPr lang="en-US" sz="1500" b="1" dirty="0" smtClean="0">
                <a:solidFill>
                  <a:schemeClr val="tx2"/>
                </a:solidFill>
              </a:rPr>
              <a:t> </a:t>
            </a:r>
            <a:r>
              <a:rPr lang="en-US" sz="1500" b="1" dirty="0" err="1" smtClean="0">
                <a:solidFill>
                  <a:schemeClr val="tx2"/>
                </a:solidFill>
              </a:rPr>
              <a:t>Masci</a:t>
            </a:r>
            <a:r>
              <a:rPr lang="en-US" sz="1500" b="1" dirty="0" smtClean="0">
                <a:solidFill>
                  <a:schemeClr val="tx2"/>
                </a:solidFill>
              </a:rPr>
              <a:t> in </a:t>
            </a:r>
            <a:r>
              <a:rPr lang="en-US" sz="1500" b="1" dirty="0" err="1" smtClean="0">
                <a:solidFill>
                  <a:schemeClr val="tx2"/>
                </a:solidFill>
              </a:rPr>
              <a:t>anul</a:t>
            </a:r>
            <a:r>
              <a:rPr lang="en-US" sz="1500" b="1" dirty="0" smtClean="0">
                <a:solidFill>
                  <a:schemeClr val="tx2"/>
                </a:solidFill>
              </a:rPr>
              <a:t> 1935</a:t>
            </a:r>
            <a:endParaRPr lang="ro-RO" sz="1500" dirty="0">
              <a:solidFill>
                <a:schemeClr val="tx2"/>
              </a:solidFill>
            </a:endParaRPr>
          </a:p>
        </p:txBody>
      </p:sp>
    </p:spTree>
    <p:extLst>
      <p:ext uri="{BB962C8B-B14F-4D97-AF65-F5344CB8AC3E}">
        <p14:creationId xmlns:p14="http://schemas.microsoft.com/office/powerpoint/2010/main" val="2869291463"/>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301</TotalTime>
  <Words>1824</Words>
  <Application>Microsoft Office PowerPoint</Application>
  <PresentationFormat>Widescreen</PresentationFormat>
  <Paragraphs>122</Paragraphs>
  <Slides>21</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21</vt:i4>
      </vt:variant>
    </vt:vector>
  </HeadingPairs>
  <TitlesOfParts>
    <vt:vector size="29" baseType="lpstr">
      <vt:lpstr>Algerian</vt:lpstr>
      <vt:lpstr>Aptos</vt:lpstr>
      <vt:lpstr>Aptos Display</vt:lpstr>
      <vt:lpstr>Arial</vt:lpstr>
      <vt:lpstr>Calibri</vt:lpstr>
      <vt:lpstr>Open Sans</vt:lpstr>
      <vt:lpstr>Times New Roman</vt:lpstr>
      <vt:lpstr>Office Theme</vt:lpstr>
      <vt:lpstr>                        Competente. Etica. Valori.    </vt:lpstr>
      <vt:lpstr> Competente, atributii,sarcini- o dilema in practica asistentului medical? </vt:lpstr>
      <vt:lpstr>Competente, atributii,sarcini- o dilema in practica asistentului medical?</vt:lpstr>
      <vt:lpstr>Competente, atributii,sarcini- o dilema in practica asistentului medical?</vt:lpstr>
      <vt:lpstr> Competente, atributii,sarcini- o dilema in practica asistentului medical? </vt:lpstr>
      <vt:lpstr>Competente, atributii,sarcini- o dilema in practica asistentului medical?</vt:lpstr>
      <vt:lpstr>Competente, atributii,sarcini- o dilema in practica asistentului medical?</vt:lpstr>
      <vt:lpstr>Competente, atributii,sarcini- o dilema in practica asistentului medical?</vt:lpstr>
      <vt:lpstr>  Ordonanţa de urgenţă nr. 144/2008 privind exercitarea profesiei de asistent medical generalist, a profesiei de moaşă şi a profesiei de asistent medical, precum şi organizarea şi funcţionarea Ordinului Asistenţilor Medicali Generalişti, Moaşelor şi Asistenţilor Medicali din România </vt:lpstr>
      <vt:lpstr>Competențe asistentului medical generalist</vt:lpstr>
      <vt:lpstr>Atribuțiile asistentului medical generalist</vt:lpstr>
      <vt:lpstr>COMPETENTE  DOBANDITE</vt:lpstr>
      <vt:lpstr>Competente, atributii,sarcini- o dilema in practica asistentului medical?</vt:lpstr>
      <vt:lpstr>Competente, atributii,sarcini- o dilema in practica asistentului medical?</vt:lpstr>
      <vt:lpstr> ETICA   Egalitate Empatie Entuziasm   Decalogul lui Masci  </vt:lpstr>
      <vt:lpstr> ETICA   Toleranta Truda Tarie   Decalogul lui Masci </vt:lpstr>
      <vt:lpstr> ETICA   Integritate Implicare Inteligenta   Decalogul lui Masci</vt:lpstr>
      <vt:lpstr>ETICA    Compasiune Credinta Cinste    Decalogul lui Masci</vt:lpstr>
      <vt:lpstr>ETICA   Amabilitate Adevar Armonie   Decalogul lui Masci</vt:lpstr>
      <vt:lpstr>PowerPoint Presentation</vt:lpstr>
      <vt:lpstr>Referinte bibliografice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Competente. Etica. Valori.</dc:title>
  <dc:creator>Prepelita MIhaela</dc:creator>
  <cp:lastModifiedBy>Cristi</cp:lastModifiedBy>
  <cp:revision>20</cp:revision>
  <dcterms:created xsi:type="dcterms:W3CDTF">2025-08-24T16:28:41Z</dcterms:created>
  <dcterms:modified xsi:type="dcterms:W3CDTF">2025-10-02T16:01:13Z</dcterms:modified>
</cp:coreProperties>
</file>