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7" r:id="rId3"/>
    <p:sldId id="257" r:id="rId4"/>
    <p:sldId id="258" r:id="rId5"/>
    <p:sldId id="259" r:id="rId6"/>
    <p:sldId id="262" r:id="rId7"/>
    <p:sldId id="260" r:id="rId8"/>
    <p:sldId id="265" r:id="rId9"/>
    <p:sldId id="268" r:id="rId10"/>
    <p:sldId id="269" r:id="rId11"/>
    <p:sldId id="264" r:id="rId12"/>
    <p:sldId id="261" r:id="rId13"/>
    <p:sldId id="263" r:id="rId14"/>
    <p:sldId id="271" r:id="rId15"/>
    <p:sldId id="266" r:id="rId16"/>
    <p:sldId id="272" r:id="rId17"/>
  </p:sldIdLst>
  <p:sldSz cx="10080625" cy="7559675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4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INTOXICAȚII</a:t>
            </a:r>
          </a:p>
        </c:rich>
      </c:tx>
      <c:layout>
        <c:manualLayout>
          <c:xMode val="edge"/>
          <c:yMode val="edge"/>
          <c:x val="0.40112748955905558"/>
          <c:y val="1.70078731721558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Foaie1!$B$1</c:f>
              <c:strCache>
                <c:ptCount val="1"/>
                <c:pt idx="0">
                  <c:v>INTOXICAȚII</c:v>
                </c:pt>
              </c:strCache>
            </c:strRef>
          </c:tx>
          <c:explosion val="13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8D89-4E7C-B29F-4C76E7B7759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8D89-4E7C-B29F-4C76E7B7759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8D89-4E7C-B29F-4C76E7B7759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4-8D89-4E7C-B29F-4C76E7B77595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8D89-4E7C-B29F-4C76E7B77595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8D89-4E7C-B29F-4C76E7B77595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8D89-4E7C-B29F-4C76E7B77595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8D89-4E7C-B29F-4C76E7B77595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Foaie1!$A$2:$A$5</c:f>
              <c:strCache>
                <c:ptCount val="2"/>
                <c:pt idx="0">
                  <c:v>MEDICAMENTOASE</c:v>
                </c:pt>
                <c:pt idx="1">
                  <c:v>ALTĂ NATURĂ</c:v>
                </c:pt>
              </c:strCache>
            </c:strRef>
          </c:cat>
          <c:val>
            <c:numRef>
              <c:f>Foaie1!$B$2:$B$5</c:f>
              <c:numCache>
                <c:formatCode>General</c:formatCode>
                <c:ptCount val="4"/>
                <c:pt idx="0">
                  <c:v>49</c:v>
                </c:pt>
                <c:pt idx="1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89-4E7C-B29F-4C76E7B77595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Foaie1!$B$1</c:f>
              <c:strCache>
                <c:ptCount val="1"/>
                <c:pt idx="0">
                  <c:v>INTOXICAȚII</c:v>
                </c:pt>
              </c:strCache>
            </c:strRef>
          </c:tx>
          <c:explosion val="26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CA14-4C9F-BB54-00935274A3D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CA14-4C9F-BB54-00935274A3D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CA14-4C9F-BB54-00935274A3D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4-CA14-4C9F-BB54-00935274A3D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CA14-4C9F-BB54-00935274A3D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CA14-4C9F-BB54-00935274A3D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CA14-4C9F-BB54-00935274A3D2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CA14-4C9F-BB54-00935274A3D2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Foaie1!$A$2:$A$5</c:f>
              <c:strCache>
                <c:ptCount val="2"/>
                <c:pt idx="0">
                  <c:v>ALTE MEDICAMENTE</c:v>
                </c:pt>
                <c:pt idx="1">
                  <c:v>PARACETAMOL</c:v>
                </c:pt>
              </c:strCache>
            </c:strRef>
          </c:cat>
          <c:val>
            <c:numRef>
              <c:f>Foaie1!$B$2:$B$5</c:f>
              <c:numCache>
                <c:formatCode>General</c:formatCode>
                <c:ptCount val="4"/>
                <c:pt idx="0">
                  <c:v>40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14-4C9F-BB54-00935274A3D2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Foaie1!$B$1</c:f>
              <c:strCache>
                <c:ptCount val="1"/>
                <c:pt idx="0">
                  <c:v>Coloană1</c:v>
                </c:pt>
              </c:strCache>
            </c:strRef>
          </c:tx>
          <c:explosion val="15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B7D4-4258-9CB4-692393B6EF2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B7D4-4258-9CB4-692393B6EF2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B7D4-4258-9CB4-692393B6EF2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4-B7D4-4258-9CB4-692393B6EF2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B7D4-4258-9CB4-692393B6EF2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B7D4-4258-9CB4-692393B6EF2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B7D4-4258-9CB4-692393B6EF2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B7D4-4258-9CB4-692393B6EF21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Foaie1!$A$2:$A$5</c:f>
              <c:strCache>
                <c:ptCount val="2"/>
                <c:pt idx="0">
                  <c:v>PESTE 12ani</c:v>
                </c:pt>
                <c:pt idx="1">
                  <c:v>SUB 12ani</c:v>
                </c:pt>
              </c:strCache>
            </c:strRef>
          </c:cat>
          <c:val>
            <c:numRef>
              <c:f>Foaie1!$B$2:$B$5</c:f>
              <c:numCache>
                <c:formatCode>General</c:formatCode>
                <c:ptCount val="4"/>
                <c:pt idx="0">
                  <c:v>2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D4-4258-9CB4-692393B6EF21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>
            <a:extLst>
              <a:ext uri="{FF2B5EF4-FFF2-40B4-BE49-F238E27FC236}">
                <a16:creationId xmlns:a16="http://schemas.microsoft.com/office/drawing/2014/main" id="{BB8054D2-B5E5-14F8-8997-F854C612E996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1F42E713-37EB-B6EA-74B2-39EB866AF4EF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EBCAE88D-6580-A27C-D948-B12C38F188EE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4110B870-79C3-1650-D230-C7B506D72151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0EE3031-5DF0-4FB0-9629-CB03F69EDD2D}" type="slidenum">
              <a:t>‹#›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291765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>
            <a:extLst>
              <a:ext uri="{FF2B5EF4-FFF2-40B4-BE49-F238E27FC236}">
                <a16:creationId xmlns:a16="http://schemas.microsoft.com/office/drawing/2014/main" id="{B90BF2E0-4DC9-16FA-A19E-D92A89493D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17"/>
            <a:ext cx="5345280" cy="400895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Substituent note 2">
            <a:extLst>
              <a:ext uri="{FF2B5EF4-FFF2-40B4-BE49-F238E27FC236}">
                <a16:creationId xmlns:a16="http://schemas.microsoft.com/office/drawing/2014/main" id="{5DFA3A98-AC63-622A-D00A-108D75725D60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GB"/>
          </a:p>
        </p:txBody>
      </p:sp>
      <p:sp>
        <p:nvSpPr>
          <p:cNvPr id="4" name="Substituent antet 3">
            <a:extLst>
              <a:ext uri="{FF2B5EF4-FFF2-40B4-BE49-F238E27FC236}">
                <a16:creationId xmlns:a16="http://schemas.microsoft.com/office/drawing/2014/main" id="{942A9B8D-F0BC-73C3-05DB-18C7795FEBB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GB"/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5F658C65-C95F-ACA3-5291-CC4C56DF4240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5F0498CC-0978-AD87-4DA9-6F8FD7A7B99E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GB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D3CBD194-5909-0760-7119-84D723C0160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B281DFEB-033E-4F41-ABB1-9D6640BEFF30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492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GB" sz="20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număr diapozitiv 6">
            <a:extLst>
              <a:ext uri="{FF2B5EF4-FFF2-40B4-BE49-F238E27FC236}">
                <a16:creationId xmlns:a16="http://schemas.microsoft.com/office/drawing/2014/main" id="{BC790A02-32D3-5C64-8E4B-1BE1EBE47EBF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2884FA2-B334-4427-9619-822D9488CE06}" type="slidenum">
              <a:t>1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Substituent imagine diapozitiv 1">
            <a:extLst>
              <a:ext uri="{FF2B5EF4-FFF2-40B4-BE49-F238E27FC236}">
                <a16:creationId xmlns:a16="http://schemas.microsoft.com/office/drawing/2014/main" id="{DEFF91C0-7342-8867-8D1F-A0ADCB2F46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Substituent note 2">
            <a:extLst>
              <a:ext uri="{FF2B5EF4-FFF2-40B4-BE49-F238E27FC236}">
                <a16:creationId xmlns:a16="http://schemas.microsoft.com/office/drawing/2014/main" id="{3832DAA5-E7D9-81C3-521E-42C0D2204FC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număr diapozitiv 6">
            <a:extLst>
              <a:ext uri="{FF2B5EF4-FFF2-40B4-BE49-F238E27FC236}">
                <a16:creationId xmlns:a16="http://schemas.microsoft.com/office/drawing/2014/main" id="{65254672-590F-CE21-320A-668EE544E574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FE3E3AD-9AEC-4D45-BE04-518F077F7D06}" type="slidenum">
              <a:t>3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Substituent imagine diapozitiv 1">
            <a:extLst>
              <a:ext uri="{FF2B5EF4-FFF2-40B4-BE49-F238E27FC236}">
                <a16:creationId xmlns:a16="http://schemas.microsoft.com/office/drawing/2014/main" id="{967A0C7F-9EAE-F626-59F8-E111C353F2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Substituent note 2">
            <a:extLst>
              <a:ext uri="{FF2B5EF4-FFF2-40B4-BE49-F238E27FC236}">
                <a16:creationId xmlns:a16="http://schemas.microsoft.com/office/drawing/2014/main" id="{DA64E45C-2E63-5E0B-C1C9-FEBE2874F88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număr diapozitiv 6">
            <a:extLst>
              <a:ext uri="{FF2B5EF4-FFF2-40B4-BE49-F238E27FC236}">
                <a16:creationId xmlns:a16="http://schemas.microsoft.com/office/drawing/2014/main" id="{6D8A545A-B4AB-96A8-14F2-D039CBC85657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3C4B401-3907-4390-BB7C-935ECB47C1EE}" type="slidenum">
              <a:t>4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Substituent imagine diapozitiv 1">
            <a:extLst>
              <a:ext uri="{FF2B5EF4-FFF2-40B4-BE49-F238E27FC236}">
                <a16:creationId xmlns:a16="http://schemas.microsoft.com/office/drawing/2014/main" id="{3DFF282A-C54E-5226-1366-59C2B6658A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Substituent note 2">
            <a:extLst>
              <a:ext uri="{FF2B5EF4-FFF2-40B4-BE49-F238E27FC236}">
                <a16:creationId xmlns:a16="http://schemas.microsoft.com/office/drawing/2014/main" id="{33DE5173-0328-D8DC-B853-14BE124E05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număr diapozitiv 6">
            <a:extLst>
              <a:ext uri="{FF2B5EF4-FFF2-40B4-BE49-F238E27FC236}">
                <a16:creationId xmlns:a16="http://schemas.microsoft.com/office/drawing/2014/main" id="{5ABAA7BC-D37C-4137-B9A9-8E21FD34A8E1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D676367-845A-45D5-B71C-6D46904AC8E9}" type="slidenum">
              <a:t>5</a:t>
            </a:fld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Substituent imagine diapozitiv 1">
            <a:extLst>
              <a:ext uri="{FF2B5EF4-FFF2-40B4-BE49-F238E27FC236}">
                <a16:creationId xmlns:a16="http://schemas.microsoft.com/office/drawing/2014/main" id="{4126399C-A8CC-2054-1983-9D5116098F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Substituent note 2">
            <a:extLst>
              <a:ext uri="{FF2B5EF4-FFF2-40B4-BE49-F238E27FC236}">
                <a16:creationId xmlns:a16="http://schemas.microsoft.com/office/drawing/2014/main" id="{660B7112-246E-BB20-905E-AB611BF5E51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70FFBBA-899A-6193-CAE5-CEF2B566110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60472" y="1236661"/>
            <a:ext cx="7559673" cy="2632072"/>
          </a:xfrm>
        </p:spPr>
        <p:txBody>
          <a:bodyPr anchor="b"/>
          <a:lstStyle>
            <a:lvl1pPr>
              <a:defRPr lang="ro-RO" sz="6000"/>
            </a:lvl1pPr>
          </a:lstStyle>
          <a:p>
            <a:pPr lvl="0"/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535FBF6A-682D-FE57-8B26-5028B8AC6C1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60472" y="3970333"/>
            <a:ext cx="7559673" cy="1825627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ro-RO"/>
              <a:t>Faceți clic pentru a edita stilul de subtitlu coordonator</a:t>
            </a:r>
            <a:endParaRPr lang="en-GB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883437FD-D673-56FF-FEE3-4AB8E7F9B67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27E4221A-3BB7-1938-3625-4A7AB0FDDAC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46405F4E-D9E6-8650-10E5-8673E0C8EF5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4CF87D5-522A-480A-9490-3C03BDDD1B19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801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DB05CDEE-7D43-114C-699C-90A17F2A847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ro-RO"/>
            </a:lvl1pPr>
          </a:lstStyle>
          <a:p>
            <a:pPr lvl="0"/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0885FC90-6554-AA07-54E1-0B98FEEB53AD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C6707539-BB72-DE80-74C8-E1476B82ACE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D441FED7-1A1D-C748-20B2-ACA42459E01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1D282B5E-22E4-BAF7-31AF-662156DF14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E0CD87B-7D43-4323-B0B6-6D0AA169797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405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A395B5CE-CC0B-D1D5-C3A2-446B5ABBD4D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7391" y="1884358"/>
            <a:ext cx="8694736" cy="3144841"/>
          </a:xfrm>
        </p:spPr>
        <p:txBody>
          <a:bodyPr anchor="b"/>
          <a:lstStyle>
            <a:lvl1pPr>
              <a:defRPr lang="ro-RO" sz="6000"/>
            </a:lvl1pPr>
          </a:lstStyle>
          <a:p>
            <a:pPr lvl="0"/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B9D1EB57-64AB-4D75-E274-B0D10C9E1C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7391" y="5059366"/>
            <a:ext cx="8694736" cy="1652585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A003B4BF-1986-A39B-2A86-4100C1E3314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8638023B-BE3F-57FF-2455-FA4A3DF640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A5DB37F7-4EF7-00AB-CD5C-946882CB4AC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54A9068-86A8-417C-8E29-67A5A8F4A26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938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BCA54AB-DA8C-F75F-A949-3AB1EE2E62D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ro-RO"/>
            </a:lvl1pPr>
          </a:lstStyle>
          <a:p>
            <a:pPr lvl="0"/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16E93F77-5EFB-D2BF-DBBB-4753B302079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3240" y="1768477"/>
            <a:ext cx="4459291" cy="49895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7CB64570-F4A6-F0C0-888B-542982EF63C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114925" y="1768477"/>
            <a:ext cx="4460872" cy="49895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F593AC5D-E5B0-09A2-12DA-8088DB06BA6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492D70A9-551B-0FCB-CF5B-390F76F7356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D5AD0AD4-4BB1-73F2-C07D-BA7D594D581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104C69F-40AB-453F-AA87-348861FF15C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949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C1C60ADF-DA00-E6E8-0748-4359C6CED8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403222"/>
            <a:ext cx="8694736" cy="1460497"/>
          </a:xfrm>
        </p:spPr>
        <p:txBody>
          <a:bodyPr/>
          <a:lstStyle>
            <a:lvl1pPr>
              <a:defRPr lang="ro-RO"/>
            </a:lvl1pPr>
          </a:lstStyle>
          <a:p>
            <a:pPr lvl="0"/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85EEBF94-3D81-C64C-1BDA-F960281A69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3736" y="1852610"/>
            <a:ext cx="4265611" cy="908054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BAE691A9-1D04-1447-CD6C-D67E15C7BF76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93736" y="2760665"/>
            <a:ext cx="4265611" cy="40624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5444073D-5A20-1B7C-CD5A-62728379C36E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5103815" y="1852610"/>
            <a:ext cx="4284658" cy="908054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Substituent conținut 5">
            <a:extLst>
              <a:ext uri="{FF2B5EF4-FFF2-40B4-BE49-F238E27FC236}">
                <a16:creationId xmlns:a16="http://schemas.microsoft.com/office/drawing/2014/main" id="{1C634A02-CDFA-9FB9-7AF6-1B46ECCC2262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5103815" y="2760665"/>
            <a:ext cx="4284658" cy="40624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7" name="Substituent dată 6">
            <a:extLst>
              <a:ext uri="{FF2B5EF4-FFF2-40B4-BE49-F238E27FC236}">
                <a16:creationId xmlns:a16="http://schemas.microsoft.com/office/drawing/2014/main" id="{661D4D5E-F55D-B786-2F2E-930A51FD0CD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8" name="Substituent subsol 7">
            <a:extLst>
              <a:ext uri="{FF2B5EF4-FFF2-40B4-BE49-F238E27FC236}">
                <a16:creationId xmlns:a16="http://schemas.microsoft.com/office/drawing/2014/main" id="{4A3AC4CF-9034-FAC2-0A8E-E353A2FAE04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9" name="Substituent număr diapozitiv 8">
            <a:extLst>
              <a:ext uri="{FF2B5EF4-FFF2-40B4-BE49-F238E27FC236}">
                <a16:creationId xmlns:a16="http://schemas.microsoft.com/office/drawing/2014/main" id="{1C398CE6-08DF-5220-2559-CE9E664CC8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400433F-8665-4064-A4B9-465657D3D148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006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25463BDA-764A-C688-545C-C6D70D1110C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ro-RO"/>
            </a:lvl1pPr>
          </a:lstStyle>
          <a:p>
            <a:pPr lvl="0"/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19A83A21-8CCB-0CFE-257C-F24682AEC2A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1BE4A3EB-4C82-BB0A-BF80-451A8C43A28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53A5005F-FE71-A59E-2665-297F765B98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1E36381-3C7B-4528-9784-DFA2D2A9A22C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974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>
            <a:extLst>
              <a:ext uri="{FF2B5EF4-FFF2-40B4-BE49-F238E27FC236}">
                <a16:creationId xmlns:a16="http://schemas.microsoft.com/office/drawing/2014/main" id="{10DC1717-E6D9-CC7B-8AA9-846C2C461D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3" name="Substituent subsol 2">
            <a:extLst>
              <a:ext uri="{FF2B5EF4-FFF2-40B4-BE49-F238E27FC236}">
                <a16:creationId xmlns:a16="http://schemas.microsoft.com/office/drawing/2014/main" id="{7EF95BFB-C27E-64EC-4247-18EBAE358EF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E3D07C1E-655B-A524-0607-B3C0BE589E8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6D8C0FB-9554-4C07-BA5B-6BC4849CA4B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78454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50F232C-80EA-9FB7-2314-743E5FCA77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503240"/>
            <a:ext cx="3251204" cy="1765304"/>
          </a:xfrm>
        </p:spPr>
        <p:txBody>
          <a:bodyPr anchor="b"/>
          <a:lstStyle>
            <a:lvl1pPr>
              <a:defRPr lang="ro-RO" sz="3200"/>
            </a:lvl1pPr>
          </a:lstStyle>
          <a:p>
            <a:pPr lvl="0"/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6D0E1AF0-DB90-6718-4732-E9BA710884C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286249" y="1089022"/>
            <a:ext cx="5102223" cy="5372100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33E8266F-AA44-A3BC-CB82-BB59B325044E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93736" y="2268534"/>
            <a:ext cx="3251204" cy="420052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8BF1A419-B7EB-5CEF-A85A-3E4592BE44B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60FECD4E-7372-F8E6-4673-FABB951C558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1FCB4E1D-2D4E-29F8-6D4C-44BAB0CEAB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76EABEE-158D-495D-A95E-A45B5FE319DC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335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B554107-3BD0-ABF8-81E9-AE2D5286BA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503240"/>
            <a:ext cx="3251204" cy="1765304"/>
          </a:xfrm>
        </p:spPr>
        <p:txBody>
          <a:bodyPr anchor="b"/>
          <a:lstStyle>
            <a:lvl1pPr>
              <a:defRPr lang="ro-RO" sz="3200"/>
            </a:lvl1pPr>
          </a:lstStyle>
          <a:p>
            <a:pPr lvl="0"/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imagine 2">
            <a:extLst>
              <a:ext uri="{FF2B5EF4-FFF2-40B4-BE49-F238E27FC236}">
                <a16:creationId xmlns:a16="http://schemas.microsoft.com/office/drawing/2014/main" id="{F5D71973-2632-98F9-6AAE-83F450C2D2A0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4286249" y="1089022"/>
            <a:ext cx="5102223" cy="5372100"/>
          </a:xfrm>
        </p:spPr>
        <p:txBody>
          <a:bodyPr/>
          <a:lstStyle>
            <a:lvl1pPr>
              <a:defRPr lang="en-GB"/>
            </a:lvl1pPr>
          </a:lstStyle>
          <a:p>
            <a:pPr lvl="0"/>
            <a:endParaRPr lang="en-GB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B25516FE-C11D-E667-3D4E-902C1360F5C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93736" y="2268534"/>
            <a:ext cx="3251204" cy="420052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1F0F9B48-65E6-649F-4444-7E6808816E7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0D48DCC2-6239-0C15-545D-BE995345478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D534C109-F337-AF8F-213B-6FAD1D2B0C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3806A8-3F47-43F3-B9E5-774DE575AB30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053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E7CD1FC9-8A37-7113-37A2-9F18677A912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ro-RO"/>
            </a:lvl1pPr>
          </a:lstStyle>
          <a:p>
            <a:pPr lvl="0"/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051F5D18-9330-F066-993F-FB2AE50E8EF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461BE056-92F5-7068-8B91-B10D8F59336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2B39FBEE-9338-B37E-DDCD-CD241542B44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A727EE56-3595-4625-F529-E99D882E72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9A5A45F-7858-4AD2-8051-E952904D62F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235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>
            <a:extLst>
              <a:ext uri="{FF2B5EF4-FFF2-40B4-BE49-F238E27FC236}">
                <a16:creationId xmlns:a16="http://schemas.microsoft.com/office/drawing/2014/main" id="{6815977B-F218-EBAA-A678-8792E82B921B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7308854" y="301623"/>
            <a:ext cx="2266953" cy="6456358"/>
          </a:xfrm>
        </p:spPr>
        <p:txBody>
          <a:bodyPr vert="eaVert"/>
          <a:lstStyle>
            <a:lvl1pPr>
              <a:defRPr lang="ro-RO"/>
            </a:lvl1pPr>
          </a:lstStyle>
          <a:p>
            <a:pPr lvl="0"/>
            <a:r>
              <a:rPr lang="ro-RO"/>
              <a:t>Faceți clic pentru a edita stilul de titlu coordonator</a:t>
            </a:r>
            <a:endParaRPr lang="en-GB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72CC95B1-A09A-35F6-C793-086EB30F5205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503240" y="301623"/>
            <a:ext cx="6653210" cy="645635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BEAC037-BD22-FDF9-BD79-3888740153A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D904636C-B0CC-3D49-3B16-EDD19EC5C8C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DE415344-4032-EFC1-752C-7F9C56E411C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F39C246-99D4-4BE8-809F-2032A0AF1AD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830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>
            <a:extLst>
              <a:ext uri="{FF2B5EF4-FFF2-40B4-BE49-F238E27FC236}">
                <a16:creationId xmlns:a16="http://schemas.microsoft.com/office/drawing/2014/main" id="{BA71A4A4-CE55-08B6-1393-EA9FD9D865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8" y="301322"/>
            <a:ext cx="9071643" cy="12621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en-GB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ED6AC3E6-E6C0-A6DC-1DFE-B28CA1778A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8" y="1769043"/>
            <a:ext cx="9071643" cy="4989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GB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BEBE620-396E-7AD3-6BB0-F3FF6383A8B6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8" y="6887160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GB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117EBC2E-9BC0-BABA-B49F-2C4D1F06214B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1" y="6887160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DD236C27-140F-97A1-65A6-A3801DE918A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362" y="6887160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90570B01-D5EF-4214-9CD8-EFD53B1AC5CF}" type="slidenum"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GB" sz="4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icrosoft YaHei" pitchFamily="2"/>
        </a:defRPr>
      </a:lvl1pPr>
    </p:titleStyle>
    <p:bodyStyle>
      <a:lvl1pPr marL="0" marR="0" lvl="0" indent="0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None/>
        <a:tabLst/>
        <a:defRPr lang="ro-RO" sz="32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icrosoft YaHei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o-RO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o-RO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o-RO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ro-RO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o.wikipedia.org/wiki/Urticarie" TargetMode="External"/><Relationship Id="rId7" Type="http://schemas.openxmlformats.org/officeDocument/2006/relationships/image" Target="../media/image15.jfif"/><Relationship Id="rId2" Type="http://schemas.openxmlformats.org/officeDocument/2006/relationships/hyperlink" Target="https://ro.wikipedia.org/wiki/Alergie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fif"/><Relationship Id="rId5" Type="http://schemas.openxmlformats.org/officeDocument/2006/relationships/image" Target="../media/image13.jfif"/><Relationship Id="rId4" Type="http://schemas.openxmlformats.org/officeDocument/2006/relationships/hyperlink" Target="https://ro.wikipedia.org/wiki/Necroz&#259;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6.jf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6.jf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6.jf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fif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f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1">
            <a:extLst>
              <a:ext uri="{FF2B5EF4-FFF2-40B4-BE49-F238E27FC236}">
                <a16:creationId xmlns:a16="http://schemas.microsoft.com/office/drawing/2014/main" id="{453211B1-FE6C-3B16-6828-F176559D1BF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18361"/>
            <a:ext cx="10079641" cy="5669636"/>
          </a:xfrm>
          <a:prstGeom prst="rect">
            <a:avLst/>
          </a:prstGeom>
          <a:noFill/>
          <a:ln cap="flat">
            <a:noFill/>
          </a:ln>
          <a:effectLst>
            <a:softEdge rad="127000"/>
          </a:effectLst>
        </p:spPr>
      </p:pic>
      <p:sp>
        <p:nvSpPr>
          <p:cNvPr id="3" name="CasetăText 2">
            <a:extLst>
              <a:ext uri="{FF2B5EF4-FFF2-40B4-BE49-F238E27FC236}">
                <a16:creationId xmlns:a16="http://schemas.microsoft.com/office/drawing/2014/main" id="{9BAEB052-591C-22CE-8130-7DECD8662BCC}"/>
              </a:ext>
            </a:extLst>
          </p:cNvPr>
          <p:cNvSpPr txBox="1"/>
          <p:nvPr/>
        </p:nvSpPr>
        <p:spPr>
          <a:xfrm>
            <a:off x="1439997" y="6335996"/>
            <a:ext cx="6695995" cy="34667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4" name="CasetăText 3">
            <a:extLst>
              <a:ext uri="{FF2B5EF4-FFF2-40B4-BE49-F238E27FC236}">
                <a16:creationId xmlns:a16="http://schemas.microsoft.com/office/drawing/2014/main" id="{96AAC7A4-BFAB-4216-1AEF-527A99C6B805}"/>
              </a:ext>
            </a:extLst>
          </p:cNvPr>
          <p:cNvSpPr txBox="1"/>
          <p:nvPr/>
        </p:nvSpPr>
        <p:spPr>
          <a:xfrm>
            <a:off x="228087" y="5899827"/>
            <a:ext cx="9624453" cy="156570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200" b="1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1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INTOXICAȚIA CU PARACETAMOL LA </a:t>
            </a:r>
            <a:r>
              <a:rPr lang="en-GB" sz="32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18"/>
              </a:rPr>
              <a:t>ADOLESCENȚI</a:t>
            </a: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200" b="1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200" b="0" i="1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ASISTENT MEDICAL PRINCIPAL LICENȚIAT       </a:t>
            </a:r>
            <a:r>
              <a: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TUDOR IOANA</a:t>
            </a: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200" b="1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200" b="0" i="1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ASISTENT MEDICAL PRINCIPAL LICENȚIAT   </a:t>
            </a:r>
            <a:r>
              <a: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VARTIC MIHAELA</a:t>
            </a:r>
          </a:p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200" b="1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200" b="0" i="1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ASISTENT MEDICAL                                             </a:t>
            </a:r>
            <a:r>
              <a: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MIREA MIRELA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>
            <a:extLst>
              <a:ext uri="{FF2B5EF4-FFF2-40B4-BE49-F238E27FC236}">
                <a16:creationId xmlns:a16="http://schemas.microsoft.com/office/drawing/2014/main" id="{AD9F5495-5F65-A85C-A62E-57E0AE8E52DB}"/>
              </a:ext>
            </a:extLst>
          </p:cNvPr>
          <p:cNvSpPr txBox="1"/>
          <p:nvPr/>
        </p:nvSpPr>
        <p:spPr>
          <a:xfrm>
            <a:off x="4838894" y="2710558"/>
            <a:ext cx="5858359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96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DE CE?</a:t>
            </a:r>
          </a:p>
        </p:txBody>
      </p:sp>
      <p:pic>
        <p:nvPicPr>
          <p:cNvPr id="3" name="Imagine 3">
            <a:extLst>
              <a:ext uri="{FF2B5EF4-FFF2-40B4-BE49-F238E27FC236}">
                <a16:creationId xmlns:a16="http://schemas.microsoft.com/office/drawing/2014/main" id="{1EB79B2B-E50B-7E10-5BD2-78D09D6F3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3732" y="240294"/>
            <a:ext cx="4625102" cy="2583677"/>
          </a:xfrm>
          <a:prstGeom prst="rect">
            <a:avLst/>
          </a:prstGeom>
          <a:noFill/>
          <a:ln cap="flat">
            <a:noFill/>
          </a:ln>
          <a:effectLst>
            <a:softEdge rad="127000"/>
          </a:effectLst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ADBCD81A-456F-CB7E-D899-FD6D85870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1" r="8575"/>
          <a:stretch/>
        </p:blipFill>
        <p:spPr>
          <a:xfrm>
            <a:off x="0" y="722941"/>
            <a:ext cx="5207431" cy="5544895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Imagine 6">
            <a:extLst>
              <a:ext uri="{FF2B5EF4-FFF2-40B4-BE49-F238E27FC236}">
                <a16:creationId xmlns:a16="http://schemas.microsoft.com/office/drawing/2014/main" id="{3D86FE9E-23D9-6CA8-5EB7-6E619DA747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4"/>
          <a:stretch/>
        </p:blipFill>
        <p:spPr>
          <a:xfrm>
            <a:off x="6497212" y="4237202"/>
            <a:ext cx="2910259" cy="3287199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1">
            <a:extLst>
              <a:ext uri="{FF2B5EF4-FFF2-40B4-BE49-F238E27FC236}">
                <a16:creationId xmlns:a16="http://schemas.microsoft.com/office/drawing/2014/main" id="{ED43BA92-3281-0AC8-47CE-90812891EFF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94320" y="68397"/>
            <a:ext cx="5161678" cy="3459595"/>
          </a:xfrm>
          <a:prstGeom prst="rect">
            <a:avLst/>
          </a:prstGeom>
          <a:noFill/>
          <a:ln cap="flat">
            <a:noFill/>
          </a:ln>
          <a:effectLst>
            <a:softEdge rad="317500"/>
          </a:effectLst>
        </p:spPr>
      </p:pic>
      <p:sp>
        <p:nvSpPr>
          <p:cNvPr id="3" name="CasetăText 2">
            <a:extLst>
              <a:ext uri="{FF2B5EF4-FFF2-40B4-BE49-F238E27FC236}">
                <a16:creationId xmlns:a16="http://schemas.microsoft.com/office/drawing/2014/main" id="{68A1E750-E334-869D-2B33-09B270ACBA8E}"/>
              </a:ext>
            </a:extLst>
          </p:cNvPr>
          <p:cNvSpPr txBox="1"/>
          <p:nvPr/>
        </p:nvSpPr>
        <p:spPr>
          <a:xfrm>
            <a:off x="5255998" y="397443"/>
            <a:ext cx="4824621" cy="20669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2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18"/>
              </a:rPr>
              <a:t>PARACETAMOLUL</a:t>
            </a: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200" b="1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Paracetamolul (sau paraacetilaminofenol, 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acetaminofen) este un derivat de para-aminofenol, cu acțiune analgezică și antipiretică.</a:t>
            </a:r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EA8E137B-7BE5-9C5A-E96F-16F49735F129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0315" y="3024003"/>
            <a:ext cx="10079641" cy="444887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>
            <a:extLst>
              <a:ext uri="{FF2B5EF4-FFF2-40B4-BE49-F238E27FC236}">
                <a16:creationId xmlns:a16="http://schemas.microsoft.com/office/drawing/2014/main" id="{63B93C18-B86E-01D9-EA28-464782C83A24}"/>
              </a:ext>
            </a:extLst>
          </p:cNvPr>
          <p:cNvSpPr txBox="1"/>
          <p:nvPr/>
        </p:nvSpPr>
        <p:spPr>
          <a:xfrm>
            <a:off x="0" y="1295997"/>
            <a:ext cx="5887455" cy="566548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-se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absoarbe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rapid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și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aproape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complet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din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tubul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digestiv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;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-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concentrația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plasmatică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maximă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apare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la 40-60 de minute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după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ingestie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;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-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absorbția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este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maximă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este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ro-RO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până la 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4 ore;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-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difuzează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în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toate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țesuturile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,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trecând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inclusiv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de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bariera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hematoencefalică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;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-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timpul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de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înjumătățire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este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de 1-3 ore,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dar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crește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până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la 5 ore la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nou-născuți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și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la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pacienții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cu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insuficiență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hepatică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sau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renală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;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-la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dozele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terapeutice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de 0,5-2 g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legarea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de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proteinele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plasmatice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este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de maxim 25%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și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minim 10%. La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dozele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toxice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sau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în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cazul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insuficienței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hepatice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ajunge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până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la 50%;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-80-90%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este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metabolizat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în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ficat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prin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 </a:t>
            </a:r>
            <a:r>
              <a:rPr lang="en-GB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conjugare</a:t>
            </a: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Lucida Sans" pitchFamily="2"/>
              </a:rPr>
              <a:t>.</a:t>
            </a: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7E314DEC-AD74-EB75-B70D-2D3147D79C9E}"/>
              </a:ext>
            </a:extLst>
          </p:cNvPr>
          <p:cNvSpPr txBox="1"/>
          <p:nvPr/>
        </p:nvSpPr>
        <p:spPr>
          <a:xfrm>
            <a:off x="3064437" y="143999"/>
            <a:ext cx="3951122" cy="56274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18"/>
              </a:rPr>
              <a:t>PARACETAMOLUL</a:t>
            </a:r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69704F44-A0D4-1B1A-2F98-C0548C29491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7899" t="17369" r="9132" b="18919"/>
          <a:stretch>
            <a:fillRect/>
          </a:stretch>
        </p:blipFill>
        <p:spPr>
          <a:xfrm>
            <a:off x="6191996" y="4032001"/>
            <a:ext cx="3744001" cy="345600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858DB813-BD2A-83A1-5C4F-DF87AD4AEB9B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191996" y="1121401"/>
            <a:ext cx="3672001" cy="24786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>
            <a:extLst>
              <a:ext uri="{FF2B5EF4-FFF2-40B4-BE49-F238E27FC236}">
                <a16:creationId xmlns:a16="http://schemas.microsoft.com/office/drawing/2014/main" id="{F75953A3-A940-F9C9-D86E-D16D39494E69}"/>
              </a:ext>
            </a:extLst>
          </p:cNvPr>
          <p:cNvSpPr txBox="1"/>
          <p:nvPr/>
        </p:nvSpPr>
        <p:spPr>
          <a:xfrm>
            <a:off x="143999" y="836639"/>
            <a:ext cx="9648620" cy="173009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18"/>
              </a:rPr>
              <a:t>	Este utilizat în mod curent pentru tratamentul simptomatic al afecțiunilor care implică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18"/>
              </a:rPr>
              <a:t> durere de intensitate slabă sau moderată sau ca antipiretic în hipertermiile de natură infecțioasă.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18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18"/>
              </a:rPr>
              <a:t>CĂI DE ADMINISTRARE: -per OS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18"/>
              </a:rPr>
              <a:t>                                          -intrarectal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18"/>
              </a:rPr>
              <a:t>                                          -intravenos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18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Microsoft YaHei" pitchFamily="2"/>
              <a:cs typeface="Times New Roman" pitchFamily="18"/>
            </a:endParaRP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5E5151F9-9010-93A6-3CA7-02CDABE834D4}"/>
              </a:ext>
            </a:extLst>
          </p:cNvPr>
          <p:cNvSpPr txBox="1"/>
          <p:nvPr/>
        </p:nvSpPr>
        <p:spPr>
          <a:xfrm>
            <a:off x="0" y="0"/>
            <a:ext cx="5975997" cy="34667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4" name="CasetăText 3">
            <a:extLst>
              <a:ext uri="{FF2B5EF4-FFF2-40B4-BE49-F238E27FC236}">
                <a16:creationId xmlns:a16="http://schemas.microsoft.com/office/drawing/2014/main" id="{CD5CADE8-F609-453D-C4A8-ABFE238C942B}"/>
              </a:ext>
            </a:extLst>
          </p:cNvPr>
          <p:cNvSpPr txBox="1"/>
          <p:nvPr/>
        </p:nvSpPr>
        <p:spPr>
          <a:xfrm>
            <a:off x="3064437" y="0"/>
            <a:ext cx="3951122" cy="56274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Microsoft YaHei" pitchFamily="2"/>
                <a:cs typeface="Times New Roman" pitchFamily="18"/>
              </a:rPr>
              <a:t>PARACETAMOLUL</a:t>
            </a:r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592C4111-9E45-765B-B1A9-0D5557793F0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7999" y="2808003"/>
            <a:ext cx="3096002" cy="2592003"/>
          </a:xfrm>
          <a:prstGeom prst="rect">
            <a:avLst/>
          </a:prstGeom>
          <a:noFill/>
          <a:ln cap="flat">
            <a:noFill/>
          </a:ln>
          <a:effectLst>
            <a:softEdge rad="127000"/>
          </a:effectLst>
        </p:spPr>
      </p:pic>
      <p:pic>
        <p:nvPicPr>
          <p:cNvPr id="6" name="Imagine 5">
            <a:extLst>
              <a:ext uri="{FF2B5EF4-FFF2-40B4-BE49-F238E27FC236}">
                <a16:creationId xmlns:a16="http://schemas.microsoft.com/office/drawing/2014/main" id="{2201B0CB-8421-BACF-5E01-DA67D6F26409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6665" t="3174" r="5002"/>
          <a:stretch>
            <a:fillRect/>
          </a:stretch>
        </p:blipFill>
        <p:spPr>
          <a:xfrm>
            <a:off x="1944361" y="5399998"/>
            <a:ext cx="3311636" cy="2159995"/>
          </a:xfrm>
          <a:prstGeom prst="rect">
            <a:avLst/>
          </a:prstGeom>
          <a:noFill/>
          <a:ln cap="flat">
            <a:noFill/>
          </a:ln>
          <a:effectLst>
            <a:softEdge rad="127000"/>
          </a:effectLst>
        </p:spPr>
      </p:pic>
      <p:pic>
        <p:nvPicPr>
          <p:cNvPr id="7" name="Imagine 6">
            <a:extLst>
              <a:ext uri="{FF2B5EF4-FFF2-40B4-BE49-F238E27FC236}">
                <a16:creationId xmlns:a16="http://schemas.microsoft.com/office/drawing/2014/main" id="{D9D8ABCC-E720-F91E-7E7D-58E62DFD539E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 l="13022" t="2727" r="10579" b="4435"/>
          <a:stretch>
            <a:fillRect/>
          </a:stretch>
        </p:blipFill>
        <p:spPr>
          <a:xfrm>
            <a:off x="7276722" y="1701689"/>
            <a:ext cx="2515898" cy="5765365"/>
          </a:xfrm>
          <a:prstGeom prst="rect">
            <a:avLst/>
          </a:prstGeom>
          <a:noFill/>
          <a:ln cap="flat">
            <a:noFill/>
          </a:ln>
          <a:effectLst>
            <a:softEdge rad="127000"/>
          </a:effectLst>
        </p:spPr>
      </p:pic>
      <p:pic>
        <p:nvPicPr>
          <p:cNvPr id="8" name="Imagine 7">
            <a:extLst>
              <a:ext uri="{FF2B5EF4-FFF2-40B4-BE49-F238E27FC236}">
                <a16:creationId xmlns:a16="http://schemas.microsoft.com/office/drawing/2014/main" id="{47F74E5C-74CC-42A9-5CEC-545930B9E347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3471117" y="2808003"/>
            <a:ext cx="3440878" cy="2592003"/>
          </a:xfrm>
          <a:prstGeom prst="rect">
            <a:avLst/>
          </a:prstGeom>
          <a:noFill/>
          <a:ln cap="flat">
            <a:noFill/>
          </a:ln>
          <a:effectLst>
            <a:softEdge rad="1270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>
            <a:extLst>
              <a:ext uri="{FF2B5EF4-FFF2-40B4-BE49-F238E27FC236}">
                <a16:creationId xmlns:a16="http://schemas.microsoft.com/office/drawing/2014/main" id="{9A85103C-4B24-AC9B-0877-9338D2EE4CBA}"/>
              </a:ext>
            </a:extLst>
          </p:cNvPr>
          <p:cNvSpPr txBox="1"/>
          <p:nvPr/>
        </p:nvSpPr>
        <p:spPr>
          <a:xfrm>
            <a:off x="2436592" y="402957"/>
            <a:ext cx="5207434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28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PARACETAMOLUL</a:t>
            </a:r>
            <a:endParaRPr lang="en-GB" sz="2800" b="1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pic>
        <p:nvPicPr>
          <p:cNvPr id="3" name="Imagine 3">
            <a:extLst>
              <a:ext uri="{FF2B5EF4-FFF2-40B4-BE49-F238E27FC236}">
                <a16:creationId xmlns:a16="http://schemas.microsoft.com/office/drawing/2014/main" id="{B559A098-7F3C-D3C2-5E06-8ECBF2979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65" y="3175164"/>
            <a:ext cx="3721397" cy="242262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CasetăText 4">
            <a:extLst>
              <a:ext uri="{FF2B5EF4-FFF2-40B4-BE49-F238E27FC236}">
                <a16:creationId xmlns:a16="http://schemas.microsoft.com/office/drawing/2014/main" id="{49338F71-9352-1B2B-580D-BF62C5E4DA40}"/>
              </a:ext>
            </a:extLst>
          </p:cNvPr>
          <p:cNvSpPr txBox="1"/>
          <p:nvPr/>
        </p:nvSpPr>
        <p:spPr>
          <a:xfrm>
            <a:off x="4510003" y="1549834"/>
            <a:ext cx="4990456" cy="224676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28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DOZE DE ADMINISTARE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o-RO" sz="2800" b="1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o-RO" sz="2800" b="1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o-RO" sz="2800" b="1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00" b="1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sp>
        <p:nvSpPr>
          <p:cNvPr id="5" name="CasetăText 4">
            <a:extLst>
              <a:ext uri="{FF2B5EF4-FFF2-40B4-BE49-F238E27FC236}">
                <a16:creationId xmlns:a16="http://schemas.microsoft.com/office/drawing/2014/main" id="{93A9A039-D5F4-76BA-1DC8-4D4F2F30A666}"/>
              </a:ext>
            </a:extLst>
          </p:cNvPr>
          <p:cNvSpPr txBox="1"/>
          <p:nvPr/>
        </p:nvSpPr>
        <p:spPr>
          <a:xfrm>
            <a:off x="4797504" y="3175164"/>
            <a:ext cx="49904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/>
              <a:t>*</a:t>
            </a:r>
            <a:r>
              <a:rPr lang="en-GB" b="1" dirty="0" err="1"/>
              <a:t>copii</a:t>
            </a:r>
            <a:r>
              <a:rPr lang="en-GB" b="1" dirty="0"/>
              <a:t>&gt;15ani,adul</a:t>
            </a:r>
            <a:r>
              <a:rPr lang="ro-RO" b="1" dirty="0"/>
              <a:t>ți        </a:t>
            </a:r>
            <a:r>
              <a:rPr lang="ro-RO" dirty="0"/>
              <a:t>500-1000mg/4h</a:t>
            </a:r>
          </a:p>
          <a:p>
            <a:r>
              <a:rPr lang="ro-RO" dirty="0"/>
              <a:t>                                           max.4g/zi </a:t>
            </a:r>
          </a:p>
          <a:p>
            <a:r>
              <a:rPr lang="ro-RO" b="1" dirty="0"/>
              <a:t>                                           </a:t>
            </a:r>
            <a:r>
              <a:rPr lang="ro-RO" dirty="0"/>
              <a:t>2,5g/24h/termen lung</a:t>
            </a:r>
          </a:p>
          <a:p>
            <a:endParaRPr lang="ro-RO" b="1" dirty="0"/>
          </a:p>
          <a:p>
            <a:endParaRPr lang="ro-RO" b="1" dirty="0"/>
          </a:p>
          <a:p>
            <a:endParaRPr lang="ro-RO" b="1"/>
          </a:p>
          <a:p>
            <a:r>
              <a:rPr lang="ro-RO" b="1"/>
              <a:t>*</a:t>
            </a:r>
            <a:r>
              <a:rPr lang="ro-RO" b="1" dirty="0"/>
              <a:t>copii                                 </a:t>
            </a:r>
            <a:r>
              <a:rPr lang="ro-RO" dirty="0"/>
              <a:t>60mg/kg repetat </a:t>
            </a:r>
            <a:r>
              <a:rPr lang="ro-RO"/>
              <a:t>la 6h</a:t>
            </a:r>
            <a:endParaRPr lang="ro-RO" dirty="0"/>
          </a:p>
          <a:p>
            <a:r>
              <a:rPr lang="ro-RO" b="1" dirty="0"/>
              <a:t>                        5-8ani  max.1g/zi</a:t>
            </a:r>
          </a:p>
          <a:p>
            <a:r>
              <a:rPr lang="ro-RO" b="1" dirty="0"/>
              <a:t>                        8-12ani max.2g/zi</a:t>
            </a:r>
          </a:p>
          <a:p>
            <a:r>
              <a:rPr lang="ro-RO" b="1" dirty="0"/>
              <a:t>                        12-15 ani max.3g/zi</a:t>
            </a:r>
            <a:endParaRPr lang="en-GB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>
            <a:extLst>
              <a:ext uri="{FF2B5EF4-FFF2-40B4-BE49-F238E27FC236}">
                <a16:creationId xmlns:a16="http://schemas.microsoft.com/office/drawing/2014/main" id="{7EA34934-2AED-E02E-236F-A228C515D746}"/>
              </a:ext>
            </a:extLst>
          </p:cNvPr>
          <p:cNvSpPr txBox="1"/>
          <p:nvPr/>
        </p:nvSpPr>
        <p:spPr>
          <a:xfrm>
            <a:off x="2258366" y="371959"/>
            <a:ext cx="5563895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RISCURILE ASOCIATE </a:t>
            </a:r>
            <a:r>
              <a:rPr lang="en-GB" sz="24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ADMINISTR</a:t>
            </a:r>
            <a:r>
              <a:rPr lang="ro-RO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ĂRII DE </a:t>
            </a:r>
            <a:r>
              <a:rPr lang="ro-RO" sz="24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PARACETAMOL</a:t>
            </a:r>
            <a:endParaRPr lang="en-GB" sz="2400" b="1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sp>
        <p:nvSpPr>
          <p:cNvPr id="3" name="CasetăText 4">
            <a:extLst>
              <a:ext uri="{FF2B5EF4-FFF2-40B4-BE49-F238E27FC236}">
                <a16:creationId xmlns:a16="http://schemas.microsoft.com/office/drawing/2014/main" id="{31879B2C-BE68-1603-CF35-B6E272F15196}"/>
              </a:ext>
            </a:extLst>
          </p:cNvPr>
          <p:cNvSpPr txBox="1"/>
          <p:nvPr/>
        </p:nvSpPr>
        <p:spPr>
          <a:xfrm>
            <a:off x="387458" y="1181541"/>
            <a:ext cx="9236994" cy="369331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202122"/>
                </a:solidFill>
                <a:uFillTx/>
                <a:latin typeface="Times New Roman" pitchFamily="18"/>
                <a:cs typeface="Times New Roman" pitchFamily="18"/>
              </a:rPr>
              <a:t>Manifestări </a:t>
            </a:r>
            <a:r>
              <a:rPr lang="en-GB" sz="1800" b="0" i="0" u="none" strike="noStrike" kern="1200" cap="none" spc="0" baseline="0">
                <a:solidFill>
                  <a:srgbClr val="3366CC"/>
                </a:solidFill>
                <a:uFillTx/>
                <a:latin typeface="Times New Roman" pitchFamily="18"/>
                <a:cs typeface="Times New Roman" pitchFamily="18"/>
                <a:hlinkClick r:id="rId2" tooltip="Alergi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alergice</a:t>
            </a:r>
            <a:r>
              <a:rPr lang="en-GB" sz="1800" b="0" i="0" u="none" strike="noStrike" kern="1200" cap="none" spc="0" baseline="0">
                <a:solidFill>
                  <a:srgbClr val="202122"/>
                </a:solidFill>
                <a:uFillTx/>
                <a:latin typeface="Times New Roman" pitchFamily="18"/>
                <a:cs typeface="Times New Roman" pitchFamily="18"/>
              </a:rPr>
              <a:t> </a:t>
            </a:r>
            <a:r>
              <a:rPr lang="en-GB" sz="1800" b="0" i="0" u="none" strike="noStrike" kern="1200" cap="none" spc="0" baseline="0">
                <a:solidFill>
                  <a:srgbClr val="3366CC"/>
                </a:solidFill>
                <a:uFillTx/>
                <a:latin typeface="Times New Roman" pitchFamily="18"/>
                <a:cs typeface="Times New Roman" pitchFamily="18"/>
                <a:hlinkClick r:id="rId3" tooltip="Urticari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urticariene</a:t>
            </a:r>
            <a:endParaRPr lang="ro-RO" sz="1800" b="0" i="0" u="none" strike="noStrike" kern="1200" cap="none" spc="0" baseline="0">
              <a:solidFill>
                <a:srgbClr val="3366CC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202122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202122"/>
                </a:solidFill>
                <a:uFillTx/>
                <a:latin typeface="Times New Roman" pitchFamily="18"/>
                <a:cs typeface="Times New Roman" pitchFamily="18"/>
              </a:rPr>
              <a:t>Agranulocitoză sau granulocitopenie</a:t>
            </a:r>
            <a:endParaRPr lang="ro-RO" sz="1800" b="0" i="0" u="none" strike="noStrike" kern="1200" cap="none" spc="0" baseline="0">
              <a:solidFill>
                <a:srgbClr val="202122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202122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202122"/>
                </a:solidFill>
                <a:uFillTx/>
                <a:latin typeface="Times New Roman" pitchFamily="18"/>
                <a:cs typeface="Times New Roman" pitchFamily="18"/>
              </a:rPr>
              <a:t>Anemie</a:t>
            </a:r>
            <a:endParaRPr lang="ro-RO" sz="1800" b="0" i="0" u="none" strike="noStrike" kern="1200" cap="none" spc="0" baseline="0">
              <a:solidFill>
                <a:srgbClr val="202122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202122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202122"/>
                </a:solidFill>
                <a:uFillTx/>
                <a:latin typeface="Times New Roman" pitchFamily="18"/>
                <a:cs typeface="Times New Roman" pitchFamily="18"/>
              </a:rPr>
              <a:t>Trombocitopeni</a:t>
            </a:r>
            <a:r>
              <a:rPr lang="ro-RO" sz="1800" b="0" i="0" u="none" strike="noStrike" kern="1200" cap="none" spc="0" baseline="0">
                <a:solidFill>
                  <a:srgbClr val="202122"/>
                </a:solidFill>
                <a:uFillTx/>
                <a:latin typeface="Times New Roman" pitchFamily="18"/>
                <a:cs typeface="Times New Roman" pitchFamily="18"/>
              </a:rPr>
              <a:t>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202122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202122"/>
                </a:solidFill>
                <a:uFillTx/>
                <a:latin typeface="Times New Roman" pitchFamily="18"/>
                <a:cs typeface="Times New Roman" pitchFamily="18"/>
              </a:rPr>
              <a:t>După doze toxice sau utilizare cronică: hepatotoxicitate cu </a:t>
            </a:r>
            <a:r>
              <a:rPr lang="en-GB" sz="1800" b="0" i="0" u="none" strike="noStrike" kern="1200" cap="none" spc="0" baseline="0">
                <a:solidFill>
                  <a:srgbClr val="3366CC"/>
                </a:solidFill>
                <a:uFillTx/>
                <a:latin typeface="Times New Roman" pitchFamily="18"/>
                <a:cs typeface="Times New Roman" pitchFamily="18"/>
                <a:hlinkClick r:id="rId4" tooltip="Necroză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necroză</a:t>
            </a:r>
            <a:r>
              <a:rPr lang="en-GB" sz="1800" b="0" i="0" u="none" strike="noStrike" kern="1200" cap="none" spc="0" baseline="0">
                <a:solidFill>
                  <a:srgbClr val="202122"/>
                </a:solidFill>
                <a:uFillTx/>
                <a:latin typeface="Times New Roman" pitchFamily="18"/>
                <a:cs typeface="Times New Roman" pitchFamily="18"/>
              </a:rPr>
              <a:t> hepatică generalizată și ireversibilă</a:t>
            </a:r>
            <a:endParaRPr lang="ro-RO" sz="1800" b="0" i="0" u="none" strike="noStrike" kern="1200" cap="none" spc="0" baseline="0">
              <a:solidFill>
                <a:srgbClr val="202122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202122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202122"/>
                </a:solidFill>
                <a:uFillTx/>
                <a:latin typeface="Times New Roman" pitchFamily="18"/>
                <a:cs typeface="Times New Roman" pitchFamily="18"/>
              </a:rPr>
              <a:t>Poate apărea dependența psihică de paracetamol, dar dezvoltarea toleranței și a dependenței fizice nu a fost semnalată.</a:t>
            </a:r>
          </a:p>
        </p:txBody>
      </p:sp>
      <p:pic>
        <p:nvPicPr>
          <p:cNvPr id="4" name="Imagine 6">
            <a:extLst>
              <a:ext uri="{FF2B5EF4-FFF2-40B4-BE49-F238E27FC236}">
                <a16:creationId xmlns:a16="http://schemas.microsoft.com/office/drawing/2014/main" id="{9B7E14A8-A4C6-7F9D-0185-FBD2566647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981" y="4849684"/>
            <a:ext cx="3998561" cy="2570506"/>
          </a:xfrm>
          <a:prstGeom prst="rect">
            <a:avLst/>
          </a:prstGeom>
          <a:noFill/>
          <a:ln cap="flat">
            <a:noFill/>
          </a:ln>
          <a:effectLst>
            <a:softEdge rad="127000"/>
          </a:effectLst>
        </p:spPr>
      </p:pic>
      <p:pic>
        <p:nvPicPr>
          <p:cNvPr id="5" name="Imagine 10">
            <a:extLst>
              <a:ext uri="{FF2B5EF4-FFF2-40B4-BE49-F238E27FC236}">
                <a16:creationId xmlns:a16="http://schemas.microsoft.com/office/drawing/2014/main" id="{45043E8C-1696-E858-DD2A-B42AF41F8A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2832" y="4777237"/>
            <a:ext cx="3015444" cy="2686022"/>
          </a:xfrm>
          <a:prstGeom prst="rect">
            <a:avLst/>
          </a:prstGeom>
          <a:noFill/>
          <a:ln cap="flat">
            <a:noFill/>
          </a:ln>
          <a:effectLst>
            <a:softEdge rad="127000"/>
          </a:effectLst>
        </p:spPr>
      </p:pic>
      <p:pic>
        <p:nvPicPr>
          <p:cNvPr id="6" name="Imagine 12">
            <a:extLst>
              <a:ext uri="{FF2B5EF4-FFF2-40B4-BE49-F238E27FC236}">
                <a16:creationId xmlns:a16="http://schemas.microsoft.com/office/drawing/2014/main" id="{F10F2086-61D1-C6DC-2071-A5D86BBA75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7566" y="4552322"/>
            <a:ext cx="2150906" cy="2867869"/>
          </a:xfrm>
          <a:prstGeom prst="rect">
            <a:avLst/>
          </a:prstGeom>
          <a:noFill/>
          <a:ln cap="flat">
            <a:noFill/>
          </a:ln>
          <a:effectLst>
            <a:softEdge rad="1270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>
            <a:extLst>
              <a:ext uri="{FF2B5EF4-FFF2-40B4-BE49-F238E27FC236}">
                <a16:creationId xmlns:a16="http://schemas.microsoft.com/office/drawing/2014/main" id="{C424E65E-06AE-86B1-E66E-7B6B067137CA}"/>
              </a:ext>
            </a:extLst>
          </p:cNvPr>
          <p:cNvSpPr txBox="1"/>
          <p:nvPr/>
        </p:nvSpPr>
        <p:spPr>
          <a:xfrm>
            <a:off x="1301858" y="309963"/>
            <a:ext cx="7361697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24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INTOXICAȚIA CU PARACETAMOL LA ADOLESCENȚI</a:t>
            </a:r>
            <a:endParaRPr lang="en-GB" sz="2400" b="1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E679E1D4-374A-C8EA-CF72-2F6EB4D57F37}"/>
              </a:ext>
            </a:extLst>
          </p:cNvPr>
          <p:cNvSpPr txBox="1"/>
          <p:nvPr/>
        </p:nvSpPr>
        <p:spPr>
          <a:xfrm>
            <a:off x="449455" y="1797801"/>
            <a:ext cx="9228216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SPITAL CLINIC DE URGENȚĂ PENTRU COPII BRAȘOV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o-RO" sz="18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2020-2025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pic>
        <p:nvPicPr>
          <p:cNvPr id="4" name="Imagine 4">
            <a:extLst>
              <a:ext uri="{FF2B5EF4-FFF2-40B4-BE49-F238E27FC236}">
                <a16:creationId xmlns:a16="http://schemas.microsoft.com/office/drawing/2014/main" id="{F51C94C9-5912-1EEC-82E1-09436C2CD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7297" y="814474"/>
            <a:ext cx="3000182" cy="2578672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10" name="Diagramă 9">
            <a:extLst>
              <a:ext uri="{FF2B5EF4-FFF2-40B4-BE49-F238E27FC236}">
                <a16:creationId xmlns:a16="http://schemas.microsoft.com/office/drawing/2014/main" id="{A807CDA7-69B6-D1E5-235C-D94746E1C7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0981122"/>
              </p:ext>
            </p:extLst>
          </p:nvPr>
        </p:nvGraphicFramePr>
        <p:xfrm>
          <a:off x="1173266" y="2998133"/>
          <a:ext cx="7618879" cy="4480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tăText 4">
            <a:extLst>
              <a:ext uri="{FF2B5EF4-FFF2-40B4-BE49-F238E27FC236}">
                <a16:creationId xmlns:a16="http://schemas.microsoft.com/office/drawing/2014/main" id="{8CD4E865-6B69-860E-DBB8-3EF7F22FFBBF}"/>
              </a:ext>
            </a:extLst>
          </p:cNvPr>
          <p:cNvSpPr txBox="1"/>
          <p:nvPr/>
        </p:nvSpPr>
        <p:spPr>
          <a:xfrm>
            <a:off x="1258725" y="362370"/>
            <a:ext cx="75631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ro-RO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+mn-ea"/>
                <a:cs typeface="Times New Roman" pitchFamily="18"/>
              </a:rPr>
              <a:t>INTOXICAȚIA CU PARACETAMOL LA ADOLESCENȚI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+mn-ea"/>
              <a:cs typeface="Times New Roman" pitchFamily="18"/>
            </a:endParaRPr>
          </a:p>
        </p:txBody>
      </p:sp>
      <p:sp>
        <p:nvSpPr>
          <p:cNvPr id="6" name="CasetăText 5">
            <a:extLst>
              <a:ext uri="{FF2B5EF4-FFF2-40B4-BE49-F238E27FC236}">
                <a16:creationId xmlns:a16="http://schemas.microsoft.com/office/drawing/2014/main" id="{24BEE9F0-5B80-A625-70E5-4CABF7DCC7DC}"/>
              </a:ext>
            </a:extLst>
          </p:cNvPr>
          <p:cNvSpPr txBox="1"/>
          <p:nvPr/>
        </p:nvSpPr>
        <p:spPr>
          <a:xfrm>
            <a:off x="426203" y="1693088"/>
            <a:ext cx="9228216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SPITAL CLINIC DE URGENȚĂ PENTRU COPII BRAȘOV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o-RO" sz="18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2020-2025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pic>
        <p:nvPicPr>
          <p:cNvPr id="7" name="Imagine 4">
            <a:extLst>
              <a:ext uri="{FF2B5EF4-FFF2-40B4-BE49-F238E27FC236}">
                <a16:creationId xmlns:a16="http://schemas.microsoft.com/office/drawing/2014/main" id="{C35634B4-D00E-1D2F-0F1D-DCB9511F0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8260" y="777868"/>
            <a:ext cx="3000182" cy="2578672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10" name="Diagramă 9">
            <a:extLst>
              <a:ext uri="{FF2B5EF4-FFF2-40B4-BE49-F238E27FC236}">
                <a16:creationId xmlns:a16="http://schemas.microsoft.com/office/drawing/2014/main" id="{DF04071C-35CE-CB00-601F-3E83DADB7B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4089608"/>
              </p:ext>
            </p:extLst>
          </p:nvPr>
        </p:nvGraphicFramePr>
        <p:xfrm>
          <a:off x="836908" y="2717027"/>
          <a:ext cx="8369085" cy="4480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74290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4">
            <a:extLst>
              <a:ext uri="{FF2B5EF4-FFF2-40B4-BE49-F238E27FC236}">
                <a16:creationId xmlns:a16="http://schemas.microsoft.com/office/drawing/2014/main" id="{BABA1278-FADA-C892-9C9A-C1A90BF56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7297" y="814474"/>
            <a:ext cx="3000182" cy="25786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CasetăText 2">
            <a:extLst>
              <a:ext uri="{FF2B5EF4-FFF2-40B4-BE49-F238E27FC236}">
                <a16:creationId xmlns:a16="http://schemas.microsoft.com/office/drawing/2014/main" id="{99573487-2960-DBE8-305F-D82171580A15}"/>
              </a:ext>
            </a:extLst>
          </p:cNvPr>
          <p:cNvSpPr txBox="1"/>
          <p:nvPr/>
        </p:nvSpPr>
        <p:spPr>
          <a:xfrm>
            <a:off x="1301858" y="309963"/>
            <a:ext cx="7361697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24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INTOXICAȚIA CU PARACETAMOL LA ADOLESCENȚI</a:t>
            </a:r>
            <a:endParaRPr lang="en-GB" sz="2400" b="1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sp>
        <p:nvSpPr>
          <p:cNvPr id="4" name="CasetăText 3">
            <a:extLst>
              <a:ext uri="{FF2B5EF4-FFF2-40B4-BE49-F238E27FC236}">
                <a16:creationId xmlns:a16="http://schemas.microsoft.com/office/drawing/2014/main" id="{917B5D69-A625-2881-625E-D26C46545B42}"/>
              </a:ext>
            </a:extLst>
          </p:cNvPr>
          <p:cNvSpPr txBox="1"/>
          <p:nvPr/>
        </p:nvSpPr>
        <p:spPr>
          <a:xfrm>
            <a:off x="449455" y="1797801"/>
            <a:ext cx="9228216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SPITAL CLINIC DE URGENȚĂ PENTRU COPII BRAȘOV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o-RO" sz="18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2020-2025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graphicFrame>
        <p:nvGraphicFramePr>
          <p:cNvPr id="7" name="Diagramă 6">
            <a:extLst>
              <a:ext uri="{FF2B5EF4-FFF2-40B4-BE49-F238E27FC236}">
                <a16:creationId xmlns:a16="http://schemas.microsoft.com/office/drawing/2014/main" id="{4204A8F3-8427-2959-7983-4B7E0A8620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4140003"/>
              </p:ext>
            </p:extLst>
          </p:nvPr>
        </p:nvGraphicFramePr>
        <p:xfrm>
          <a:off x="1622497" y="3079397"/>
          <a:ext cx="6720417" cy="4480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44873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4">
            <a:extLst>
              <a:ext uri="{FF2B5EF4-FFF2-40B4-BE49-F238E27FC236}">
                <a16:creationId xmlns:a16="http://schemas.microsoft.com/office/drawing/2014/main" id="{8E6F26C9-8A4E-C049-FBBE-AA204ABCB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4" y="4208141"/>
            <a:ext cx="4792333" cy="3201241"/>
          </a:xfrm>
          <a:prstGeom prst="rect">
            <a:avLst/>
          </a:prstGeom>
          <a:noFill/>
          <a:ln cap="flat">
            <a:noFill/>
          </a:ln>
          <a:effectLst>
            <a:softEdge rad="127000"/>
          </a:effectLst>
        </p:spPr>
      </p:pic>
      <p:pic>
        <p:nvPicPr>
          <p:cNvPr id="3" name="Imagine 6">
            <a:extLst>
              <a:ext uri="{FF2B5EF4-FFF2-40B4-BE49-F238E27FC236}">
                <a16:creationId xmlns:a16="http://schemas.microsoft.com/office/drawing/2014/main" id="{5DDF33B5-5BA1-C0B5-41F5-9AB1F0A83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4" y="1152875"/>
            <a:ext cx="5207425" cy="2929179"/>
          </a:xfrm>
          <a:prstGeom prst="rect">
            <a:avLst/>
          </a:prstGeom>
          <a:noFill/>
          <a:ln cap="flat">
            <a:noFill/>
          </a:ln>
          <a:effectLst>
            <a:softEdge rad="127000"/>
          </a:effectLst>
        </p:spPr>
      </p:pic>
      <p:pic>
        <p:nvPicPr>
          <p:cNvPr id="4" name="Imagine 8">
            <a:extLst>
              <a:ext uri="{FF2B5EF4-FFF2-40B4-BE49-F238E27FC236}">
                <a16:creationId xmlns:a16="http://schemas.microsoft.com/office/drawing/2014/main" id="{73DF90DB-61DE-93D4-3B17-04FAA9C00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309" y="4699558"/>
            <a:ext cx="5023265" cy="2825587"/>
          </a:xfrm>
          <a:prstGeom prst="rect">
            <a:avLst/>
          </a:prstGeom>
          <a:noFill/>
          <a:ln cap="flat">
            <a:noFill/>
          </a:ln>
          <a:effectLst>
            <a:softEdge rad="127000"/>
          </a:effectLst>
        </p:spPr>
      </p:pic>
      <p:pic>
        <p:nvPicPr>
          <p:cNvPr id="5" name="Imagine 10">
            <a:extLst>
              <a:ext uri="{FF2B5EF4-FFF2-40B4-BE49-F238E27FC236}">
                <a16:creationId xmlns:a16="http://schemas.microsoft.com/office/drawing/2014/main" id="{B58A00FB-30B8-A3D9-9D22-4DE79AD279E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76" r="17115" b="18913"/>
          <a:stretch>
            <a:fillRect/>
          </a:stretch>
        </p:blipFill>
        <p:spPr>
          <a:xfrm>
            <a:off x="5157042" y="1148806"/>
            <a:ext cx="4554955" cy="2663244"/>
          </a:xfrm>
          <a:prstGeom prst="rect">
            <a:avLst/>
          </a:prstGeom>
          <a:noFill/>
          <a:ln cap="flat">
            <a:noFill/>
          </a:ln>
          <a:effectLst>
            <a:softEdge rad="127000"/>
          </a:effectLst>
        </p:spPr>
      </p:pic>
      <p:pic>
        <p:nvPicPr>
          <p:cNvPr id="6" name="Imagine 2">
            <a:extLst>
              <a:ext uri="{FF2B5EF4-FFF2-40B4-BE49-F238E27FC236}">
                <a16:creationId xmlns:a16="http://schemas.microsoft.com/office/drawing/2014/main" id="{98865E90-1B76-2C39-880B-5ACFE39C8C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1170" y="2671126"/>
            <a:ext cx="1438278" cy="3181353"/>
          </a:xfrm>
          <a:prstGeom prst="rect">
            <a:avLst/>
          </a:prstGeom>
          <a:noFill/>
          <a:ln cap="flat">
            <a:noFill/>
          </a:ln>
          <a:effectLst>
            <a:softEdge rad="127000"/>
          </a:effectLst>
        </p:spPr>
      </p:pic>
      <p:sp>
        <p:nvSpPr>
          <p:cNvPr id="7" name="CasetăText 11">
            <a:extLst>
              <a:ext uri="{FF2B5EF4-FFF2-40B4-BE49-F238E27FC236}">
                <a16:creationId xmlns:a16="http://schemas.microsoft.com/office/drawing/2014/main" id="{DF8A45C5-27E3-3623-C311-25A4E4270683}"/>
              </a:ext>
            </a:extLst>
          </p:cNvPr>
          <p:cNvSpPr txBox="1"/>
          <p:nvPr/>
        </p:nvSpPr>
        <p:spPr>
          <a:xfrm>
            <a:off x="2135928" y="185358"/>
            <a:ext cx="5346917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24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FACTORI DE RISC SPECIFICI ADOLESCENȚEI</a:t>
            </a:r>
            <a:endParaRPr lang="en-GB" sz="2400" b="1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>
            <a:extLst>
              <a:ext uri="{FF2B5EF4-FFF2-40B4-BE49-F238E27FC236}">
                <a16:creationId xmlns:a16="http://schemas.microsoft.com/office/drawing/2014/main" id="{7A0CF57F-93C9-2D73-B37A-7D55BAFEC042}"/>
              </a:ext>
            </a:extLst>
          </p:cNvPr>
          <p:cNvSpPr txBox="1"/>
          <p:nvPr/>
        </p:nvSpPr>
        <p:spPr>
          <a:xfrm>
            <a:off x="2309244" y="371959"/>
            <a:ext cx="562588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24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TRATAMENTUL INTOXICAȚIEI CU PARACETAMOL</a:t>
            </a:r>
            <a:endParaRPr lang="en-GB" sz="2400" b="1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pic>
        <p:nvPicPr>
          <p:cNvPr id="3" name="Imagine 3">
            <a:extLst>
              <a:ext uri="{FF2B5EF4-FFF2-40B4-BE49-F238E27FC236}">
                <a16:creationId xmlns:a16="http://schemas.microsoft.com/office/drawing/2014/main" id="{CB8FEC46-913E-6927-82A0-B7C6ABFEA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097" y="4041383"/>
            <a:ext cx="5800176" cy="325895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CasetăText 3">
            <a:extLst>
              <a:ext uri="{FF2B5EF4-FFF2-40B4-BE49-F238E27FC236}">
                <a16:creationId xmlns:a16="http://schemas.microsoft.com/office/drawing/2014/main" id="{33688302-A382-867F-D8F1-A06338E1E80E}"/>
              </a:ext>
            </a:extLst>
          </p:cNvPr>
          <p:cNvSpPr txBox="1"/>
          <p:nvPr/>
        </p:nvSpPr>
        <p:spPr>
          <a:xfrm>
            <a:off x="511439" y="1486966"/>
            <a:ext cx="92214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-spălătura gastrică +cărbune activat  </a:t>
            </a:r>
            <a:r>
              <a:rPr lang="ro-RO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DOAR ÎN PRIMA ORĂ 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 ingestie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-administrarea de cărbune activat  </a:t>
            </a:r>
            <a:r>
              <a:rPr lang="ro-RO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1-4 ore 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 ingestie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-administrarea antidotului N-ACETILCISTEINĂ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*AST crescut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*NSP crescut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*doza ingerată &gt;150mg/kg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*pacient simptomatic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>
            <a:extLst>
              <a:ext uri="{FF2B5EF4-FFF2-40B4-BE49-F238E27FC236}">
                <a16:creationId xmlns:a16="http://schemas.microsoft.com/office/drawing/2014/main" id="{B629E1D3-EA9E-33AD-E5DA-CF65A3EBA344}"/>
              </a:ext>
            </a:extLst>
          </p:cNvPr>
          <p:cNvSpPr txBox="1"/>
          <p:nvPr/>
        </p:nvSpPr>
        <p:spPr>
          <a:xfrm>
            <a:off x="2227371" y="198256"/>
            <a:ext cx="562588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24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TRATAMENTUL INTOXICAȚIEI CU PARACETAMOL</a:t>
            </a:r>
            <a:endParaRPr lang="en-GB" sz="2400" b="1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sp>
        <p:nvSpPr>
          <p:cNvPr id="4" name="CasetăText 3">
            <a:extLst>
              <a:ext uri="{FF2B5EF4-FFF2-40B4-BE49-F238E27FC236}">
                <a16:creationId xmlns:a16="http://schemas.microsoft.com/office/drawing/2014/main" id="{7B697DF8-CB39-A71D-4891-B16A78664DAE}"/>
              </a:ext>
            </a:extLst>
          </p:cNvPr>
          <p:cNvSpPr txBox="1"/>
          <p:nvPr/>
        </p:nvSpPr>
        <p:spPr>
          <a:xfrm>
            <a:off x="286717" y="1159736"/>
            <a:ext cx="950718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-transplant hepatic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	*pH&lt;7,30 după reechilibrare </a:t>
            </a:r>
            <a:r>
              <a:rPr lang="ro-R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hidro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-electrolitică și hemodinamică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	*PT&gt;100 </a:t>
            </a:r>
            <a:r>
              <a:rPr lang="ro-R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sec.+creatinină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3,3mg/</a:t>
            </a:r>
            <a:r>
              <a:rPr lang="ro-R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dl+semne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encefalopatie gr III-IV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	*lactat seric&gt;3,5mmol/l la aprox.55h de la ingestie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&gt;3mmol/l după reechilibrare </a:t>
            </a:r>
            <a:r>
              <a:rPr lang="ro-R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hidro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-electrolitică și hemodinamică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	*timpul de protrombină nu se normalizează după </a:t>
            </a:r>
            <a:r>
              <a:rPr lang="ro-R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tratamentulcu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vit.K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și PPC</a:t>
            </a:r>
          </a:p>
          <a:p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-ELS (</a:t>
            </a:r>
            <a:r>
              <a:rPr lang="ro-R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Extracorporeal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Liver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Support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	*</a:t>
            </a:r>
            <a:r>
              <a:rPr lang="ro-R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presența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encefalopatiei acute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	*afectare hepatica +</a:t>
            </a:r>
            <a:r>
              <a:rPr lang="ro-R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containdicații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administrare antidot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	*în așteptarea transplantului hepatic</a:t>
            </a:r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29C0C5CF-976B-ABBD-5125-7D3EAEEC61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" r="3795"/>
          <a:stretch/>
        </p:blipFill>
        <p:spPr>
          <a:xfrm>
            <a:off x="4320718" y="2712290"/>
            <a:ext cx="4799012" cy="4071466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4">
            <a:extLst>
              <a:ext uri="{FF2B5EF4-FFF2-40B4-BE49-F238E27FC236}">
                <a16:creationId xmlns:a16="http://schemas.microsoft.com/office/drawing/2014/main" id="{BABA1278-FADA-C892-9C9A-C1A90BF56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7297" y="814474"/>
            <a:ext cx="3000182" cy="25786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CasetăText 2">
            <a:extLst>
              <a:ext uri="{FF2B5EF4-FFF2-40B4-BE49-F238E27FC236}">
                <a16:creationId xmlns:a16="http://schemas.microsoft.com/office/drawing/2014/main" id="{99573487-2960-DBE8-305F-D82171580A15}"/>
              </a:ext>
            </a:extLst>
          </p:cNvPr>
          <p:cNvSpPr txBox="1"/>
          <p:nvPr/>
        </p:nvSpPr>
        <p:spPr>
          <a:xfrm>
            <a:off x="1301858" y="309963"/>
            <a:ext cx="7361697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24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INTOXICAȚIA CU PARACETAMOL LA ADOLESCENȚI</a:t>
            </a:r>
            <a:endParaRPr lang="en-GB" sz="2400" b="1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sp>
        <p:nvSpPr>
          <p:cNvPr id="4" name="CasetăText 3">
            <a:extLst>
              <a:ext uri="{FF2B5EF4-FFF2-40B4-BE49-F238E27FC236}">
                <a16:creationId xmlns:a16="http://schemas.microsoft.com/office/drawing/2014/main" id="{917B5D69-A625-2881-625E-D26C46545B42}"/>
              </a:ext>
            </a:extLst>
          </p:cNvPr>
          <p:cNvSpPr txBox="1"/>
          <p:nvPr/>
        </p:nvSpPr>
        <p:spPr>
          <a:xfrm>
            <a:off x="449455" y="1797801"/>
            <a:ext cx="9228216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SPITAL CLINIC DE URGENȚĂ PENTRU COPII BRAȘOV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o-RO" sz="18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2020-2025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sp>
        <p:nvSpPr>
          <p:cNvPr id="5" name="CasetăText 4">
            <a:extLst>
              <a:ext uri="{FF2B5EF4-FFF2-40B4-BE49-F238E27FC236}">
                <a16:creationId xmlns:a16="http://schemas.microsoft.com/office/drawing/2014/main" id="{9674B45C-0185-9E4F-4959-FDEC2DBE9C78}"/>
              </a:ext>
            </a:extLst>
          </p:cNvPr>
          <p:cNvSpPr txBox="1"/>
          <p:nvPr/>
        </p:nvSpPr>
        <p:spPr>
          <a:xfrm>
            <a:off x="2819665" y="2397967"/>
            <a:ext cx="35723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/>
              <a:t>-</a:t>
            </a:r>
            <a:r>
              <a:rPr lang="ro-RO" dirty="0" err="1"/>
              <a:t>transaminaze</a:t>
            </a:r>
            <a:r>
              <a:rPr lang="ro-RO" dirty="0"/>
              <a:t> 10-17 UI/L</a:t>
            </a:r>
          </a:p>
          <a:p>
            <a:endParaRPr lang="ro-RO" dirty="0"/>
          </a:p>
          <a:p>
            <a:r>
              <a:rPr lang="ro-RO" dirty="0"/>
              <a:t>-NSP în limite normale sau nedozat</a:t>
            </a:r>
          </a:p>
          <a:p>
            <a:endParaRPr lang="ro-RO" dirty="0"/>
          </a:p>
          <a:p>
            <a:r>
              <a:rPr lang="ro-RO" dirty="0"/>
              <a:t>-</a:t>
            </a:r>
            <a:r>
              <a:rPr lang="ro-RO" dirty="0">
                <a:solidFill>
                  <a:srgbClr val="FF0000"/>
                </a:solidFill>
              </a:rPr>
              <a:t>ADMINISTRARE DE ANTIDOT</a:t>
            </a:r>
          </a:p>
          <a:p>
            <a:endParaRPr lang="ro-RO" dirty="0">
              <a:solidFill>
                <a:srgbClr val="FF0000"/>
              </a:solidFill>
            </a:endParaRPr>
          </a:p>
          <a:p>
            <a:r>
              <a:rPr lang="ro-RO" dirty="0">
                <a:solidFill>
                  <a:srgbClr val="002060"/>
                </a:solidFill>
              </a:rPr>
              <a:t>-</a:t>
            </a:r>
            <a:r>
              <a:rPr lang="ro-RO" dirty="0"/>
              <a:t>evoluție favorabilă</a:t>
            </a:r>
          </a:p>
          <a:p>
            <a:endParaRPr lang="en-GB" dirty="0"/>
          </a:p>
        </p:txBody>
      </p:sp>
      <p:pic>
        <p:nvPicPr>
          <p:cNvPr id="7" name="Imagine 6">
            <a:extLst>
              <a:ext uri="{FF2B5EF4-FFF2-40B4-BE49-F238E27FC236}">
                <a16:creationId xmlns:a16="http://schemas.microsoft.com/office/drawing/2014/main" id="{02F12D97-BD18-B18B-2B65-049C91ED1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9" t="10998" r="17939" b="920"/>
          <a:stretch/>
        </p:blipFill>
        <p:spPr>
          <a:xfrm>
            <a:off x="5870728" y="4603760"/>
            <a:ext cx="3572359" cy="2385490"/>
          </a:xfrm>
          <a:prstGeom prst="rect">
            <a:avLst/>
          </a:prstGeom>
        </p:spPr>
      </p:pic>
      <p:pic>
        <p:nvPicPr>
          <p:cNvPr id="9" name="Imagine 8">
            <a:extLst>
              <a:ext uri="{FF2B5EF4-FFF2-40B4-BE49-F238E27FC236}">
                <a16:creationId xmlns:a16="http://schemas.microsoft.com/office/drawing/2014/main" id="{B6DB2ACD-90E6-5710-814E-B0792F6B3F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8" t="-1" b="131"/>
          <a:stretch/>
        </p:blipFill>
        <p:spPr>
          <a:xfrm>
            <a:off x="551379" y="4449069"/>
            <a:ext cx="4426025" cy="279740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162370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>
            <a:extLst>
              <a:ext uri="{FF2B5EF4-FFF2-40B4-BE49-F238E27FC236}">
                <a16:creationId xmlns:a16="http://schemas.microsoft.com/office/drawing/2014/main" id="{A8411ABF-8DF7-77EB-BA30-B7F3680D6BEF}"/>
              </a:ext>
            </a:extLst>
          </p:cNvPr>
          <p:cNvSpPr txBox="1"/>
          <p:nvPr/>
        </p:nvSpPr>
        <p:spPr>
          <a:xfrm>
            <a:off x="1289724" y="340961"/>
            <a:ext cx="7501179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2400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PREVENȚIA INTOXICAȚIEI CU PARACETAMOL ÎN RÂNDUL</a:t>
            </a:r>
            <a:r>
              <a:rPr lang="en-GB" sz="24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 </a:t>
            </a:r>
            <a:r>
              <a:rPr lang="ro-RO" sz="24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ADOLESCENȚILOR</a:t>
            </a:r>
            <a:endParaRPr lang="en-GB" sz="2400" b="1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C1163B12-460F-0319-2EB0-08B72AD343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56" y="1076886"/>
            <a:ext cx="7017311" cy="6482789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69EADC9-27FB-64DC-2A80-97DF4474AF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475" y="0"/>
            <a:ext cx="7559675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83495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565</Words>
  <Application>Microsoft Office PowerPoint</Application>
  <PresentationFormat>Particularizare</PresentationFormat>
  <Paragraphs>124</Paragraphs>
  <Slides>16</Slides>
  <Notes>4</Notes>
  <HiddenSlides>0</HiddenSlides>
  <MMClips>0</MMClips>
  <ScaleCrop>false</ScaleCrop>
  <HeadingPairs>
    <vt:vector size="6" baseType="variant">
      <vt:variant>
        <vt:lpstr>Fonturi utilizate</vt:lpstr>
      </vt:variant>
      <vt:variant>
        <vt:i4>3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Default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Catalin</dc:creator>
  <cp:lastModifiedBy>Catalin</cp:lastModifiedBy>
  <cp:revision>23</cp:revision>
  <dcterms:created xsi:type="dcterms:W3CDTF">2025-09-19T11:36:33Z</dcterms:created>
  <dcterms:modified xsi:type="dcterms:W3CDTF">2025-10-14T05:45:26Z</dcterms:modified>
</cp:coreProperties>
</file>