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2.xml" ContentType="application/vnd.openxmlformats-officedocument.drawingml.chartshapes+xml"/>
  <Override PartName="/ppt/charts/chart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5.xml" ContentType="application/vnd.openxmlformats-officedocument.drawingml.chart+xml"/>
  <Override PartName="/ppt/drawings/drawing3.xml" ContentType="application/vnd.openxmlformats-officedocument.drawingml.chartshapes+xml"/>
  <Override PartName="/ppt/charts/chart6.xml" ContentType="application/vnd.openxmlformats-officedocument.drawingml.chart+xml"/>
  <Override PartName="/ppt/drawings/drawing4.xml" ContentType="application/vnd.openxmlformats-officedocument.drawingml.chartshape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notesMasterIdLst>
    <p:notesMasterId r:id="rId17"/>
  </p:notesMasterIdLst>
  <p:sldIdLst>
    <p:sldId id="256" r:id="rId2"/>
    <p:sldId id="279" r:id="rId3"/>
    <p:sldId id="257" r:id="rId4"/>
    <p:sldId id="258" r:id="rId5"/>
    <p:sldId id="261" r:id="rId6"/>
    <p:sldId id="270" r:id="rId7"/>
    <p:sldId id="276" r:id="rId8"/>
    <p:sldId id="271" r:id="rId9"/>
    <p:sldId id="275" r:id="rId10"/>
    <p:sldId id="272" r:id="rId11"/>
    <p:sldId id="264" r:id="rId12"/>
    <p:sldId id="265" r:id="rId13"/>
    <p:sldId id="266" r:id="rId14"/>
    <p:sldId id="269" r:id="rId15"/>
    <p:sldId id="28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86414" autoAdjust="0"/>
  </p:normalViewPr>
  <p:slideViewPr>
    <p:cSldViewPr>
      <p:cViewPr varScale="1">
        <p:scale>
          <a:sx n="77" d="100"/>
          <a:sy n="77" d="100"/>
        </p:scale>
        <p:origin x="1061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3098433011411431"/>
          <c:y val="2.7925137947635448E-2"/>
          <c:w val="0.82142531628093107"/>
          <c:h val="0.88210884817511859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Mame minore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3"/>
                <c:pt idx="0">
                  <c:v>Pediatrie II</c:v>
                </c:pt>
                <c:pt idx="1">
                  <c:v>Terapie Acuti</c:v>
                </c:pt>
                <c:pt idx="2">
                  <c:v>Neonatologie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163</c:v>
                </c:pt>
                <c:pt idx="1">
                  <c:v>8</c:v>
                </c:pt>
                <c:pt idx="2">
                  <c:v>64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Total mame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3"/>
                <c:pt idx="0">
                  <c:v>Pediatrie II</c:v>
                </c:pt>
                <c:pt idx="1">
                  <c:v>Terapie Acuti</c:v>
                </c:pt>
                <c:pt idx="2">
                  <c:v>Neonatologie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1623</c:v>
                </c:pt>
                <c:pt idx="1">
                  <c:v>466</c:v>
                </c:pt>
                <c:pt idx="2">
                  <c:v>519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-947650880"/>
        <c:axId val="-947657408"/>
        <c:axId val="-940026768"/>
      </c:bar3DChart>
      <c:catAx>
        <c:axId val="-9476508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-947657408"/>
        <c:crosses val="autoZero"/>
        <c:auto val="1"/>
        <c:lblAlgn val="ctr"/>
        <c:lblOffset val="100"/>
        <c:noMultiLvlLbl val="0"/>
      </c:catAx>
      <c:valAx>
        <c:axId val="-94765740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947650880"/>
        <c:crosses val="autoZero"/>
        <c:crossBetween val="between"/>
      </c:valAx>
      <c:serAx>
        <c:axId val="-940026768"/>
        <c:scaling>
          <c:orientation val="minMax"/>
        </c:scaling>
        <c:delete val="1"/>
        <c:axPos val="b"/>
        <c:majorTickMark val="out"/>
        <c:minorTickMark val="none"/>
        <c:tickLblPos val="nextTo"/>
        <c:crossAx val="-947657408"/>
        <c:crosses val="autoZero"/>
      </c:serAx>
    </c:plotArea>
    <c:legend>
      <c:legendPos val="r"/>
      <c:layout>
        <c:manualLayout>
          <c:xMode val="edge"/>
          <c:yMode val="edge"/>
          <c:x val="0.66003616165664136"/>
          <c:y val="0.1193676291859827"/>
          <c:w val="0.2650699912510936"/>
          <c:h val="0.21720919950928366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8598907953761048E-2"/>
          <c:y val="0.13240407701613402"/>
          <c:w val="0.62955994415921002"/>
          <c:h val="0.76414279958450337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explosion val="25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17 ani</c:v>
                </c:pt>
                <c:pt idx="1">
                  <c:v>16 ani</c:v>
                </c:pt>
                <c:pt idx="2">
                  <c:v>15 ani</c:v>
                </c:pt>
                <c:pt idx="3">
                  <c:v>14 ani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142</c:v>
                </c:pt>
                <c:pt idx="1">
                  <c:v>49</c:v>
                </c:pt>
                <c:pt idx="2">
                  <c:v>32</c:v>
                </c:pt>
                <c:pt idx="3">
                  <c:v>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76357818165923275"/>
          <c:y val="0.28840121159377347"/>
          <c:w val="0.10631332402046403"/>
          <c:h val="0.26152572553666875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574499824093618"/>
          <c:y val="0.11194913960754101"/>
          <c:w val="0.44721246250416619"/>
          <c:h val="0.80247469907289637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Mediu de provenienta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layout>
                <c:manualLayout>
                  <c:x val="-0.14513723012257898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0.20392699422286412"/>
                  <c:y val="-0.1384581360118865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Urban</c:v>
                </c:pt>
                <c:pt idx="1">
                  <c:v>Rural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</c:v>
                </c:pt>
                <c:pt idx="1">
                  <c:v>230</c:v>
                </c:pt>
              </c:numCache>
            </c:numRef>
          </c:val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 b="1" dirty="0" err="1">
                <a:solidFill>
                  <a:schemeClr val="bg2">
                    <a:lumMod val="25000"/>
                  </a:schemeClr>
                </a:solidFill>
              </a:rPr>
              <a:t>Etnia</a:t>
            </a:r>
            <a:endParaRPr lang="en-US" sz="2400" b="1" dirty="0">
              <a:solidFill>
                <a:schemeClr val="bg2">
                  <a:lumMod val="25000"/>
                </a:schemeClr>
              </a:solidFill>
            </a:endParaRPr>
          </a:p>
        </c:rich>
      </c:tx>
      <c:layout>
        <c:manualLayout>
          <c:xMode val="edge"/>
          <c:yMode val="edge"/>
          <c:x val="0.43476033464566927"/>
          <c:y val="0.9035467519685039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Etnia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Roma</c:v>
                </c:pt>
                <c:pt idx="1">
                  <c:v>Altele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193</c:v>
                </c:pt>
                <c:pt idx="1">
                  <c:v>42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40"/>
        <c:holeSize val="75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9179986876640421"/>
          <c:y val="5.3872047244094473E-2"/>
          <c:w val="0.2164002624671916"/>
          <c:h val="6.175295275590550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08344112558922"/>
          <c:y val="0.10854412588626169"/>
          <c:w val="0.41423447989905882"/>
          <c:h val="0.80746869593422987"/>
        </c:manualLayout>
      </c:layout>
      <c:pi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1"/>
            </a:solidFill>
          </c:spPr>
          <c:dPt>
            <c:idx val="0"/>
            <c:bubble3D val="0"/>
            <c:explosion val="10"/>
            <c:spPr>
              <a:solidFill>
                <a:schemeClr val="accent6"/>
              </a:solidFill>
            </c:spPr>
          </c:dPt>
          <c:dPt>
            <c:idx val="2"/>
            <c:bubble3D val="0"/>
            <c:explosion val="10"/>
            <c:spPr>
              <a:solidFill>
                <a:schemeClr val="bg2">
                  <a:lumMod val="75000"/>
                </a:schemeClr>
              </a:solidFill>
            </c:spPr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4 clase</c:v>
                </c:pt>
                <c:pt idx="1">
                  <c:v>8 clase</c:v>
                </c:pt>
                <c:pt idx="2">
                  <c:v>10 clase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0.77</c:v>
                </c:pt>
                <c:pt idx="1">
                  <c:v>0.15</c:v>
                </c:pt>
                <c:pt idx="2">
                  <c:v>0.08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71584754471725365"/>
          <c:y val="0.19292624552790427"/>
          <c:w val="0.13667123672082412"/>
          <c:h val="0.24579305164065066"/>
        </c:manualLayout>
      </c:layout>
      <c:overlay val="0"/>
      <c:txPr>
        <a:bodyPr/>
        <a:lstStyle/>
        <a:p>
          <a:pPr>
            <a:defRPr>
              <a:solidFill>
                <a:schemeClr val="bg2">
                  <a:lumMod val="25000"/>
                </a:schemeClr>
              </a:solidFill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explosion val="1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Dispensarizate</c:v>
                </c:pt>
                <c:pt idx="1">
                  <c:v>Nedispensarizate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50</c:v>
                </c:pt>
                <c:pt idx="1">
                  <c:v>185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egendEntry>
        <c:idx val="0"/>
        <c:txPr>
          <a:bodyPr/>
          <a:lstStyle/>
          <a:p>
            <a:pPr>
              <a:defRPr sz="2000" baseline="0">
                <a:solidFill>
                  <a:schemeClr val="bg2">
                    <a:lumMod val="25000"/>
                  </a:schemeClr>
                </a:solidFill>
              </a:defRPr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sz="2000" baseline="0">
                <a:solidFill>
                  <a:schemeClr val="bg2">
                    <a:lumMod val="25000"/>
                  </a:schemeClr>
                </a:solidFill>
              </a:defRPr>
            </a:pPr>
            <a:endParaRPr lang="en-US"/>
          </a:p>
        </c:txPr>
      </c:legendEntry>
      <c:layout>
        <c:manualLayout>
          <c:xMode val="edge"/>
          <c:yMode val="edge"/>
          <c:x val="0.59268761804243975"/>
          <c:y val="0.15915659856770303"/>
          <c:w val="0.32216858567438866"/>
          <c:h val="0.38909715408736523"/>
        </c:manualLayout>
      </c:layout>
      <c:overlay val="0"/>
      <c:txPr>
        <a:bodyPr/>
        <a:lstStyle/>
        <a:p>
          <a:pPr>
            <a:defRPr sz="2400">
              <a:solidFill>
                <a:schemeClr val="bg2">
                  <a:lumMod val="25000"/>
                </a:schemeClr>
              </a:solidFill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F56804-9D3B-47D5-A452-3F255224ED4F}" type="doc">
      <dgm:prSet loTypeId="urn:microsoft.com/office/officeart/2005/8/layout/list1" loCatId="list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4A30C853-2E69-4C29-B80C-296E2EC0A97A}">
      <dgm:prSet phldrT="[Text]" custT="1"/>
      <dgm:spPr/>
      <dgm:t>
        <a:bodyPr/>
        <a:lstStyle/>
        <a:p>
          <a:r>
            <a:rPr lang="en-US" sz="2000" b="1" dirty="0" err="1" smtClean="0"/>
            <a:t>Realitatea</a:t>
          </a:r>
          <a:r>
            <a:rPr lang="en-US" sz="2000" b="1" dirty="0" smtClean="0"/>
            <a:t> social</a:t>
          </a:r>
          <a:r>
            <a:rPr lang="ro-RO" sz="2000" b="1" dirty="0" smtClean="0"/>
            <a:t>ă</a:t>
          </a:r>
          <a:endParaRPr lang="en-US" sz="2000" b="1" dirty="0"/>
        </a:p>
      </dgm:t>
    </dgm:pt>
    <dgm:pt modelId="{041613DA-82FE-4436-BA4C-13E86949A50A}" type="parTrans" cxnId="{B1726B1C-A55F-4F28-B2E9-DC634F379C20}">
      <dgm:prSet/>
      <dgm:spPr/>
      <dgm:t>
        <a:bodyPr/>
        <a:lstStyle/>
        <a:p>
          <a:endParaRPr lang="en-US"/>
        </a:p>
      </dgm:t>
    </dgm:pt>
    <dgm:pt modelId="{9D4FCD4F-494A-46BF-82DD-6EB1DEDA3A52}" type="sibTrans" cxnId="{B1726B1C-A55F-4F28-B2E9-DC634F379C20}">
      <dgm:prSet/>
      <dgm:spPr/>
      <dgm:t>
        <a:bodyPr/>
        <a:lstStyle/>
        <a:p>
          <a:endParaRPr lang="en-US"/>
        </a:p>
      </dgm:t>
    </dgm:pt>
    <dgm:pt modelId="{3B3CE759-A7D6-465C-8B5C-327E5C3AE09C}">
      <dgm:prSet phldrT="[Text]" custT="1"/>
      <dgm:spPr/>
      <dgm:t>
        <a:bodyPr/>
        <a:lstStyle/>
        <a:p>
          <a:r>
            <a:rPr lang="en-US" sz="2000" b="1" dirty="0" err="1" smtClean="0"/>
            <a:t>Impactul</a:t>
          </a:r>
          <a:r>
            <a:rPr lang="en-US" sz="2000" b="1" dirty="0" smtClean="0"/>
            <a:t> </a:t>
          </a:r>
          <a:r>
            <a:rPr lang="en-US" sz="2000" b="1" dirty="0" err="1" smtClean="0"/>
            <a:t>asupra</a:t>
          </a:r>
          <a:r>
            <a:rPr lang="en-US" sz="2000" b="1" dirty="0" smtClean="0"/>
            <a:t> s</a:t>
          </a:r>
          <a:r>
            <a:rPr lang="ro-RO" sz="2000" b="1" dirty="0" smtClean="0"/>
            <a:t>ă</a:t>
          </a:r>
          <a:r>
            <a:rPr lang="en-US" sz="2000" b="1" dirty="0" smtClean="0"/>
            <a:t>n</a:t>
          </a:r>
          <a:r>
            <a:rPr lang="ro-RO" sz="2000" b="1" dirty="0" smtClean="0"/>
            <a:t>ă</a:t>
          </a:r>
          <a:r>
            <a:rPr lang="en-US" sz="2000" b="1" dirty="0" smtClean="0"/>
            <a:t>t</a:t>
          </a:r>
          <a:r>
            <a:rPr lang="ro-RO" sz="2000" b="1" dirty="0" smtClean="0"/>
            <a:t>ăț</a:t>
          </a:r>
          <a:r>
            <a:rPr lang="en-US" sz="2000" b="1" dirty="0" smtClean="0"/>
            <a:t>ii</a:t>
          </a:r>
          <a:endParaRPr lang="en-US" sz="2000" b="1" dirty="0"/>
        </a:p>
      </dgm:t>
    </dgm:pt>
    <dgm:pt modelId="{2E9FAD74-8C6F-482F-8644-C003905A4392}" type="parTrans" cxnId="{76670DD0-F132-4761-9F3C-08555CEE3E34}">
      <dgm:prSet/>
      <dgm:spPr/>
      <dgm:t>
        <a:bodyPr/>
        <a:lstStyle/>
        <a:p>
          <a:endParaRPr lang="en-US"/>
        </a:p>
      </dgm:t>
    </dgm:pt>
    <dgm:pt modelId="{CE17210C-22AD-4D99-BA8E-9896F7759C77}" type="sibTrans" cxnId="{76670DD0-F132-4761-9F3C-08555CEE3E34}">
      <dgm:prSet/>
      <dgm:spPr/>
      <dgm:t>
        <a:bodyPr/>
        <a:lstStyle/>
        <a:p>
          <a:endParaRPr lang="en-US"/>
        </a:p>
      </dgm:t>
    </dgm:pt>
    <dgm:pt modelId="{23AF8216-DE58-4DF1-9CA9-DEAB76738D6A}">
      <dgm:prSet phldrT="[Text]" custT="1"/>
      <dgm:spPr/>
      <dgm:t>
        <a:bodyPr/>
        <a:lstStyle/>
        <a:p>
          <a:r>
            <a:rPr lang="en-US" sz="2000" b="1" dirty="0" err="1" smtClean="0"/>
            <a:t>Importan</a:t>
          </a:r>
          <a:r>
            <a:rPr lang="ro-RO" sz="2000" b="1" dirty="0" smtClean="0"/>
            <a:t>ț</a:t>
          </a:r>
          <a:r>
            <a:rPr lang="en-US" sz="2000" b="1" dirty="0" smtClean="0"/>
            <a:t>a </a:t>
          </a:r>
          <a:r>
            <a:rPr lang="en-US" sz="2000" b="1" dirty="0" err="1" smtClean="0"/>
            <a:t>interven</a:t>
          </a:r>
          <a:r>
            <a:rPr lang="ro-RO" sz="2000" b="1" dirty="0" smtClean="0"/>
            <a:t>ț</a:t>
          </a:r>
          <a:r>
            <a:rPr lang="en-US" sz="2000" b="1" dirty="0" err="1" smtClean="0"/>
            <a:t>iei</a:t>
          </a:r>
          <a:endParaRPr lang="en-US" sz="2000" b="1" dirty="0"/>
        </a:p>
      </dgm:t>
    </dgm:pt>
    <dgm:pt modelId="{D34BA257-C2C2-4EF7-9DD3-F47855B532AE}" type="parTrans" cxnId="{2A2C2190-560B-4F93-BE6E-E31D93BFA821}">
      <dgm:prSet/>
      <dgm:spPr/>
      <dgm:t>
        <a:bodyPr/>
        <a:lstStyle/>
        <a:p>
          <a:endParaRPr lang="en-US"/>
        </a:p>
      </dgm:t>
    </dgm:pt>
    <dgm:pt modelId="{9AE9A779-E54A-48A4-9D97-A3C063272561}" type="sibTrans" cxnId="{2A2C2190-560B-4F93-BE6E-E31D93BFA821}">
      <dgm:prSet/>
      <dgm:spPr/>
      <dgm:t>
        <a:bodyPr/>
        <a:lstStyle/>
        <a:p>
          <a:endParaRPr lang="en-US"/>
        </a:p>
      </dgm:t>
    </dgm:pt>
    <dgm:pt modelId="{AB6C45EE-F364-4E27-8819-84683B5DB177}">
      <dgm:prSet custT="1"/>
      <dgm:spPr>
        <a:noFill/>
        <a:ln w="19050">
          <a:solidFill>
            <a:schemeClr val="accent5">
              <a:lumMod val="50000"/>
            </a:schemeClr>
          </a:solidFill>
        </a:ln>
      </dgm:spPr>
      <dgm:t>
        <a:bodyPr/>
        <a:lstStyle/>
        <a:p>
          <a:r>
            <a:rPr lang="en-US" sz="1800" dirty="0" smtClean="0"/>
            <a:t>Rom</a:t>
          </a:r>
          <a:r>
            <a:rPr lang="ro-RO" sz="1800" dirty="0" smtClean="0"/>
            <a:t>â</a:t>
          </a:r>
          <a:r>
            <a:rPr lang="en-US" sz="1800" dirty="0" err="1" smtClean="0"/>
            <a:t>nia</a:t>
          </a:r>
          <a:r>
            <a:rPr lang="en-US" sz="1800" dirty="0" smtClean="0"/>
            <a:t> are </a:t>
          </a:r>
          <a:r>
            <a:rPr lang="en-US" sz="1800" dirty="0" err="1" smtClean="0"/>
            <a:t>una</a:t>
          </a:r>
          <a:r>
            <a:rPr lang="en-US" sz="1800" dirty="0" smtClean="0"/>
            <a:t> </a:t>
          </a:r>
          <a:r>
            <a:rPr lang="en-US" sz="1800" dirty="0" err="1" smtClean="0"/>
            <a:t>dintre</a:t>
          </a:r>
          <a:r>
            <a:rPr lang="en-US" sz="1800" dirty="0" smtClean="0"/>
            <a:t> </a:t>
          </a:r>
          <a:r>
            <a:rPr lang="en-US" sz="1800" dirty="0" err="1" smtClean="0"/>
            <a:t>cele</a:t>
          </a:r>
          <a:r>
            <a:rPr lang="en-US" sz="1800" dirty="0" smtClean="0"/>
            <a:t> </a:t>
          </a:r>
          <a:r>
            <a:rPr lang="en-US" sz="1800" dirty="0" err="1" smtClean="0"/>
            <a:t>mai</a:t>
          </a:r>
          <a:r>
            <a:rPr lang="en-US" sz="1800" dirty="0" smtClean="0"/>
            <a:t> </a:t>
          </a:r>
          <a:r>
            <a:rPr lang="en-US" sz="1800" dirty="0" err="1" smtClean="0"/>
            <a:t>ridicate</a:t>
          </a:r>
          <a:r>
            <a:rPr lang="en-US" sz="1800" dirty="0" smtClean="0"/>
            <a:t> rate de </a:t>
          </a:r>
          <a:r>
            <a:rPr lang="en-US" sz="1800" dirty="0" err="1" smtClean="0"/>
            <a:t>na</a:t>
          </a:r>
          <a:r>
            <a:rPr lang="ro-RO" sz="1800" dirty="0" smtClean="0"/>
            <a:t>ș</a:t>
          </a:r>
          <a:r>
            <a:rPr lang="en-US" sz="1800" dirty="0" err="1" smtClean="0"/>
            <a:t>teri</a:t>
          </a:r>
          <a:r>
            <a:rPr lang="en-US" sz="1800" dirty="0" smtClean="0"/>
            <a:t> </a:t>
          </a:r>
          <a:r>
            <a:rPr lang="ro-RO" sz="1800" dirty="0" smtClean="0"/>
            <a:t>î</a:t>
          </a:r>
          <a:r>
            <a:rPr lang="en-US" sz="1800" dirty="0" smtClean="0"/>
            <a:t>n r</a:t>
          </a:r>
          <a:r>
            <a:rPr lang="ro-RO" sz="1800" dirty="0" smtClean="0"/>
            <a:t>â</a:t>
          </a:r>
          <a:r>
            <a:rPr lang="en-US" sz="1800" dirty="0" err="1" smtClean="0"/>
            <a:t>ndul</a:t>
          </a:r>
          <a:r>
            <a:rPr lang="en-US" sz="1800" dirty="0" smtClean="0"/>
            <a:t> </a:t>
          </a:r>
          <a:r>
            <a:rPr lang="en-US" sz="1800" dirty="0" err="1" smtClean="0"/>
            <a:t>adolescentelor</a:t>
          </a:r>
          <a:r>
            <a:rPr lang="en-US" sz="1800" dirty="0" smtClean="0"/>
            <a:t> din UE</a:t>
          </a:r>
          <a:endParaRPr lang="en-US" sz="1800" dirty="0"/>
        </a:p>
      </dgm:t>
    </dgm:pt>
    <dgm:pt modelId="{DB85F794-8C3A-4427-9163-137DB58357F4}" type="parTrans" cxnId="{76E11D3B-2FAA-4EC4-AF0B-8C570E8008C9}">
      <dgm:prSet/>
      <dgm:spPr/>
      <dgm:t>
        <a:bodyPr/>
        <a:lstStyle/>
        <a:p>
          <a:endParaRPr lang="en-US"/>
        </a:p>
      </dgm:t>
    </dgm:pt>
    <dgm:pt modelId="{CF187C85-80F6-47F4-B651-E871D10D9ED6}" type="sibTrans" cxnId="{76E11D3B-2FAA-4EC4-AF0B-8C570E8008C9}">
      <dgm:prSet/>
      <dgm:spPr/>
      <dgm:t>
        <a:bodyPr/>
        <a:lstStyle/>
        <a:p>
          <a:endParaRPr lang="en-US"/>
        </a:p>
      </dgm:t>
    </dgm:pt>
    <dgm:pt modelId="{407B4DB8-4374-4A16-861C-3938ADC75AD6}">
      <dgm:prSet custT="1"/>
      <dgm:spPr>
        <a:noFill/>
        <a:ln w="19050">
          <a:solidFill>
            <a:schemeClr val="accent5">
              <a:lumMod val="50000"/>
            </a:schemeClr>
          </a:solidFill>
        </a:ln>
      </dgm:spPr>
      <dgm:t>
        <a:bodyPr/>
        <a:lstStyle/>
        <a:p>
          <a:r>
            <a:rPr lang="en-US" sz="1800" dirty="0" err="1" smtClean="0"/>
            <a:t>Sarcina</a:t>
          </a:r>
          <a:r>
            <a:rPr lang="en-US" sz="1800" dirty="0" smtClean="0"/>
            <a:t> la v</a:t>
          </a:r>
          <a:r>
            <a:rPr lang="ro-RO" sz="1800" dirty="0" smtClean="0"/>
            <a:t>â</a:t>
          </a:r>
          <a:r>
            <a:rPr lang="en-US" sz="1800" dirty="0" err="1" smtClean="0"/>
            <a:t>rste</a:t>
          </a:r>
          <a:r>
            <a:rPr lang="en-US" sz="1800" dirty="0" smtClean="0"/>
            <a:t> </a:t>
          </a:r>
          <a:r>
            <a:rPr lang="en-US" sz="1800" dirty="0" err="1" smtClean="0"/>
            <a:t>fragede</a:t>
          </a:r>
          <a:r>
            <a:rPr lang="en-US" sz="1800" dirty="0" smtClean="0"/>
            <a:t>-&gt; impact major </a:t>
          </a:r>
          <a:r>
            <a:rPr lang="en-US" sz="1800" dirty="0" err="1" smtClean="0"/>
            <a:t>asupra</a:t>
          </a:r>
          <a:r>
            <a:rPr lang="en-US" sz="1800" dirty="0" smtClean="0"/>
            <a:t> s</a:t>
          </a:r>
          <a:r>
            <a:rPr lang="ro-RO" sz="1800" dirty="0" smtClean="0"/>
            <a:t>ă</a:t>
          </a:r>
          <a:r>
            <a:rPr lang="en-US" sz="1800" dirty="0" smtClean="0"/>
            <a:t>n</a:t>
          </a:r>
          <a:r>
            <a:rPr lang="ro-RO" sz="1800" dirty="0" smtClean="0"/>
            <a:t>ă</a:t>
          </a:r>
          <a:r>
            <a:rPr lang="en-US" sz="1800" dirty="0" smtClean="0"/>
            <a:t>t</a:t>
          </a:r>
          <a:r>
            <a:rPr lang="ro-RO" sz="1800" dirty="0" smtClean="0"/>
            <a:t>ăț</a:t>
          </a:r>
          <a:r>
            <a:rPr lang="en-US" sz="1800" dirty="0" smtClean="0"/>
            <a:t>ii, </a:t>
          </a:r>
          <a:r>
            <a:rPr lang="en-US" sz="1800" dirty="0" err="1" smtClean="0"/>
            <a:t>educa</a:t>
          </a:r>
          <a:r>
            <a:rPr lang="ro-RO" sz="1800" dirty="0" smtClean="0"/>
            <a:t>ț</a:t>
          </a:r>
          <a:r>
            <a:rPr lang="en-US" sz="1800" dirty="0" err="1" smtClean="0"/>
            <a:t>iei</a:t>
          </a:r>
          <a:r>
            <a:rPr lang="en-US" sz="1800" dirty="0" smtClean="0"/>
            <a:t> </a:t>
          </a:r>
          <a:r>
            <a:rPr lang="ro-RO" sz="1800" dirty="0" smtClean="0"/>
            <a:t>ș</a:t>
          </a:r>
          <a:r>
            <a:rPr lang="en-US" sz="1800" dirty="0" err="1" smtClean="0"/>
            <a:t>i</a:t>
          </a:r>
          <a:r>
            <a:rPr lang="en-US" sz="1800" dirty="0" smtClean="0"/>
            <a:t> </a:t>
          </a:r>
          <a:r>
            <a:rPr lang="en-US" sz="1800" dirty="0" err="1" smtClean="0"/>
            <a:t>integr</a:t>
          </a:r>
          <a:r>
            <a:rPr lang="ro-RO" sz="1800" dirty="0" smtClean="0"/>
            <a:t>ă</a:t>
          </a:r>
          <a:r>
            <a:rPr lang="en-US" sz="1800" dirty="0" err="1" smtClean="0"/>
            <a:t>rii</a:t>
          </a:r>
          <a:r>
            <a:rPr lang="en-US" sz="1800" dirty="0" smtClean="0"/>
            <a:t> </a:t>
          </a:r>
          <a:r>
            <a:rPr lang="en-US" sz="1800" dirty="0" err="1" smtClean="0"/>
            <a:t>sociale</a:t>
          </a:r>
          <a:endParaRPr lang="en-US" sz="1800" dirty="0"/>
        </a:p>
      </dgm:t>
    </dgm:pt>
    <dgm:pt modelId="{D63F3F53-BDCA-46A3-A4A7-FD77AFD0C757}" type="parTrans" cxnId="{582263F6-CACD-4F79-97C1-3E24B10B54C7}">
      <dgm:prSet/>
      <dgm:spPr/>
      <dgm:t>
        <a:bodyPr/>
        <a:lstStyle/>
        <a:p>
          <a:endParaRPr lang="en-US"/>
        </a:p>
      </dgm:t>
    </dgm:pt>
    <dgm:pt modelId="{E8AB2D33-F6CA-4A21-BBE8-D1B65DF7C490}" type="sibTrans" cxnId="{582263F6-CACD-4F79-97C1-3E24B10B54C7}">
      <dgm:prSet/>
      <dgm:spPr/>
      <dgm:t>
        <a:bodyPr/>
        <a:lstStyle/>
        <a:p>
          <a:endParaRPr lang="en-US"/>
        </a:p>
      </dgm:t>
    </dgm:pt>
    <dgm:pt modelId="{4213410B-80F8-40C9-8E59-7215B1CC8FD9}">
      <dgm:prSet custT="1"/>
      <dgm:spPr>
        <a:noFill/>
        <a:ln w="19050">
          <a:solidFill>
            <a:schemeClr val="accent5">
              <a:lumMod val="50000"/>
            </a:schemeClr>
          </a:solidFill>
        </a:ln>
      </dgm:spPr>
      <dgm:t>
        <a:bodyPr/>
        <a:lstStyle/>
        <a:p>
          <a:r>
            <a:rPr lang="en-US" sz="1800" dirty="0" err="1" smtClean="0"/>
            <a:t>Risc</a:t>
          </a:r>
          <a:r>
            <a:rPr lang="en-US" sz="1800" dirty="0" smtClean="0"/>
            <a:t> </a:t>
          </a:r>
          <a:r>
            <a:rPr lang="en-US" sz="1800" dirty="0" err="1" smtClean="0"/>
            <a:t>crescut</a:t>
          </a:r>
          <a:r>
            <a:rPr lang="en-US" sz="1800" dirty="0" smtClean="0"/>
            <a:t> de </a:t>
          </a:r>
          <a:r>
            <a:rPr lang="en-US" sz="1800" dirty="0" err="1" smtClean="0"/>
            <a:t>complica</a:t>
          </a:r>
          <a:r>
            <a:rPr lang="ro-RO" sz="1800" dirty="0" smtClean="0"/>
            <a:t>ț</a:t>
          </a:r>
          <a:r>
            <a:rPr lang="en-US" sz="1800" dirty="0" smtClean="0"/>
            <a:t>ii </a:t>
          </a:r>
          <a:r>
            <a:rPr lang="en-US" sz="1800" dirty="0" err="1" smtClean="0"/>
            <a:t>obstetricale</a:t>
          </a:r>
          <a:r>
            <a:rPr lang="en-US" sz="1800" dirty="0" smtClean="0"/>
            <a:t>, </a:t>
          </a:r>
          <a:r>
            <a:rPr lang="en-US" sz="1800" dirty="0" err="1" smtClean="0"/>
            <a:t>na</a:t>
          </a:r>
          <a:r>
            <a:rPr lang="ro-RO" sz="1800" dirty="0" smtClean="0"/>
            <a:t>ș</a:t>
          </a:r>
          <a:r>
            <a:rPr lang="en-US" sz="1800" dirty="0" err="1" smtClean="0"/>
            <a:t>teri</a:t>
          </a:r>
          <a:r>
            <a:rPr lang="en-US" sz="1800" dirty="0" smtClean="0"/>
            <a:t> premature </a:t>
          </a:r>
          <a:r>
            <a:rPr lang="ro-RO" sz="1800" dirty="0" smtClean="0"/>
            <a:t>ș</a:t>
          </a:r>
          <a:r>
            <a:rPr lang="en-US" sz="1800" dirty="0" err="1" smtClean="0"/>
            <a:t>i</a:t>
          </a:r>
          <a:r>
            <a:rPr lang="en-US" sz="1800" dirty="0" smtClean="0"/>
            <a:t> </a:t>
          </a:r>
          <a:r>
            <a:rPr lang="en-US" sz="1800" dirty="0" err="1" smtClean="0"/>
            <a:t>greutate</a:t>
          </a:r>
          <a:r>
            <a:rPr lang="en-US" sz="1800" dirty="0" smtClean="0"/>
            <a:t> mic</a:t>
          </a:r>
          <a:r>
            <a:rPr lang="ro-RO" sz="1800" dirty="0" smtClean="0"/>
            <a:t>ă</a:t>
          </a:r>
          <a:r>
            <a:rPr lang="en-US" sz="1800" dirty="0" smtClean="0"/>
            <a:t> la </a:t>
          </a:r>
          <a:r>
            <a:rPr lang="en-US" sz="1800" dirty="0" err="1" smtClean="0"/>
            <a:t>na</a:t>
          </a:r>
          <a:r>
            <a:rPr lang="ro-RO" sz="1800" dirty="0" smtClean="0"/>
            <a:t>ș</a:t>
          </a:r>
          <a:r>
            <a:rPr lang="en-US" sz="1800" dirty="0" err="1" smtClean="0"/>
            <a:t>tere</a:t>
          </a:r>
          <a:endParaRPr lang="en-US" sz="1800" dirty="0"/>
        </a:p>
      </dgm:t>
    </dgm:pt>
    <dgm:pt modelId="{54ABCB81-5319-463E-9202-1AFD2D8598C4}" type="parTrans" cxnId="{7FADF638-F84E-4EC9-B587-6F2C4E266E4F}">
      <dgm:prSet/>
      <dgm:spPr/>
      <dgm:t>
        <a:bodyPr/>
        <a:lstStyle/>
        <a:p>
          <a:endParaRPr lang="en-US"/>
        </a:p>
      </dgm:t>
    </dgm:pt>
    <dgm:pt modelId="{BB67366F-0D62-4803-8E12-08BA3FAD3D4A}" type="sibTrans" cxnId="{7FADF638-F84E-4EC9-B587-6F2C4E266E4F}">
      <dgm:prSet/>
      <dgm:spPr/>
      <dgm:t>
        <a:bodyPr/>
        <a:lstStyle/>
        <a:p>
          <a:endParaRPr lang="en-US"/>
        </a:p>
      </dgm:t>
    </dgm:pt>
    <dgm:pt modelId="{F714DCEB-57B9-4F0C-B37D-BD62571FB1AA}">
      <dgm:prSet custT="1"/>
      <dgm:spPr>
        <a:noFill/>
        <a:ln w="19050">
          <a:solidFill>
            <a:schemeClr val="accent5">
              <a:lumMod val="50000"/>
            </a:schemeClr>
          </a:solidFill>
        </a:ln>
      </dgm:spPr>
      <dgm:t>
        <a:bodyPr/>
        <a:lstStyle/>
        <a:p>
          <a:r>
            <a:rPr lang="en-US" sz="1800" dirty="0" err="1" smtClean="0"/>
            <a:t>Risc</a:t>
          </a:r>
          <a:r>
            <a:rPr lang="en-US" sz="1800" dirty="0" smtClean="0"/>
            <a:t> </a:t>
          </a:r>
          <a:r>
            <a:rPr lang="en-US" sz="1800" dirty="0" err="1" smtClean="0"/>
            <a:t>ridicat</a:t>
          </a:r>
          <a:r>
            <a:rPr lang="en-US" sz="1800" dirty="0" smtClean="0"/>
            <a:t> de </a:t>
          </a:r>
          <a:r>
            <a:rPr lang="en-US" sz="1800" dirty="0" err="1" smtClean="0"/>
            <a:t>depresie</a:t>
          </a:r>
          <a:r>
            <a:rPr lang="en-US" sz="1800" dirty="0" smtClean="0"/>
            <a:t> post-natal</a:t>
          </a:r>
          <a:r>
            <a:rPr lang="ro-RO" sz="1800" dirty="0" smtClean="0"/>
            <a:t>ă</a:t>
          </a:r>
          <a:r>
            <a:rPr lang="en-US" sz="1800" dirty="0" smtClean="0"/>
            <a:t> </a:t>
          </a:r>
          <a:r>
            <a:rPr lang="ro-RO" sz="1800" dirty="0" smtClean="0"/>
            <a:t>ș</a:t>
          </a:r>
          <a:r>
            <a:rPr lang="en-US" sz="1800" dirty="0" err="1" smtClean="0"/>
            <a:t>i</a:t>
          </a:r>
          <a:r>
            <a:rPr lang="en-US" sz="1800" dirty="0" smtClean="0"/>
            <a:t> abandon </a:t>
          </a:r>
          <a:r>
            <a:rPr lang="ro-RO" sz="1800" dirty="0" smtClean="0"/>
            <a:t>ș</a:t>
          </a:r>
          <a:r>
            <a:rPr lang="en-US" sz="1800" dirty="0" err="1" smtClean="0"/>
            <a:t>colar</a:t>
          </a:r>
          <a:endParaRPr lang="en-US" sz="1800" dirty="0"/>
        </a:p>
      </dgm:t>
    </dgm:pt>
    <dgm:pt modelId="{D29A6BB3-3CD2-48AD-9511-F7A1D396B5EA}" type="parTrans" cxnId="{71D09CD1-6FFC-4104-B726-A4371EBE26C9}">
      <dgm:prSet/>
      <dgm:spPr/>
      <dgm:t>
        <a:bodyPr/>
        <a:lstStyle/>
        <a:p>
          <a:endParaRPr lang="en-US"/>
        </a:p>
      </dgm:t>
    </dgm:pt>
    <dgm:pt modelId="{BE7A6997-B6FE-4565-822A-E978B29500A4}" type="sibTrans" cxnId="{71D09CD1-6FFC-4104-B726-A4371EBE26C9}">
      <dgm:prSet/>
      <dgm:spPr/>
      <dgm:t>
        <a:bodyPr/>
        <a:lstStyle/>
        <a:p>
          <a:endParaRPr lang="en-US"/>
        </a:p>
      </dgm:t>
    </dgm:pt>
    <dgm:pt modelId="{12A47E73-5AE8-4DAF-A97E-8FF0835B9D9B}">
      <dgm:prSet custT="1"/>
      <dgm:spPr>
        <a:noFill/>
        <a:ln w="19050">
          <a:solidFill>
            <a:schemeClr val="accent5">
              <a:lumMod val="50000"/>
            </a:schemeClr>
          </a:solidFill>
        </a:ln>
      </dgm:spPr>
      <dgm:t>
        <a:bodyPr/>
        <a:lstStyle/>
        <a:p>
          <a:r>
            <a:rPr lang="en-US" sz="1800" dirty="0" err="1" smtClean="0"/>
            <a:t>Epidemii</a:t>
          </a:r>
          <a:r>
            <a:rPr lang="en-US" sz="1800" dirty="0" smtClean="0"/>
            <a:t> </a:t>
          </a:r>
          <a:r>
            <a:rPr lang="en-US" sz="1800" dirty="0" err="1" smtClean="0"/>
            <a:t>anuale</a:t>
          </a:r>
          <a:r>
            <a:rPr lang="en-US" sz="1800" dirty="0" smtClean="0"/>
            <a:t> de </a:t>
          </a:r>
          <a:r>
            <a:rPr lang="en-US" sz="1800" dirty="0" err="1" smtClean="0"/>
            <a:t>rujeol</a:t>
          </a:r>
          <a:r>
            <a:rPr lang="ro-RO" sz="1800" dirty="0" smtClean="0"/>
            <a:t>ă</a:t>
          </a:r>
          <a:r>
            <a:rPr lang="en-US" sz="1800" dirty="0" smtClean="0"/>
            <a:t> </a:t>
          </a:r>
          <a:r>
            <a:rPr lang="ro-RO" sz="1800" dirty="0" smtClean="0"/>
            <a:t>ș</a:t>
          </a:r>
          <a:r>
            <a:rPr lang="en-US" sz="1800" dirty="0" err="1" smtClean="0"/>
            <a:t>i</a:t>
          </a:r>
          <a:r>
            <a:rPr lang="en-US" sz="1800" dirty="0" smtClean="0"/>
            <a:t> </a:t>
          </a:r>
          <a:r>
            <a:rPr lang="en-US" sz="1800" dirty="0" err="1" smtClean="0"/>
            <a:t>tuse</a:t>
          </a:r>
          <a:r>
            <a:rPr lang="en-US" sz="1800" dirty="0" smtClean="0"/>
            <a:t> </a:t>
          </a:r>
          <a:r>
            <a:rPr lang="en-US" sz="1800" dirty="0" err="1" smtClean="0"/>
            <a:t>convulsiv</a:t>
          </a:r>
          <a:r>
            <a:rPr lang="ro-RO" sz="1800" dirty="0" smtClean="0"/>
            <a:t>ă</a:t>
          </a:r>
          <a:r>
            <a:rPr lang="en-US" sz="1800" dirty="0" smtClean="0"/>
            <a:t> (rata </a:t>
          </a:r>
          <a:r>
            <a:rPr lang="en-US" sz="1800" dirty="0" err="1" smtClean="0"/>
            <a:t>vaccin</a:t>
          </a:r>
          <a:r>
            <a:rPr lang="ro-RO" sz="1800" dirty="0" smtClean="0"/>
            <a:t>ă</a:t>
          </a:r>
          <a:r>
            <a:rPr lang="en-US" sz="1800" dirty="0" err="1" smtClean="0"/>
            <a:t>rii</a:t>
          </a:r>
          <a:r>
            <a:rPr lang="en-US" sz="1800" dirty="0" smtClean="0"/>
            <a:t> &lt; 40%)</a:t>
          </a:r>
          <a:endParaRPr lang="en-US" sz="1800" dirty="0"/>
        </a:p>
      </dgm:t>
    </dgm:pt>
    <dgm:pt modelId="{2E3BFC74-945A-473C-AFE3-F43E5D6D902C}" type="parTrans" cxnId="{8A64EA14-D859-4C5F-9779-BE1DDD282129}">
      <dgm:prSet/>
      <dgm:spPr/>
      <dgm:t>
        <a:bodyPr/>
        <a:lstStyle/>
        <a:p>
          <a:endParaRPr lang="en-US"/>
        </a:p>
      </dgm:t>
    </dgm:pt>
    <dgm:pt modelId="{2CA5C416-D5A9-403A-8369-049D1466A6AF}" type="sibTrans" cxnId="{8A64EA14-D859-4C5F-9779-BE1DDD282129}">
      <dgm:prSet/>
      <dgm:spPr/>
      <dgm:t>
        <a:bodyPr/>
        <a:lstStyle/>
        <a:p>
          <a:endParaRPr lang="en-US"/>
        </a:p>
      </dgm:t>
    </dgm:pt>
    <dgm:pt modelId="{928D960B-24EE-4BE6-8D79-9F0D9F5446A1}">
      <dgm:prSet custT="1"/>
      <dgm:spPr>
        <a:noFill/>
        <a:ln w="19050">
          <a:solidFill>
            <a:schemeClr val="accent5">
              <a:lumMod val="50000"/>
            </a:schemeClr>
          </a:solidFill>
        </a:ln>
      </dgm:spPr>
      <dgm:t>
        <a:bodyPr/>
        <a:lstStyle/>
        <a:p>
          <a:r>
            <a:rPr lang="en-US" sz="1800" dirty="0" err="1" smtClean="0"/>
            <a:t>Fiecare</a:t>
          </a:r>
          <a:r>
            <a:rPr lang="en-US" sz="1800" dirty="0" smtClean="0"/>
            <a:t> mam</a:t>
          </a:r>
          <a:r>
            <a:rPr lang="ro-RO" sz="1800" dirty="0" smtClean="0"/>
            <a:t>ă</a:t>
          </a:r>
          <a:r>
            <a:rPr lang="en-US" sz="1800" dirty="0" smtClean="0"/>
            <a:t> minor</a:t>
          </a:r>
          <a:r>
            <a:rPr lang="ro-RO" sz="1800" dirty="0" smtClean="0"/>
            <a:t>ă</a:t>
          </a:r>
          <a:r>
            <a:rPr lang="en-US" sz="1800" dirty="0" smtClean="0"/>
            <a:t> are </a:t>
          </a:r>
          <a:r>
            <a:rPr lang="en-US" sz="1800" dirty="0" err="1" smtClean="0"/>
            <a:t>dreptul</a:t>
          </a:r>
          <a:r>
            <a:rPr lang="en-US" sz="1800" dirty="0" smtClean="0"/>
            <a:t> la </a:t>
          </a:r>
          <a:r>
            <a:rPr lang="en-US" sz="1800" dirty="0" err="1" smtClean="0"/>
            <a:t>sprijin</a:t>
          </a:r>
          <a:r>
            <a:rPr lang="en-US" sz="1800" dirty="0" smtClean="0"/>
            <a:t>, </a:t>
          </a:r>
          <a:r>
            <a:rPr lang="en-US" sz="1800" dirty="0" err="1" smtClean="0"/>
            <a:t>protec</a:t>
          </a:r>
          <a:r>
            <a:rPr lang="ro-RO" sz="1800" dirty="0" smtClean="0"/>
            <a:t>ț</a:t>
          </a:r>
          <a:r>
            <a:rPr lang="en-US" sz="1800" dirty="0" err="1" smtClean="0"/>
            <a:t>ie</a:t>
          </a:r>
          <a:r>
            <a:rPr lang="en-US" sz="1800" dirty="0" smtClean="0"/>
            <a:t> </a:t>
          </a:r>
          <a:r>
            <a:rPr lang="ro-RO" sz="1800" dirty="0" smtClean="0"/>
            <a:t>ș</a:t>
          </a:r>
          <a:r>
            <a:rPr lang="en-US" sz="1800" dirty="0" err="1" smtClean="0"/>
            <a:t>i</a:t>
          </a:r>
          <a:r>
            <a:rPr lang="en-US" sz="1800" dirty="0" smtClean="0"/>
            <a:t> </a:t>
          </a:r>
          <a:r>
            <a:rPr lang="ro-RO" sz="1800" dirty="0" smtClean="0"/>
            <a:t>ș</a:t>
          </a:r>
          <a:r>
            <a:rPr lang="en-US" sz="1800" dirty="0" err="1" smtClean="0"/>
            <a:t>anse</a:t>
          </a:r>
          <a:r>
            <a:rPr lang="en-US" sz="1800" dirty="0" smtClean="0"/>
            <a:t> </a:t>
          </a:r>
          <a:r>
            <a:rPr lang="en-US" sz="1800" dirty="0" err="1" smtClean="0"/>
            <a:t>egale</a:t>
          </a:r>
          <a:endParaRPr lang="en-US" sz="1800" dirty="0"/>
        </a:p>
      </dgm:t>
    </dgm:pt>
    <dgm:pt modelId="{36CCBD88-C3CD-4B84-93BC-EA9315A86978}" type="parTrans" cxnId="{A11EFF46-49EA-4818-9B11-39DE24D91CDD}">
      <dgm:prSet/>
      <dgm:spPr/>
      <dgm:t>
        <a:bodyPr/>
        <a:lstStyle/>
        <a:p>
          <a:endParaRPr lang="en-US"/>
        </a:p>
      </dgm:t>
    </dgm:pt>
    <dgm:pt modelId="{FF931E20-6C4D-4E3D-8954-65236A4EA724}" type="sibTrans" cxnId="{A11EFF46-49EA-4818-9B11-39DE24D91CDD}">
      <dgm:prSet/>
      <dgm:spPr/>
      <dgm:t>
        <a:bodyPr/>
        <a:lstStyle/>
        <a:p>
          <a:endParaRPr lang="en-US"/>
        </a:p>
      </dgm:t>
    </dgm:pt>
    <dgm:pt modelId="{7D14E04F-503F-4FDB-BA5A-F122E985F398}">
      <dgm:prSet custT="1"/>
      <dgm:spPr>
        <a:noFill/>
        <a:ln w="19050">
          <a:solidFill>
            <a:schemeClr val="accent5">
              <a:lumMod val="50000"/>
            </a:schemeClr>
          </a:solidFill>
        </a:ln>
      </dgm:spPr>
      <dgm:t>
        <a:bodyPr/>
        <a:lstStyle/>
        <a:p>
          <a:r>
            <a:rPr lang="en-US" sz="1800" dirty="0" err="1" smtClean="0"/>
            <a:t>Interven</a:t>
          </a:r>
          <a:r>
            <a:rPr lang="ro-RO" sz="1800" dirty="0" smtClean="0"/>
            <a:t>ț</a:t>
          </a:r>
          <a:r>
            <a:rPr lang="en-US" sz="1800" dirty="0" err="1" smtClean="0"/>
            <a:t>ia</a:t>
          </a:r>
          <a:r>
            <a:rPr lang="en-US" sz="1800" dirty="0" smtClean="0"/>
            <a:t> </a:t>
          </a:r>
          <a:r>
            <a:rPr lang="en-US" sz="1800" dirty="0" err="1" smtClean="0"/>
            <a:t>timpurie</a:t>
          </a:r>
          <a:r>
            <a:rPr lang="en-US" sz="1800" dirty="0" smtClean="0"/>
            <a:t> </a:t>
          </a:r>
          <a:r>
            <a:rPr lang="en-US" sz="1800" dirty="0" err="1" smtClean="0"/>
            <a:t>poate</a:t>
          </a:r>
          <a:r>
            <a:rPr lang="en-US" sz="1800" dirty="0" smtClean="0"/>
            <a:t> reduce </a:t>
          </a:r>
          <a:r>
            <a:rPr lang="en-US" sz="1800" dirty="0" err="1" smtClean="0"/>
            <a:t>cercul</a:t>
          </a:r>
          <a:r>
            <a:rPr lang="en-US" sz="1800" dirty="0" smtClean="0"/>
            <a:t> </a:t>
          </a:r>
          <a:r>
            <a:rPr lang="en-US" sz="1800" dirty="0" err="1" smtClean="0"/>
            <a:t>vicios</a:t>
          </a:r>
          <a:r>
            <a:rPr lang="en-US" sz="1800" dirty="0" smtClean="0"/>
            <a:t> al </a:t>
          </a:r>
          <a:r>
            <a:rPr lang="en-US" sz="1800" dirty="0" err="1" smtClean="0"/>
            <a:t>vulnerabilit</a:t>
          </a:r>
          <a:r>
            <a:rPr lang="ro-RO" sz="1800" dirty="0" smtClean="0"/>
            <a:t>ăț</a:t>
          </a:r>
          <a:r>
            <a:rPr lang="en-US" sz="1800" dirty="0" smtClean="0"/>
            <a:t>ii </a:t>
          </a:r>
          <a:r>
            <a:rPr lang="en-US" sz="1800" dirty="0" err="1" smtClean="0"/>
            <a:t>sociale</a:t>
          </a:r>
          <a:endParaRPr lang="en-US" sz="1800" dirty="0"/>
        </a:p>
      </dgm:t>
    </dgm:pt>
    <dgm:pt modelId="{62672DC9-FAB4-42C7-9B50-8E6A410EF88B}" type="parTrans" cxnId="{16A8EF8F-DEDE-413C-ADBD-88CE7FA00841}">
      <dgm:prSet/>
      <dgm:spPr/>
      <dgm:t>
        <a:bodyPr/>
        <a:lstStyle/>
        <a:p>
          <a:endParaRPr lang="en-US"/>
        </a:p>
      </dgm:t>
    </dgm:pt>
    <dgm:pt modelId="{278FA13D-4A77-4778-ABB7-316BBB0E0F1B}" type="sibTrans" cxnId="{16A8EF8F-DEDE-413C-ADBD-88CE7FA00841}">
      <dgm:prSet/>
      <dgm:spPr/>
      <dgm:t>
        <a:bodyPr/>
        <a:lstStyle/>
        <a:p>
          <a:endParaRPr lang="en-US"/>
        </a:p>
      </dgm:t>
    </dgm:pt>
    <dgm:pt modelId="{1F2F3D4D-B6CD-4A38-B678-D161D699F2A3}">
      <dgm:prSet custT="1"/>
      <dgm:spPr>
        <a:noFill/>
        <a:ln w="19050">
          <a:solidFill>
            <a:schemeClr val="accent5">
              <a:lumMod val="50000"/>
            </a:schemeClr>
          </a:solidFill>
        </a:ln>
      </dgm:spPr>
      <dgm:t>
        <a:bodyPr/>
        <a:lstStyle/>
        <a:p>
          <a:r>
            <a:rPr lang="en-US" sz="1800" dirty="0" err="1" smtClean="0"/>
            <a:t>Colaborarea</a:t>
          </a:r>
          <a:r>
            <a:rPr lang="en-US" sz="1800" dirty="0" smtClean="0"/>
            <a:t> </a:t>
          </a:r>
          <a:r>
            <a:rPr lang="ro-RO" sz="1800" dirty="0" smtClean="0"/>
            <a:t>î</a:t>
          </a:r>
          <a:r>
            <a:rPr lang="en-US" sz="1800" dirty="0" err="1" smtClean="0"/>
            <a:t>ntre</a:t>
          </a:r>
          <a:r>
            <a:rPr lang="en-US" sz="1800" dirty="0" smtClean="0"/>
            <a:t> </a:t>
          </a:r>
          <a:r>
            <a:rPr lang="en-US" sz="1800" dirty="0" err="1" smtClean="0"/>
            <a:t>sistemul</a:t>
          </a:r>
          <a:r>
            <a:rPr lang="en-US" sz="1800" dirty="0" smtClean="0"/>
            <a:t> medical, </a:t>
          </a:r>
          <a:r>
            <a:rPr lang="en-US" sz="1800" dirty="0" err="1" smtClean="0"/>
            <a:t>educa</a:t>
          </a:r>
          <a:r>
            <a:rPr lang="ro-RO" sz="1800" dirty="0" smtClean="0"/>
            <a:t>ț</a:t>
          </a:r>
          <a:r>
            <a:rPr lang="en-US" sz="1800" dirty="0" err="1" smtClean="0"/>
            <a:t>ional</a:t>
          </a:r>
          <a:r>
            <a:rPr lang="en-US" sz="1800" dirty="0" smtClean="0"/>
            <a:t> </a:t>
          </a:r>
          <a:r>
            <a:rPr lang="ro-RO" sz="1800" dirty="0" smtClean="0"/>
            <a:t>ș</a:t>
          </a:r>
          <a:r>
            <a:rPr lang="en-US" sz="1800" dirty="0" err="1" smtClean="0"/>
            <a:t>i</a:t>
          </a:r>
          <a:r>
            <a:rPr lang="en-US" sz="1800" dirty="0" smtClean="0"/>
            <a:t> social </a:t>
          </a:r>
          <a:r>
            <a:rPr lang="en-US" sz="1800" dirty="0" err="1" smtClean="0"/>
            <a:t>este</a:t>
          </a:r>
          <a:r>
            <a:rPr lang="en-US" sz="1800" dirty="0" smtClean="0"/>
            <a:t> </a:t>
          </a:r>
          <a:r>
            <a:rPr lang="en-US" sz="1800" dirty="0" err="1" smtClean="0"/>
            <a:t>cheia</a:t>
          </a:r>
          <a:r>
            <a:rPr lang="en-US" sz="1800" dirty="0" smtClean="0"/>
            <a:t> </a:t>
          </a:r>
          <a:r>
            <a:rPr lang="en-US" sz="1800" dirty="0" err="1" smtClean="0"/>
            <a:t>schimb</a:t>
          </a:r>
          <a:r>
            <a:rPr lang="ro-RO" sz="1800" dirty="0" smtClean="0"/>
            <a:t>ă</a:t>
          </a:r>
          <a:r>
            <a:rPr lang="en-US" sz="1800" dirty="0" err="1" smtClean="0"/>
            <a:t>rii</a:t>
          </a:r>
          <a:endParaRPr lang="en-US" sz="1800" dirty="0"/>
        </a:p>
      </dgm:t>
    </dgm:pt>
    <dgm:pt modelId="{22D9F850-343C-4ED9-A208-92DDB27C65CE}" type="parTrans" cxnId="{28FA857A-CB33-44BD-ADC7-148AFDDFFD97}">
      <dgm:prSet/>
      <dgm:spPr/>
      <dgm:t>
        <a:bodyPr/>
        <a:lstStyle/>
        <a:p>
          <a:endParaRPr lang="en-US"/>
        </a:p>
      </dgm:t>
    </dgm:pt>
    <dgm:pt modelId="{7E3A7CE2-4AB8-44E6-95F5-7625044463FA}" type="sibTrans" cxnId="{28FA857A-CB33-44BD-ADC7-148AFDDFFD97}">
      <dgm:prSet/>
      <dgm:spPr/>
      <dgm:t>
        <a:bodyPr/>
        <a:lstStyle/>
        <a:p>
          <a:endParaRPr lang="en-US"/>
        </a:p>
      </dgm:t>
    </dgm:pt>
    <dgm:pt modelId="{B14EFFF6-34BF-4651-8359-D5A7D0933A1E}">
      <dgm:prSet custT="1"/>
      <dgm:spPr>
        <a:noFill/>
        <a:ln w="19050">
          <a:solidFill>
            <a:schemeClr val="accent5">
              <a:lumMod val="50000"/>
            </a:schemeClr>
          </a:solidFill>
        </a:ln>
      </dgm:spPr>
      <dgm:t>
        <a:bodyPr/>
        <a:lstStyle/>
        <a:p>
          <a:r>
            <a:rPr lang="en-US" sz="1800" dirty="0" err="1" smtClean="0"/>
            <a:t>Fenomenul</a:t>
          </a:r>
          <a:r>
            <a:rPr lang="en-US" sz="1800" dirty="0" smtClean="0"/>
            <a:t> </a:t>
          </a:r>
          <a:r>
            <a:rPr lang="en-US" sz="1800" dirty="0" err="1" smtClean="0"/>
            <a:t>este</a:t>
          </a:r>
          <a:r>
            <a:rPr lang="en-US" sz="1800" dirty="0" smtClean="0"/>
            <a:t> </a:t>
          </a:r>
          <a:r>
            <a:rPr lang="en-US" sz="1800" dirty="0" err="1" smtClean="0"/>
            <a:t>asociat</a:t>
          </a:r>
          <a:r>
            <a:rPr lang="en-US" sz="1800" dirty="0" smtClean="0"/>
            <a:t> cu s</a:t>
          </a:r>
          <a:r>
            <a:rPr lang="ro-RO" sz="1800" dirty="0" smtClean="0"/>
            <a:t>ă</a:t>
          </a:r>
          <a:r>
            <a:rPr lang="en-US" sz="1800" dirty="0" smtClean="0"/>
            <a:t>r</a:t>
          </a:r>
          <a:r>
            <a:rPr lang="ro-RO" sz="1800" dirty="0" smtClean="0"/>
            <a:t>ă</a:t>
          </a:r>
          <a:r>
            <a:rPr lang="en-US" sz="1800" dirty="0" err="1" smtClean="0"/>
            <a:t>cia</a:t>
          </a:r>
          <a:r>
            <a:rPr lang="en-US" sz="1800" dirty="0" smtClean="0"/>
            <a:t>, </a:t>
          </a:r>
          <a:r>
            <a:rPr lang="en-US" sz="1800" dirty="0" err="1" smtClean="0"/>
            <a:t>lipsa</a:t>
          </a:r>
          <a:r>
            <a:rPr lang="en-US" sz="1800" dirty="0" smtClean="0"/>
            <a:t> </a:t>
          </a:r>
          <a:r>
            <a:rPr lang="en-US" sz="1800" dirty="0" err="1" smtClean="0"/>
            <a:t>educa</a:t>
          </a:r>
          <a:r>
            <a:rPr lang="ro-RO" sz="1800" dirty="0" smtClean="0"/>
            <a:t>ț</a:t>
          </a:r>
          <a:r>
            <a:rPr lang="en-US" sz="1800" dirty="0" err="1" smtClean="0"/>
            <a:t>iei</a:t>
          </a:r>
          <a:r>
            <a:rPr lang="en-US" sz="1800" dirty="0" smtClean="0"/>
            <a:t> </a:t>
          </a:r>
          <a:r>
            <a:rPr lang="en-US" sz="1800" dirty="0" err="1" smtClean="0"/>
            <a:t>sexuale</a:t>
          </a:r>
          <a:r>
            <a:rPr lang="en-US" sz="1800" dirty="0" smtClean="0"/>
            <a:t> </a:t>
          </a:r>
          <a:r>
            <a:rPr lang="ro-RO" sz="1800" dirty="0" smtClean="0"/>
            <a:t>ș</a:t>
          </a:r>
          <a:r>
            <a:rPr lang="en-US" sz="1800" dirty="0" err="1" smtClean="0"/>
            <a:t>i</a:t>
          </a:r>
          <a:r>
            <a:rPr lang="en-US" sz="1800" dirty="0" smtClean="0"/>
            <a:t> </a:t>
          </a:r>
          <a:r>
            <a:rPr lang="en-US" sz="1800" dirty="0" err="1" smtClean="0"/>
            <a:t>vulnerabilitatea</a:t>
          </a:r>
          <a:r>
            <a:rPr lang="en-US" sz="1800" dirty="0" smtClean="0"/>
            <a:t> familial</a:t>
          </a:r>
          <a:r>
            <a:rPr lang="ro-RO" sz="1800" dirty="0" smtClean="0"/>
            <a:t>ă</a:t>
          </a:r>
          <a:endParaRPr lang="en-US" sz="1800" dirty="0"/>
        </a:p>
      </dgm:t>
    </dgm:pt>
    <dgm:pt modelId="{11F670FD-B3E1-41A6-9245-CC28FCD442D6}" type="parTrans" cxnId="{8662FDA4-2451-42B5-A1FB-A73418A30DEF}">
      <dgm:prSet/>
      <dgm:spPr/>
    </dgm:pt>
    <dgm:pt modelId="{F31848E7-0FE3-49C0-8D34-54B08E3B21BE}" type="sibTrans" cxnId="{8662FDA4-2451-42B5-A1FB-A73418A30DEF}">
      <dgm:prSet/>
      <dgm:spPr/>
    </dgm:pt>
    <dgm:pt modelId="{D6AB0E71-B68A-4D7C-B498-02EE62E9322A}" type="pres">
      <dgm:prSet presAssocID="{B1F56804-9D3B-47D5-A452-3F255224ED4F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F2099C1-717D-4A25-BE45-41C3963FE98E}" type="pres">
      <dgm:prSet presAssocID="{4A30C853-2E69-4C29-B80C-296E2EC0A97A}" presName="parentLin" presStyleCnt="0"/>
      <dgm:spPr/>
    </dgm:pt>
    <dgm:pt modelId="{1BAFBB50-1195-466E-B2BF-F8CE526AD9A0}" type="pres">
      <dgm:prSet presAssocID="{4A30C853-2E69-4C29-B80C-296E2EC0A97A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106FDBA3-1FC6-4A53-AEE3-6EA7C8DECDB2}" type="pres">
      <dgm:prSet presAssocID="{4A30C853-2E69-4C29-B80C-296E2EC0A97A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0C6900A-0389-4AFE-8EBB-27EA1C8CD581}" type="pres">
      <dgm:prSet presAssocID="{4A30C853-2E69-4C29-B80C-296E2EC0A97A}" presName="negativeSpace" presStyleCnt="0"/>
      <dgm:spPr/>
    </dgm:pt>
    <dgm:pt modelId="{3D6879C4-E071-4197-B47A-D29B96CBF145}" type="pres">
      <dgm:prSet presAssocID="{4A30C853-2E69-4C29-B80C-296E2EC0A97A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A8A704-DA4A-419D-BAC0-223D6A92CED5}" type="pres">
      <dgm:prSet presAssocID="{9D4FCD4F-494A-46BF-82DD-6EB1DEDA3A52}" presName="spaceBetweenRectangles" presStyleCnt="0"/>
      <dgm:spPr/>
    </dgm:pt>
    <dgm:pt modelId="{86802A03-CC61-4597-8893-A021B810E8E5}" type="pres">
      <dgm:prSet presAssocID="{3B3CE759-A7D6-465C-8B5C-327E5C3AE09C}" presName="parentLin" presStyleCnt="0"/>
      <dgm:spPr/>
    </dgm:pt>
    <dgm:pt modelId="{028AB44B-F9E8-4713-8E1F-910065E88390}" type="pres">
      <dgm:prSet presAssocID="{3B3CE759-A7D6-465C-8B5C-327E5C3AE09C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2B03552A-A29B-42E0-B376-0E223ECAE2EE}" type="pres">
      <dgm:prSet presAssocID="{3B3CE759-A7D6-465C-8B5C-327E5C3AE09C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EA7FA3-75E2-44EB-8195-D71157482D96}" type="pres">
      <dgm:prSet presAssocID="{3B3CE759-A7D6-465C-8B5C-327E5C3AE09C}" presName="negativeSpace" presStyleCnt="0"/>
      <dgm:spPr/>
    </dgm:pt>
    <dgm:pt modelId="{3924799D-FF0D-417A-903B-31A6F12FB13B}" type="pres">
      <dgm:prSet presAssocID="{3B3CE759-A7D6-465C-8B5C-327E5C3AE09C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22A363C-AB74-421D-8336-C2EBADD7ABCC}" type="pres">
      <dgm:prSet presAssocID="{CE17210C-22AD-4D99-BA8E-9896F7759C77}" presName="spaceBetweenRectangles" presStyleCnt="0"/>
      <dgm:spPr/>
    </dgm:pt>
    <dgm:pt modelId="{3D4AA5A0-70D2-4C53-9561-882AE1CE2801}" type="pres">
      <dgm:prSet presAssocID="{23AF8216-DE58-4DF1-9CA9-DEAB76738D6A}" presName="parentLin" presStyleCnt="0"/>
      <dgm:spPr/>
    </dgm:pt>
    <dgm:pt modelId="{EF08F9AC-D2F9-45D1-83BC-87A9C278CF1C}" type="pres">
      <dgm:prSet presAssocID="{23AF8216-DE58-4DF1-9CA9-DEAB76738D6A}" presName="parentLeftMargin" presStyleLbl="node1" presStyleIdx="1" presStyleCnt="3"/>
      <dgm:spPr/>
      <dgm:t>
        <a:bodyPr/>
        <a:lstStyle/>
        <a:p>
          <a:endParaRPr lang="en-US"/>
        </a:p>
      </dgm:t>
    </dgm:pt>
    <dgm:pt modelId="{A7346AF4-1821-4430-A203-CE25802C149A}" type="pres">
      <dgm:prSet presAssocID="{23AF8216-DE58-4DF1-9CA9-DEAB76738D6A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6FEDB6-8901-4CBA-980F-975D8AC1961B}" type="pres">
      <dgm:prSet presAssocID="{23AF8216-DE58-4DF1-9CA9-DEAB76738D6A}" presName="negativeSpace" presStyleCnt="0"/>
      <dgm:spPr/>
    </dgm:pt>
    <dgm:pt modelId="{E3F5B573-EFD7-4591-8E23-D276CAC81B82}" type="pres">
      <dgm:prSet presAssocID="{23AF8216-DE58-4DF1-9CA9-DEAB76738D6A}" presName="childText" presStyleLbl="conFgAcc1" presStyleIdx="2" presStyleCnt="3" custLinFactNeighborY="-1555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6E11D3B-2FAA-4EC4-AF0B-8C570E8008C9}" srcId="{4A30C853-2E69-4C29-B80C-296E2EC0A97A}" destId="{AB6C45EE-F364-4E27-8819-84683B5DB177}" srcOrd="0" destOrd="0" parTransId="{DB85F794-8C3A-4427-9163-137DB58357F4}" sibTransId="{CF187C85-80F6-47F4-B651-E871D10D9ED6}"/>
    <dgm:cxn modelId="{6550F29C-F8C5-4761-B0EB-1F416C80F901}" type="presOf" srcId="{12A47E73-5AE8-4DAF-A97E-8FF0835B9D9B}" destId="{3924799D-FF0D-417A-903B-31A6F12FB13B}" srcOrd="0" destOrd="2" presId="urn:microsoft.com/office/officeart/2005/8/layout/list1"/>
    <dgm:cxn modelId="{920F37E7-6DC2-4307-99F9-496D135B350F}" type="presOf" srcId="{1F2F3D4D-B6CD-4A38-B678-D161D699F2A3}" destId="{E3F5B573-EFD7-4591-8E23-D276CAC81B82}" srcOrd="0" destOrd="2" presId="urn:microsoft.com/office/officeart/2005/8/layout/list1"/>
    <dgm:cxn modelId="{2A2C2190-560B-4F93-BE6E-E31D93BFA821}" srcId="{B1F56804-9D3B-47D5-A452-3F255224ED4F}" destId="{23AF8216-DE58-4DF1-9CA9-DEAB76738D6A}" srcOrd="2" destOrd="0" parTransId="{D34BA257-C2C2-4EF7-9DD3-F47855B532AE}" sibTransId="{9AE9A779-E54A-48A4-9D97-A3C063272561}"/>
    <dgm:cxn modelId="{1B5ECF82-1420-46C3-9BCF-D0CE5B84ADE0}" type="presOf" srcId="{F714DCEB-57B9-4F0C-B37D-BD62571FB1AA}" destId="{3924799D-FF0D-417A-903B-31A6F12FB13B}" srcOrd="0" destOrd="1" presId="urn:microsoft.com/office/officeart/2005/8/layout/list1"/>
    <dgm:cxn modelId="{8A64EA14-D859-4C5F-9779-BE1DDD282129}" srcId="{3B3CE759-A7D6-465C-8B5C-327E5C3AE09C}" destId="{12A47E73-5AE8-4DAF-A97E-8FF0835B9D9B}" srcOrd="2" destOrd="0" parTransId="{2E3BFC74-945A-473C-AFE3-F43E5D6D902C}" sibTransId="{2CA5C416-D5A9-403A-8369-049D1466A6AF}"/>
    <dgm:cxn modelId="{8662FDA4-2451-42B5-A1FB-A73418A30DEF}" srcId="{4A30C853-2E69-4C29-B80C-296E2EC0A97A}" destId="{B14EFFF6-34BF-4651-8359-D5A7D0933A1E}" srcOrd="1" destOrd="0" parTransId="{11F670FD-B3E1-41A6-9245-CC28FCD442D6}" sibTransId="{F31848E7-0FE3-49C0-8D34-54B08E3B21BE}"/>
    <dgm:cxn modelId="{FB3984A3-7E15-41AC-9612-A0F54F76A183}" type="presOf" srcId="{23AF8216-DE58-4DF1-9CA9-DEAB76738D6A}" destId="{EF08F9AC-D2F9-45D1-83BC-87A9C278CF1C}" srcOrd="0" destOrd="0" presId="urn:microsoft.com/office/officeart/2005/8/layout/list1"/>
    <dgm:cxn modelId="{3A1322D2-2276-4306-AA8C-71770C5CE83C}" type="presOf" srcId="{928D960B-24EE-4BE6-8D79-9F0D9F5446A1}" destId="{E3F5B573-EFD7-4591-8E23-D276CAC81B82}" srcOrd="0" destOrd="0" presId="urn:microsoft.com/office/officeart/2005/8/layout/list1"/>
    <dgm:cxn modelId="{F3B0C12F-BC03-4885-AF31-B3DC4B8AF31C}" type="presOf" srcId="{B14EFFF6-34BF-4651-8359-D5A7D0933A1E}" destId="{3D6879C4-E071-4197-B47A-D29B96CBF145}" srcOrd="0" destOrd="1" presId="urn:microsoft.com/office/officeart/2005/8/layout/list1"/>
    <dgm:cxn modelId="{50D0DE87-3C5B-4893-AE29-4685D7D30371}" type="presOf" srcId="{3B3CE759-A7D6-465C-8B5C-327E5C3AE09C}" destId="{028AB44B-F9E8-4713-8E1F-910065E88390}" srcOrd="0" destOrd="0" presId="urn:microsoft.com/office/officeart/2005/8/layout/list1"/>
    <dgm:cxn modelId="{E73C4E39-73EE-4B02-896E-29B3801C89A0}" type="presOf" srcId="{23AF8216-DE58-4DF1-9CA9-DEAB76738D6A}" destId="{A7346AF4-1821-4430-A203-CE25802C149A}" srcOrd="1" destOrd="0" presId="urn:microsoft.com/office/officeart/2005/8/layout/list1"/>
    <dgm:cxn modelId="{7FADF638-F84E-4EC9-B587-6F2C4E266E4F}" srcId="{3B3CE759-A7D6-465C-8B5C-327E5C3AE09C}" destId="{4213410B-80F8-40C9-8E59-7215B1CC8FD9}" srcOrd="0" destOrd="0" parTransId="{54ABCB81-5319-463E-9202-1AFD2D8598C4}" sibTransId="{BB67366F-0D62-4803-8E12-08BA3FAD3D4A}"/>
    <dgm:cxn modelId="{B1726B1C-A55F-4F28-B2E9-DC634F379C20}" srcId="{B1F56804-9D3B-47D5-A452-3F255224ED4F}" destId="{4A30C853-2E69-4C29-B80C-296E2EC0A97A}" srcOrd="0" destOrd="0" parTransId="{041613DA-82FE-4436-BA4C-13E86949A50A}" sibTransId="{9D4FCD4F-494A-46BF-82DD-6EB1DEDA3A52}"/>
    <dgm:cxn modelId="{BF83819F-5993-4E20-8FD7-378A81C6AA68}" type="presOf" srcId="{4213410B-80F8-40C9-8E59-7215B1CC8FD9}" destId="{3924799D-FF0D-417A-903B-31A6F12FB13B}" srcOrd="0" destOrd="0" presId="urn:microsoft.com/office/officeart/2005/8/layout/list1"/>
    <dgm:cxn modelId="{28FA857A-CB33-44BD-ADC7-148AFDDFFD97}" srcId="{23AF8216-DE58-4DF1-9CA9-DEAB76738D6A}" destId="{1F2F3D4D-B6CD-4A38-B678-D161D699F2A3}" srcOrd="2" destOrd="0" parTransId="{22D9F850-343C-4ED9-A208-92DDB27C65CE}" sibTransId="{7E3A7CE2-4AB8-44E6-95F5-7625044463FA}"/>
    <dgm:cxn modelId="{A11EFF46-49EA-4818-9B11-39DE24D91CDD}" srcId="{23AF8216-DE58-4DF1-9CA9-DEAB76738D6A}" destId="{928D960B-24EE-4BE6-8D79-9F0D9F5446A1}" srcOrd="0" destOrd="0" parTransId="{36CCBD88-C3CD-4B84-93BC-EA9315A86978}" sibTransId="{FF931E20-6C4D-4E3D-8954-65236A4EA724}"/>
    <dgm:cxn modelId="{443C1925-0568-423C-9A13-C2C4546FAA0D}" type="presOf" srcId="{AB6C45EE-F364-4E27-8819-84683B5DB177}" destId="{3D6879C4-E071-4197-B47A-D29B96CBF145}" srcOrd="0" destOrd="0" presId="urn:microsoft.com/office/officeart/2005/8/layout/list1"/>
    <dgm:cxn modelId="{000128EA-B5E1-4C29-B4FD-46C93632C835}" type="presOf" srcId="{4A30C853-2E69-4C29-B80C-296E2EC0A97A}" destId="{1BAFBB50-1195-466E-B2BF-F8CE526AD9A0}" srcOrd="0" destOrd="0" presId="urn:microsoft.com/office/officeart/2005/8/layout/list1"/>
    <dgm:cxn modelId="{B14760C2-831E-4073-A9E0-140347BF3033}" type="presOf" srcId="{7D14E04F-503F-4FDB-BA5A-F122E985F398}" destId="{E3F5B573-EFD7-4591-8E23-D276CAC81B82}" srcOrd="0" destOrd="1" presId="urn:microsoft.com/office/officeart/2005/8/layout/list1"/>
    <dgm:cxn modelId="{6668B1B7-F86B-424C-B49D-835FE167E7E6}" type="presOf" srcId="{3B3CE759-A7D6-465C-8B5C-327E5C3AE09C}" destId="{2B03552A-A29B-42E0-B376-0E223ECAE2EE}" srcOrd="1" destOrd="0" presId="urn:microsoft.com/office/officeart/2005/8/layout/list1"/>
    <dgm:cxn modelId="{1DA723B6-00ED-402D-B62A-17680956BB0B}" type="presOf" srcId="{4A30C853-2E69-4C29-B80C-296E2EC0A97A}" destId="{106FDBA3-1FC6-4A53-AEE3-6EA7C8DECDB2}" srcOrd="1" destOrd="0" presId="urn:microsoft.com/office/officeart/2005/8/layout/list1"/>
    <dgm:cxn modelId="{16A8EF8F-DEDE-413C-ADBD-88CE7FA00841}" srcId="{23AF8216-DE58-4DF1-9CA9-DEAB76738D6A}" destId="{7D14E04F-503F-4FDB-BA5A-F122E985F398}" srcOrd="1" destOrd="0" parTransId="{62672DC9-FAB4-42C7-9B50-8E6A410EF88B}" sibTransId="{278FA13D-4A77-4778-ABB7-316BBB0E0F1B}"/>
    <dgm:cxn modelId="{B2DCD48E-739E-43DF-A161-5923490C00CC}" type="presOf" srcId="{B1F56804-9D3B-47D5-A452-3F255224ED4F}" destId="{D6AB0E71-B68A-4D7C-B498-02EE62E9322A}" srcOrd="0" destOrd="0" presId="urn:microsoft.com/office/officeart/2005/8/layout/list1"/>
    <dgm:cxn modelId="{76670DD0-F132-4761-9F3C-08555CEE3E34}" srcId="{B1F56804-9D3B-47D5-A452-3F255224ED4F}" destId="{3B3CE759-A7D6-465C-8B5C-327E5C3AE09C}" srcOrd="1" destOrd="0" parTransId="{2E9FAD74-8C6F-482F-8644-C003905A4392}" sibTransId="{CE17210C-22AD-4D99-BA8E-9896F7759C77}"/>
    <dgm:cxn modelId="{582263F6-CACD-4F79-97C1-3E24B10B54C7}" srcId="{4A30C853-2E69-4C29-B80C-296E2EC0A97A}" destId="{407B4DB8-4374-4A16-861C-3938ADC75AD6}" srcOrd="2" destOrd="0" parTransId="{D63F3F53-BDCA-46A3-A4A7-FD77AFD0C757}" sibTransId="{E8AB2D33-F6CA-4A21-BBE8-D1B65DF7C490}"/>
    <dgm:cxn modelId="{71D09CD1-6FFC-4104-B726-A4371EBE26C9}" srcId="{3B3CE759-A7D6-465C-8B5C-327E5C3AE09C}" destId="{F714DCEB-57B9-4F0C-B37D-BD62571FB1AA}" srcOrd="1" destOrd="0" parTransId="{D29A6BB3-3CD2-48AD-9511-F7A1D396B5EA}" sibTransId="{BE7A6997-B6FE-4565-822A-E978B29500A4}"/>
    <dgm:cxn modelId="{B47F06FE-84F9-4D49-8A65-CCBDE9B357B3}" type="presOf" srcId="{407B4DB8-4374-4A16-861C-3938ADC75AD6}" destId="{3D6879C4-E071-4197-B47A-D29B96CBF145}" srcOrd="0" destOrd="2" presId="urn:microsoft.com/office/officeart/2005/8/layout/list1"/>
    <dgm:cxn modelId="{F07307D2-7EB0-4EB0-A64A-492B0C2701C2}" type="presParOf" srcId="{D6AB0E71-B68A-4D7C-B498-02EE62E9322A}" destId="{5F2099C1-717D-4A25-BE45-41C3963FE98E}" srcOrd="0" destOrd="0" presId="urn:microsoft.com/office/officeart/2005/8/layout/list1"/>
    <dgm:cxn modelId="{AAB17A7E-1A31-49C3-B8D8-4D8EE776EA1C}" type="presParOf" srcId="{5F2099C1-717D-4A25-BE45-41C3963FE98E}" destId="{1BAFBB50-1195-466E-B2BF-F8CE526AD9A0}" srcOrd="0" destOrd="0" presId="urn:microsoft.com/office/officeart/2005/8/layout/list1"/>
    <dgm:cxn modelId="{FB96C0E6-B377-4B61-AD4D-8173CAA4C661}" type="presParOf" srcId="{5F2099C1-717D-4A25-BE45-41C3963FE98E}" destId="{106FDBA3-1FC6-4A53-AEE3-6EA7C8DECDB2}" srcOrd="1" destOrd="0" presId="urn:microsoft.com/office/officeart/2005/8/layout/list1"/>
    <dgm:cxn modelId="{E9B27275-4B03-409E-BFCF-48B29364EFC3}" type="presParOf" srcId="{D6AB0E71-B68A-4D7C-B498-02EE62E9322A}" destId="{50C6900A-0389-4AFE-8EBB-27EA1C8CD581}" srcOrd="1" destOrd="0" presId="urn:microsoft.com/office/officeart/2005/8/layout/list1"/>
    <dgm:cxn modelId="{B98A78A7-47C3-4830-BAC2-F93A4E822AD8}" type="presParOf" srcId="{D6AB0E71-B68A-4D7C-B498-02EE62E9322A}" destId="{3D6879C4-E071-4197-B47A-D29B96CBF145}" srcOrd="2" destOrd="0" presId="urn:microsoft.com/office/officeart/2005/8/layout/list1"/>
    <dgm:cxn modelId="{7170D27F-E24A-41A5-8047-0737A9AEF535}" type="presParOf" srcId="{D6AB0E71-B68A-4D7C-B498-02EE62E9322A}" destId="{4BA8A704-DA4A-419D-BAC0-223D6A92CED5}" srcOrd="3" destOrd="0" presId="urn:microsoft.com/office/officeart/2005/8/layout/list1"/>
    <dgm:cxn modelId="{C77FE356-8FDB-48A8-9128-76C54C33B08F}" type="presParOf" srcId="{D6AB0E71-B68A-4D7C-B498-02EE62E9322A}" destId="{86802A03-CC61-4597-8893-A021B810E8E5}" srcOrd="4" destOrd="0" presId="urn:microsoft.com/office/officeart/2005/8/layout/list1"/>
    <dgm:cxn modelId="{2858A3CB-A203-4B59-A4FF-31E5502D36D8}" type="presParOf" srcId="{86802A03-CC61-4597-8893-A021B810E8E5}" destId="{028AB44B-F9E8-4713-8E1F-910065E88390}" srcOrd="0" destOrd="0" presId="urn:microsoft.com/office/officeart/2005/8/layout/list1"/>
    <dgm:cxn modelId="{ABA59B51-3210-47E9-BB9D-5FA5FE72BC49}" type="presParOf" srcId="{86802A03-CC61-4597-8893-A021B810E8E5}" destId="{2B03552A-A29B-42E0-B376-0E223ECAE2EE}" srcOrd="1" destOrd="0" presId="urn:microsoft.com/office/officeart/2005/8/layout/list1"/>
    <dgm:cxn modelId="{2FF4F100-AFBB-4223-A632-71E45A429983}" type="presParOf" srcId="{D6AB0E71-B68A-4D7C-B498-02EE62E9322A}" destId="{BBEA7FA3-75E2-44EB-8195-D71157482D96}" srcOrd="5" destOrd="0" presId="urn:microsoft.com/office/officeart/2005/8/layout/list1"/>
    <dgm:cxn modelId="{2F594DEA-0DD4-421C-8D1E-FBC4A687F229}" type="presParOf" srcId="{D6AB0E71-B68A-4D7C-B498-02EE62E9322A}" destId="{3924799D-FF0D-417A-903B-31A6F12FB13B}" srcOrd="6" destOrd="0" presId="urn:microsoft.com/office/officeart/2005/8/layout/list1"/>
    <dgm:cxn modelId="{B35C9958-D8D5-47E5-A7DA-EEE9A8640FA2}" type="presParOf" srcId="{D6AB0E71-B68A-4D7C-B498-02EE62E9322A}" destId="{A22A363C-AB74-421D-8336-C2EBADD7ABCC}" srcOrd="7" destOrd="0" presId="urn:microsoft.com/office/officeart/2005/8/layout/list1"/>
    <dgm:cxn modelId="{848B2974-6CEC-4869-B7BF-B7239CD7EF70}" type="presParOf" srcId="{D6AB0E71-B68A-4D7C-B498-02EE62E9322A}" destId="{3D4AA5A0-70D2-4C53-9561-882AE1CE2801}" srcOrd="8" destOrd="0" presId="urn:microsoft.com/office/officeart/2005/8/layout/list1"/>
    <dgm:cxn modelId="{BE3C0F82-AF65-44FE-A4E1-1838E3DC8606}" type="presParOf" srcId="{3D4AA5A0-70D2-4C53-9561-882AE1CE2801}" destId="{EF08F9AC-D2F9-45D1-83BC-87A9C278CF1C}" srcOrd="0" destOrd="0" presId="urn:microsoft.com/office/officeart/2005/8/layout/list1"/>
    <dgm:cxn modelId="{CBCEDD84-2329-48E9-95F3-AA8C548ABBC5}" type="presParOf" srcId="{3D4AA5A0-70D2-4C53-9561-882AE1CE2801}" destId="{A7346AF4-1821-4430-A203-CE25802C149A}" srcOrd="1" destOrd="0" presId="urn:microsoft.com/office/officeart/2005/8/layout/list1"/>
    <dgm:cxn modelId="{D07778D8-9453-4DAB-B80A-29837811E65E}" type="presParOf" srcId="{D6AB0E71-B68A-4D7C-B498-02EE62E9322A}" destId="{6A6FEDB6-8901-4CBA-980F-975D8AC1961B}" srcOrd="9" destOrd="0" presId="urn:microsoft.com/office/officeart/2005/8/layout/list1"/>
    <dgm:cxn modelId="{5043D6AA-231A-4E93-8E65-B480A19E4CA3}" type="presParOf" srcId="{D6AB0E71-B68A-4D7C-B498-02EE62E9322A}" destId="{E3F5B573-EFD7-4591-8E23-D276CAC81B82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6879C4-E071-4197-B47A-D29B96CBF145}">
      <dsp:nvSpPr>
        <dsp:cNvPr id="0" name=""/>
        <dsp:cNvSpPr/>
      </dsp:nvSpPr>
      <dsp:spPr>
        <a:xfrm>
          <a:off x="0" y="211283"/>
          <a:ext cx="8712968" cy="1924650"/>
        </a:xfrm>
        <a:prstGeom prst="rect">
          <a:avLst/>
        </a:prstGeom>
        <a:noFill/>
        <a:ln w="19050" cap="flat" cmpd="sng" algn="ctr">
          <a:solidFill>
            <a:schemeClr val="accent5">
              <a:lumMod val="5000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76223" tIns="270764" rIns="676223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Rom</a:t>
          </a:r>
          <a:r>
            <a:rPr lang="ro-RO" sz="1800" kern="1200" dirty="0" smtClean="0"/>
            <a:t>â</a:t>
          </a:r>
          <a:r>
            <a:rPr lang="en-US" sz="1800" kern="1200" dirty="0" err="1" smtClean="0"/>
            <a:t>nia</a:t>
          </a:r>
          <a:r>
            <a:rPr lang="en-US" sz="1800" kern="1200" dirty="0" smtClean="0"/>
            <a:t> are </a:t>
          </a:r>
          <a:r>
            <a:rPr lang="en-US" sz="1800" kern="1200" dirty="0" err="1" smtClean="0"/>
            <a:t>una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dintre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cele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mai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ridicate</a:t>
          </a:r>
          <a:r>
            <a:rPr lang="en-US" sz="1800" kern="1200" dirty="0" smtClean="0"/>
            <a:t> rate de </a:t>
          </a:r>
          <a:r>
            <a:rPr lang="en-US" sz="1800" kern="1200" dirty="0" err="1" smtClean="0"/>
            <a:t>na</a:t>
          </a:r>
          <a:r>
            <a:rPr lang="ro-RO" sz="1800" kern="1200" dirty="0" smtClean="0"/>
            <a:t>ș</a:t>
          </a:r>
          <a:r>
            <a:rPr lang="en-US" sz="1800" kern="1200" dirty="0" err="1" smtClean="0"/>
            <a:t>teri</a:t>
          </a:r>
          <a:r>
            <a:rPr lang="en-US" sz="1800" kern="1200" dirty="0" smtClean="0"/>
            <a:t> </a:t>
          </a:r>
          <a:r>
            <a:rPr lang="ro-RO" sz="1800" kern="1200" dirty="0" smtClean="0"/>
            <a:t>î</a:t>
          </a:r>
          <a:r>
            <a:rPr lang="en-US" sz="1800" kern="1200" dirty="0" smtClean="0"/>
            <a:t>n r</a:t>
          </a:r>
          <a:r>
            <a:rPr lang="ro-RO" sz="1800" kern="1200" dirty="0" smtClean="0"/>
            <a:t>â</a:t>
          </a:r>
          <a:r>
            <a:rPr lang="en-US" sz="1800" kern="1200" dirty="0" err="1" smtClean="0"/>
            <a:t>ndul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adolescentelor</a:t>
          </a:r>
          <a:r>
            <a:rPr lang="en-US" sz="1800" kern="1200" dirty="0" smtClean="0"/>
            <a:t> din UE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err="1" smtClean="0"/>
            <a:t>Fenomenul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este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asociat</a:t>
          </a:r>
          <a:r>
            <a:rPr lang="en-US" sz="1800" kern="1200" dirty="0" smtClean="0"/>
            <a:t> cu s</a:t>
          </a:r>
          <a:r>
            <a:rPr lang="ro-RO" sz="1800" kern="1200" dirty="0" smtClean="0"/>
            <a:t>ă</a:t>
          </a:r>
          <a:r>
            <a:rPr lang="en-US" sz="1800" kern="1200" dirty="0" smtClean="0"/>
            <a:t>r</a:t>
          </a:r>
          <a:r>
            <a:rPr lang="ro-RO" sz="1800" kern="1200" dirty="0" smtClean="0"/>
            <a:t>ă</a:t>
          </a:r>
          <a:r>
            <a:rPr lang="en-US" sz="1800" kern="1200" dirty="0" err="1" smtClean="0"/>
            <a:t>cia</a:t>
          </a:r>
          <a:r>
            <a:rPr lang="en-US" sz="1800" kern="1200" dirty="0" smtClean="0"/>
            <a:t>, </a:t>
          </a:r>
          <a:r>
            <a:rPr lang="en-US" sz="1800" kern="1200" dirty="0" err="1" smtClean="0"/>
            <a:t>lipsa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educa</a:t>
          </a:r>
          <a:r>
            <a:rPr lang="ro-RO" sz="1800" kern="1200" dirty="0" smtClean="0"/>
            <a:t>ț</a:t>
          </a:r>
          <a:r>
            <a:rPr lang="en-US" sz="1800" kern="1200" dirty="0" err="1" smtClean="0"/>
            <a:t>iei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sexuale</a:t>
          </a:r>
          <a:r>
            <a:rPr lang="en-US" sz="1800" kern="1200" dirty="0" smtClean="0"/>
            <a:t> </a:t>
          </a:r>
          <a:r>
            <a:rPr lang="ro-RO" sz="1800" kern="1200" dirty="0" smtClean="0"/>
            <a:t>ș</a:t>
          </a:r>
          <a:r>
            <a:rPr lang="en-US" sz="1800" kern="1200" dirty="0" err="1" smtClean="0"/>
            <a:t>i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vulnerabilitatea</a:t>
          </a:r>
          <a:r>
            <a:rPr lang="en-US" sz="1800" kern="1200" dirty="0" smtClean="0"/>
            <a:t> familial</a:t>
          </a:r>
          <a:r>
            <a:rPr lang="ro-RO" sz="1800" kern="1200" dirty="0" smtClean="0"/>
            <a:t>ă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err="1" smtClean="0"/>
            <a:t>Sarcina</a:t>
          </a:r>
          <a:r>
            <a:rPr lang="en-US" sz="1800" kern="1200" dirty="0" smtClean="0"/>
            <a:t> la v</a:t>
          </a:r>
          <a:r>
            <a:rPr lang="ro-RO" sz="1800" kern="1200" dirty="0" smtClean="0"/>
            <a:t>â</a:t>
          </a:r>
          <a:r>
            <a:rPr lang="en-US" sz="1800" kern="1200" dirty="0" err="1" smtClean="0"/>
            <a:t>rste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fragede</a:t>
          </a:r>
          <a:r>
            <a:rPr lang="en-US" sz="1800" kern="1200" dirty="0" smtClean="0"/>
            <a:t>-&gt; impact major </a:t>
          </a:r>
          <a:r>
            <a:rPr lang="en-US" sz="1800" kern="1200" dirty="0" err="1" smtClean="0"/>
            <a:t>asupra</a:t>
          </a:r>
          <a:r>
            <a:rPr lang="en-US" sz="1800" kern="1200" dirty="0" smtClean="0"/>
            <a:t> s</a:t>
          </a:r>
          <a:r>
            <a:rPr lang="ro-RO" sz="1800" kern="1200" dirty="0" smtClean="0"/>
            <a:t>ă</a:t>
          </a:r>
          <a:r>
            <a:rPr lang="en-US" sz="1800" kern="1200" dirty="0" smtClean="0"/>
            <a:t>n</a:t>
          </a:r>
          <a:r>
            <a:rPr lang="ro-RO" sz="1800" kern="1200" dirty="0" smtClean="0"/>
            <a:t>ă</a:t>
          </a:r>
          <a:r>
            <a:rPr lang="en-US" sz="1800" kern="1200" dirty="0" smtClean="0"/>
            <a:t>t</a:t>
          </a:r>
          <a:r>
            <a:rPr lang="ro-RO" sz="1800" kern="1200" dirty="0" smtClean="0"/>
            <a:t>ăț</a:t>
          </a:r>
          <a:r>
            <a:rPr lang="en-US" sz="1800" kern="1200" dirty="0" smtClean="0"/>
            <a:t>ii, </a:t>
          </a:r>
          <a:r>
            <a:rPr lang="en-US" sz="1800" kern="1200" dirty="0" err="1" smtClean="0"/>
            <a:t>educa</a:t>
          </a:r>
          <a:r>
            <a:rPr lang="ro-RO" sz="1800" kern="1200" dirty="0" smtClean="0"/>
            <a:t>ț</a:t>
          </a:r>
          <a:r>
            <a:rPr lang="en-US" sz="1800" kern="1200" dirty="0" err="1" smtClean="0"/>
            <a:t>iei</a:t>
          </a:r>
          <a:r>
            <a:rPr lang="en-US" sz="1800" kern="1200" dirty="0" smtClean="0"/>
            <a:t> </a:t>
          </a:r>
          <a:r>
            <a:rPr lang="ro-RO" sz="1800" kern="1200" dirty="0" smtClean="0"/>
            <a:t>ș</a:t>
          </a:r>
          <a:r>
            <a:rPr lang="en-US" sz="1800" kern="1200" dirty="0" err="1" smtClean="0"/>
            <a:t>i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integr</a:t>
          </a:r>
          <a:r>
            <a:rPr lang="ro-RO" sz="1800" kern="1200" dirty="0" smtClean="0"/>
            <a:t>ă</a:t>
          </a:r>
          <a:r>
            <a:rPr lang="en-US" sz="1800" kern="1200" dirty="0" err="1" smtClean="0"/>
            <a:t>rii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sociale</a:t>
          </a:r>
          <a:endParaRPr lang="en-US" sz="1800" kern="1200" dirty="0"/>
        </a:p>
      </dsp:txBody>
      <dsp:txXfrm>
        <a:off x="0" y="211283"/>
        <a:ext cx="8712968" cy="1924650"/>
      </dsp:txXfrm>
    </dsp:sp>
    <dsp:sp modelId="{106FDBA3-1FC6-4A53-AEE3-6EA7C8DECDB2}">
      <dsp:nvSpPr>
        <dsp:cNvPr id="0" name=""/>
        <dsp:cNvSpPr/>
      </dsp:nvSpPr>
      <dsp:spPr>
        <a:xfrm>
          <a:off x="435648" y="19403"/>
          <a:ext cx="6099077" cy="38376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0531" tIns="0" rIns="230531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err="1" smtClean="0"/>
            <a:t>Realitatea</a:t>
          </a:r>
          <a:r>
            <a:rPr lang="en-US" sz="2000" b="1" kern="1200" dirty="0" smtClean="0"/>
            <a:t> social</a:t>
          </a:r>
          <a:r>
            <a:rPr lang="ro-RO" sz="2000" b="1" kern="1200" dirty="0" smtClean="0"/>
            <a:t>ă</a:t>
          </a:r>
          <a:endParaRPr lang="en-US" sz="2000" b="1" kern="1200" dirty="0"/>
        </a:p>
      </dsp:txBody>
      <dsp:txXfrm>
        <a:off x="454382" y="38137"/>
        <a:ext cx="6061609" cy="346292"/>
      </dsp:txXfrm>
    </dsp:sp>
    <dsp:sp modelId="{3924799D-FF0D-417A-903B-31A6F12FB13B}">
      <dsp:nvSpPr>
        <dsp:cNvPr id="0" name=""/>
        <dsp:cNvSpPr/>
      </dsp:nvSpPr>
      <dsp:spPr>
        <a:xfrm>
          <a:off x="0" y="2398014"/>
          <a:ext cx="8712968" cy="1474200"/>
        </a:xfrm>
        <a:prstGeom prst="rect">
          <a:avLst/>
        </a:prstGeom>
        <a:noFill/>
        <a:ln w="19050" cap="flat" cmpd="sng" algn="ctr">
          <a:solidFill>
            <a:schemeClr val="accent5">
              <a:lumMod val="5000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76223" tIns="270764" rIns="676223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err="1" smtClean="0"/>
            <a:t>Risc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crescut</a:t>
          </a:r>
          <a:r>
            <a:rPr lang="en-US" sz="1800" kern="1200" dirty="0" smtClean="0"/>
            <a:t> de </a:t>
          </a:r>
          <a:r>
            <a:rPr lang="en-US" sz="1800" kern="1200" dirty="0" err="1" smtClean="0"/>
            <a:t>complica</a:t>
          </a:r>
          <a:r>
            <a:rPr lang="ro-RO" sz="1800" kern="1200" dirty="0" smtClean="0"/>
            <a:t>ț</a:t>
          </a:r>
          <a:r>
            <a:rPr lang="en-US" sz="1800" kern="1200" dirty="0" smtClean="0"/>
            <a:t>ii </a:t>
          </a:r>
          <a:r>
            <a:rPr lang="en-US" sz="1800" kern="1200" dirty="0" err="1" smtClean="0"/>
            <a:t>obstetricale</a:t>
          </a:r>
          <a:r>
            <a:rPr lang="en-US" sz="1800" kern="1200" dirty="0" smtClean="0"/>
            <a:t>, </a:t>
          </a:r>
          <a:r>
            <a:rPr lang="en-US" sz="1800" kern="1200" dirty="0" err="1" smtClean="0"/>
            <a:t>na</a:t>
          </a:r>
          <a:r>
            <a:rPr lang="ro-RO" sz="1800" kern="1200" dirty="0" smtClean="0"/>
            <a:t>ș</a:t>
          </a:r>
          <a:r>
            <a:rPr lang="en-US" sz="1800" kern="1200" dirty="0" err="1" smtClean="0"/>
            <a:t>teri</a:t>
          </a:r>
          <a:r>
            <a:rPr lang="en-US" sz="1800" kern="1200" dirty="0" smtClean="0"/>
            <a:t> premature </a:t>
          </a:r>
          <a:r>
            <a:rPr lang="ro-RO" sz="1800" kern="1200" dirty="0" smtClean="0"/>
            <a:t>ș</a:t>
          </a:r>
          <a:r>
            <a:rPr lang="en-US" sz="1800" kern="1200" dirty="0" err="1" smtClean="0"/>
            <a:t>i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greutate</a:t>
          </a:r>
          <a:r>
            <a:rPr lang="en-US" sz="1800" kern="1200" dirty="0" smtClean="0"/>
            <a:t> mic</a:t>
          </a:r>
          <a:r>
            <a:rPr lang="ro-RO" sz="1800" kern="1200" dirty="0" smtClean="0"/>
            <a:t>ă</a:t>
          </a:r>
          <a:r>
            <a:rPr lang="en-US" sz="1800" kern="1200" dirty="0" smtClean="0"/>
            <a:t> la </a:t>
          </a:r>
          <a:r>
            <a:rPr lang="en-US" sz="1800" kern="1200" dirty="0" err="1" smtClean="0"/>
            <a:t>na</a:t>
          </a:r>
          <a:r>
            <a:rPr lang="ro-RO" sz="1800" kern="1200" dirty="0" smtClean="0"/>
            <a:t>ș</a:t>
          </a:r>
          <a:r>
            <a:rPr lang="en-US" sz="1800" kern="1200" dirty="0" err="1" smtClean="0"/>
            <a:t>tere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err="1" smtClean="0"/>
            <a:t>Risc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ridicat</a:t>
          </a:r>
          <a:r>
            <a:rPr lang="en-US" sz="1800" kern="1200" dirty="0" smtClean="0"/>
            <a:t> de </a:t>
          </a:r>
          <a:r>
            <a:rPr lang="en-US" sz="1800" kern="1200" dirty="0" err="1" smtClean="0"/>
            <a:t>depresie</a:t>
          </a:r>
          <a:r>
            <a:rPr lang="en-US" sz="1800" kern="1200" dirty="0" smtClean="0"/>
            <a:t> post-natal</a:t>
          </a:r>
          <a:r>
            <a:rPr lang="ro-RO" sz="1800" kern="1200" dirty="0" smtClean="0"/>
            <a:t>ă</a:t>
          </a:r>
          <a:r>
            <a:rPr lang="en-US" sz="1800" kern="1200" dirty="0" smtClean="0"/>
            <a:t> </a:t>
          </a:r>
          <a:r>
            <a:rPr lang="ro-RO" sz="1800" kern="1200" dirty="0" smtClean="0"/>
            <a:t>ș</a:t>
          </a:r>
          <a:r>
            <a:rPr lang="en-US" sz="1800" kern="1200" dirty="0" err="1" smtClean="0"/>
            <a:t>i</a:t>
          </a:r>
          <a:r>
            <a:rPr lang="en-US" sz="1800" kern="1200" dirty="0" smtClean="0"/>
            <a:t> abandon </a:t>
          </a:r>
          <a:r>
            <a:rPr lang="ro-RO" sz="1800" kern="1200" dirty="0" smtClean="0"/>
            <a:t>ș</a:t>
          </a:r>
          <a:r>
            <a:rPr lang="en-US" sz="1800" kern="1200" dirty="0" err="1" smtClean="0"/>
            <a:t>colar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err="1" smtClean="0"/>
            <a:t>Epidemii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anuale</a:t>
          </a:r>
          <a:r>
            <a:rPr lang="en-US" sz="1800" kern="1200" dirty="0" smtClean="0"/>
            <a:t> de </a:t>
          </a:r>
          <a:r>
            <a:rPr lang="en-US" sz="1800" kern="1200" dirty="0" err="1" smtClean="0"/>
            <a:t>rujeol</a:t>
          </a:r>
          <a:r>
            <a:rPr lang="ro-RO" sz="1800" kern="1200" dirty="0" smtClean="0"/>
            <a:t>ă</a:t>
          </a:r>
          <a:r>
            <a:rPr lang="en-US" sz="1800" kern="1200" dirty="0" smtClean="0"/>
            <a:t> </a:t>
          </a:r>
          <a:r>
            <a:rPr lang="ro-RO" sz="1800" kern="1200" dirty="0" smtClean="0"/>
            <a:t>ș</a:t>
          </a:r>
          <a:r>
            <a:rPr lang="en-US" sz="1800" kern="1200" dirty="0" err="1" smtClean="0"/>
            <a:t>i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tuse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convulsiv</a:t>
          </a:r>
          <a:r>
            <a:rPr lang="ro-RO" sz="1800" kern="1200" dirty="0" smtClean="0"/>
            <a:t>ă</a:t>
          </a:r>
          <a:r>
            <a:rPr lang="en-US" sz="1800" kern="1200" dirty="0" smtClean="0"/>
            <a:t> (rata </a:t>
          </a:r>
          <a:r>
            <a:rPr lang="en-US" sz="1800" kern="1200" dirty="0" err="1" smtClean="0"/>
            <a:t>vaccin</a:t>
          </a:r>
          <a:r>
            <a:rPr lang="ro-RO" sz="1800" kern="1200" dirty="0" smtClean="0"/>
            <a:t>ă</a:t>
          </a:r>
          <a:r>
            <a:rPr lang="en-US" sz="1800" kern="1200" dirty="0" err="1" smtClean="0"/>
            <a:t>rii</a:t>
          </a:r>
          <a:r>
            <a:rPr lang="en-US" sz="1800" kern="1200" dirty="0" smtClean="0"/>
            <a:t> &lt; 40%)</a:t>
          </a:r>
          <a:endParaRPr lang="en-US" sz="1800" kern="1200" dirty="0"/>
        </a:p>
      </dsp:txBody>
      <dsp:txXfrm>
        <a:off x="0" y="2398014"/>
        <a:ext cx="8712968" cy="1474200"/>
      </dsp:txXfrm>
    </dsp:sp>
    <dsp:sp modelId="{2B03552A-A29B-42E0-B376-0E223ECAE2EE}">
      <dsp:nvSpPr>
        <dsp:cNvPr id="0" name=""/>
        <dsp:cNvSpPr/>
      </dsp:nvSpPr>
      <dsp:spPr>
        <a:xfrm>
          <a:off x="435648" y="2206134"/>
          <a:ext cx="6099077" cy="383760"/>
        </a:xfrm>
        <a:prstGeom prst="roundRect">
          <a:avLst/>
        </a:prstGeom>
        <a:gradFill rotWithShape="0">
          <a:gsLst>
            <a:gs pos="0">
              <a:schemeClr val="accent5">
                <a:hueOff val="-515611"/>
                <a:satOff val="-6008"/>
                <a:lumOff val="-1079"/>
                <a:alphaOff val="0"/>
                <a:lumMod val="95000"/>
              </a:schemeClr>
            </a:gs>
            <a:gs pos="100000">
              <a:schemeClr val="accent5">
                <a:hueOff val="-515611"/>
                <a:satOff val="-6008"/>
                <a:lumOff val="-1079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0531" tIns="0" rIns="230531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err="1" smtClean="0"/>
            <a:t>Impactul</a:t>
          </a:r>
          <a:r>
            <a:rPr lang="en-US" sz="2000" b="1" kern="1200" dirty="0" smtClean="0"/>
            <a:t> </a:t>
          </a:r>
          <a:r>
            <a:rPr lang="en-US" sz="2000" b="1" kern="1200" dirty="0" err="1" smtClean="0"/>
            <a:t>asupra</a:t>
          </a:r>
          <a:r>
            <a:rPr lang="en-US" sz="2000" b="1" kern="1200" dirty="0" smtClean="0"/>
            <a:t> s</a:t>
          </a:r>
          <a:r>
            <a:rPr lang="ro-RO" sz="2000" b="1" kern="1200" dirty="0" smtClean="0"/>
            <a:t>ă</a:t>
          </a:r>
          <a:r>
            <a:rPr lang="en-US" sz="2000" b="1" kern="1200" dirty="0" smtClean="0"/>
            <a:t>n</a:t>
          </a:r>
          <a:r>
            <a:rPr lang="ro-RO" sz="2000" b="1" kern="1200" dirty="0" smtClean="0"/>
            <a:t>ă</a:t>
          </a:r>
          <a:r>
            <a:rPr lang="en-US" sz="2000" b="1" kern="1200" dirty="0" smtClean="0"/>
            <a:t>t</a:t>
          </a:r>
          <a:r>
            <a:rPr lang="ro-RO" sz="2000" b="1" kern="1200" dirty="0" smtClean="0"/>
            <a:t>ăț</a:t>
          </a:r>
          <a:r>
            <a:rPr lang="en-US" sz="2000" b="1" kern="1200" dirty="0" smtClean="0"/>
            <a:t>ii</a:t>
          </a:r>
          <a:endParaRPr lang="en-US" sz="2000" b="1" kern="1200" dirty="0"/>
        </a:p>
      </dsp:txBody>
      <dsp:txXfrm>
        <a:off x="454382" y="2224868"/>
        <a:ext cx="6061609" cy="346292"/>
      </dsp:txXfrm>
    </dsp:sp>
    <dsp:sp modelId="{E3F5B573-EFD7-4591-8E23-D276CAC81B82}">
      <dsp:nvSpPr>
        <dsp:cNvPr id="0" name=""/>
        <dsp:cNvSpPr/>
      </dsp:nvSpPr>
      <dsp:spPr>
        <a:xfrm>
          <a:off x="0" y="4104456"/>
          <a:ext cx="8712968" cy="1678950"/>
        </a:xfrm>
        <a:prstGeom prst="rect">
          <a:avLst/>
        </a:prstGeom>
        <a:noFill/>
        <a:ln w="19050" cap="flat" cmpd="sng" algn="ctr">
          <a:solidFill>
            <a:schemeClr val="accent5">
              <a:lumMod val="5000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76223" tIns="270764" rIns="676223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err="1" smtClean="0"/>
            <a:t>Fiecare</a:t>
          </a:r>
          <a:r>
            <a:rPr lang="en-US" sz="1800" kern="1200" dirty="0" smtClean="0"/>
            <a:t> mam</a:t>
          </a:r>
          <a:r>
            <a:rPr lang="ro-RO" sz="1800" kern="1200" dirty="0" smtClean="0"/>
            <a:t>ă</a:t>
          </a:r>
          <a:r>
            <a:rPr lang="en-US" sz="1800" kern="1200" dirty="0" smtClean="0"/>
            <a:t> minor</a:t>
          </a:r>
          <a:r>
            <a:rPr lang="ro-RO" sz="1800" kern="1200" dirty="0" smtClean="0"/>
            <a:t>ă</a:t>
          </a:r>
          <a:r>
            <a:rPr lang="en-US" sz="1800" kern="1200" dirty="0" smtClean="0"/>
            <a:t> are </a:t>
          </a:r>
          <a:r>
            <a:rPr lang="en-US" sz="1800" kern="1200" dirty="0" err="1" smtClean="0"/>
            <a:t>dreptul</a:t>
          </a:r>
          <a:r>
            <a:rPr lang="en-US" sz="1800" kern="1200" dirty="0" smtClean="0"/>
            <a:t> la </a:t>
          </a:r>
          <a:r>
            <a:rPr lang="en-US" sz="1800" kern="1200" dirty="0" err="1" smtClean="0"/>
            <a:t>sprijin</a:t>
          </a:r>
          <a:r>
            <a:rPr lang="en-US" sz="1800" kern="1200" dirty="0" smtClean="0"/>
            <a:t>, </a:t>
          </a:r>
          <a:r>
            <a:rPr lang="en-US" sz="1800" kern="1200" dirty="0" err="1" smtClean="0"/>
            <a:t>protec</a:t>
          </a:r>
          <a:r>
            <a:rPr lang="ro-RO" sz="1800" kern="1200" dirty="0" smtClean="0"/>
            <a:t>ț</a:t>
          </a:r>
          <a:r>
            <a:rPr lang="en-US" sz="1800" kern="1200" dirty="0" err="1" smtClean="0"/>
            <a:t>ie</a:t>
          </a:r>
          <a:r>
            <a:rPr lang="en-US" sz="1800" kern="1200" dirty="0" smtClean="0"/>
            <a:t> </a:t>
          </a:r>
          <a:r>
            <a:rPr lang="ro-RO" sz="1800" kern="1200" dirty="0" smtClean="0"/>
            <a:t>ș</a:t>
          </a:r>
          <a:r>
            <a:rPr lang="en-US" sz="1800" kern="1200" dirty="0" err="1" smtClean="0"/>
            <a:t>i</a:t>
          </a:r>
          <a:r>
            <a:rPr lang="en-US" sz="1800" kern="1200" dirty="0" smtClean="0"/>
            <a:t> </a:t>
          </a:r>
          <a:r>
            <a:rPr lang="ro-RO" sz="1800" kern="1200" dirty="0" smtClean="0"/>
            <a:t>ș</a:t>
          </a:r>
          <a:r>
            <a:rPr lang="en-US" sz="1800" kern="1200" dirty="0" err="1" smtClean="0"/>
            <a:t>anse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egale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err="1" smtClean="0"/>
            <a:t>Interven</a:t>
          </a:r>
          <a:r>
            <a:rPr lang="ro-RO" sz="1800" kern="1200" dirty="0" smtClean="0"/>
            <a:t>ț</a:t>
          </a:r>
          <a:r>
            <a:rPr lang="en-US" sz="1800" kern="1200" dirty="0" err="1" smtClean="0"/>
            <a:t>ia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timpurie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poate</a:t>
          </a:r>
          <a:r>
            <a:rPr lang="en-US" sz="1800" kern="1200" dirty="0" smtClean="0"/>
            <a:t> reduce </a:t>
          </a:r>
          <a:r>
            <a:rPr lang="en-US" sz="1800" kern="1200" dirty="0" err="1" smtClean="0"/>
            <a:t>cercul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vicios</a:t>
          </a:r>
          <a:r>
            <a:rPr lang="en-US" sz="1800" kern="1200" dirty="0" smtClean="0"/>
            <a:t> al </a:t>
          </a:r>
          <a:r>
            <a:rPr lang="en-US" sz="1800" kern="1200" dirty="0" err="1" smtClean="0"/>
            <a:t>vulnerabilit</a:t>
          </a:r>
          <a:r>
            <a:rPr lang="ro-RO" sz="1800" kern="1200" dirty="0" smtClean="0"/>
            <a:t>ăț</a:t>
          </a:r>
          <a:r>
            <a:rPr lang="en-US" sz="1800" kern="1200" dirty="0" smtClean="0"/>
            <a:t>ii </a:t>
          </a:r>
          <a:r>
            <a:rPr lang="en-US" sz="1800" kern="1200" dirty="0" err="1" smtClean="0"/>
            <a:t>sociale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err="1" smtClean="0"/>
            <a:t>Colaborarea</a:t>
          </a:r>
          <a:r>
            <a:rPr lang="en-US" sz="1800" kern="1200" dirty="0" smtClean="0"/>
            <a:t> </a:t>
          </a:r>
          <a:r>
            <a:rPr lang="ro-RO" sz="1800" kern="1200" dirty="0" smtClean="0"/>
            <a:t>î</a:t>
          </a:r>
          <a:r>
            <a:rPr lang="en-US" sz="1800" kern="1200" dirty="0" err="1" smtClean="0"/>
            <a:t>ntre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sistemul</a:t>
          </a:r>
          <a:r>
            <a:rPr lang="en-US" sz="1800" kern="1200" dirty="0" smtClean="0"/>
            <a:t> medical, </a:t>
          </a:r>
          <a:r>
            <a:rPr lang="en-US" sz="1800" kern="1200" dirty="0" err="1" smtClean="0"/>
            <a:t>educa</a:t>
          </a:r>
          <a:r>
            <a:rPr lang="ro-RO" sz="1800" kern="1200" dirty="0" smtClean="0"/>
            <a:t>ț</a:t>
          </a:r>
          <a:r>
            <a:rPr lang="en-US" sz="1800" kern="1200" dirty="0" err="1" smtClean="0"/>
            <a:t>ional</a:t>
          </a:r>
          <a:r>
            <a:rPr lang="en-US" sz="1800" kern="1200" dirty="0" smtClean="0"/>
            <a:t> </a:t>
          </a:r>
          <a:r>
            <a:rPr lang="ro-RO" sz="1800" kern="1200" dirty="0" smtClean="0"/>
            <a:t>ș</a:t>
          </a:r>
          <a:r>
            <a:rPr lang="en-US" sz="1800" kern="1200" dirty="0" err="1" smtClean="0"/>
            <a:t>i</a:t>
          </a:r>
          <a:r>
            <a:rPr lang="en-US" sz="1800" kern="1200" dirty="0" smtClean="0"/>
            <a:t> social </a:t>
          </a:r>
          <a:r>
            <a:rPr lang="en-US" sz="1800" kern="1200" dirty="0" err="1" smtClean="0"/>
            <a:t>este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cheia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schimb</a:t>
          </a:r>
          <a:r>
            <a:rPr lang="ro-RO" sz="1800" kern="1200" dirty="0" smtClean="0"/>
            <a:t>ă</a:t>
          </a:r>
          <a:r>
            <a:rPr lang="en-US" sz="1800" kern="1200" dirty="0" err="1" smtClean="0"/>
            <a:t>rii</a:t>
          </a:r>
          <a:endParaRPr lang="en-US" sz="1800" kern="1200" dirty="0"/>
        </a:p>
      </dsp:txBody>
      <dsp:txXfrm>
        <a:off x="0" y="4104456"/>
        <a:ext cx="8712968" cy="1678950"/>
      </dsp:txXfrm>
    </dsp:sp>
    <dsp:sp modelId="{A7346AF4-1821-4430-A203-CE25802C149A}">
      <dsp:nvSpPr>
        <dsp:cNvPr id="0" name=""/>
        <dsp:cNvSpPr/>
      </dsp:nvSpPr>
      <dsp:spPr>
        <a:xfrm>
          <a:off x="435648" y="3942414"/>
          <a:ext cx="6099077" cy="383760"/>
        </a:xfrm>
        <a:prstGeom prst="roundRect">
          <a:avLst/>
        </a:prstGeom>
        <a:gradFill rotWithShape="0">
          <a:gsLst>
            <a:gs pos="0">
              <a:schemeClr val="accent5">
                <a:hueOff val="-1031223"/>
                <a:satOff val="-12017"/>
                <a:lumOff val="-2158"/>
                <a:alphaOff val="0"/>
                <a:lumMod val="95000"/>
              </a:schemeClr>
            </a:gs>
            <a:gs pos="100000">
              <a:schemeClr val="accent5">
                <a:hueOff val="-1031223"/>
                <a:satOff val="-12017"/>
                <a:lumOff val="-2158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0531" tIns="0" rIns="230531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err="1" smtClean="0"/>
            <a:t>Importan</a:t>
          </a:r>
          <a:r>
            <a:rPr lang="ro-RO" sz="2000" b="1" kern="1200" dirty="0" smtClean="0"/>
            <a:t>ț</a:t>
          </a:r>
          <a:r>
            <a:rPr lang="en-US" sz="2000" b="1" kern="1200" dirty="0" smtClean="0"/>
            <a:t>a </a:t>
          </a:r>
          <a:r>
            <a:rPr lang="en-US" sz="2000" b="1" kern="1200" dirty="0" err="1" smtClean="0"/>
            <a:t>interven</a:t>
          </a:r>
          <a:r>
            <a:rPr lang="ro-RO" sz="2000" b="1" kern="1200" dirty="0" smtClean="0"/>
            <a:t>ț</a:t>
          </a:r>
          <a:r>
            <a:rPr lang="en-US" sz="2000" b="1" kern="1200" dirty="0" err="1" smtClean="0"/>
            <a:t>iei</a:t>
          </a:r>
          <a:endParaRPr lang="en-US" sz="2000" b="1" kern="1200" dirty="0"/>
        </a:p>
      </dsp:txBody>
      <dsp:txXfrm>
        <a:off x="454382" y="3961148"/>
        <a:ext cx="6061609" cy="3462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0.7623</cdr:x>
      <cdr:y>0.12334</cdr:y>
    </cdr:from>
    <cdr:to>
      <cdr:x>0.86638</cdr:x>
      <cdr:y>0.33338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696744" y="536922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GB" sz="1100" dirty="0"/>
        </a:p>
      </cdr:txBody>
    </cdr:sp>
  </cdr:relSizeAnchor>
  <cdr:relSizeAnchor xmlns:cdr="http://schemas.openxmlformats.org/drawingml/2006/chartDrawing">
    <cdr:from>
      <cdr:x>0.2459</cdr:x>
      <cdr:y>0.82704</cdr:y>
    </cdr:from>
    <cdr:to>
      <cdr:x>0.69442</cdr:x>
      <cdr:y>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160240" y="4287852"/>
          <a:ext cx="3940238" cy="8967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o-RO" sz="2400" b="1" dirty="0" smtClean="0">
              <a:solidFill>
                <a:schemeClr val="bg2">
                  <a:lumMod val="25000"/>
                </a:schemeClr>
              </a:solidFill>
            </a:rPr>
            <a:t>Categorii de vârstă</a:t>
          </a:r>
          <a:endParaRPr lang="en-GB" sz="2400" b="1" dirty="0">
            <a:solidFill>
              <a:schemeClr val="bg2">
                <a:lumMod val="25000"/>
              </a:schemeClr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0.36134</cdr:x>
      <cdr:y>0.09524</cdr:y>
    </cdr:from>
    <cdr:to>
      <cdr:x>0.72269</cdr:x>
      <cdr:y>0.2968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096344" y="432048"/>
          <a:ext cx="3096344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GB" sz="1100" dirty="0"/>
        </a:p>
      </cdr:txBody>
    </cdr:sp>
  </cdr:relSizeAnchor>
  <cdr:relSizeAnchor xmlns:cdr="http://schemas.openxmlformats.org/drawingml/2006/chartDrawing">
    <cdr:from>
      <cdr:x>0.05042</cdr:x>
      <cdr:y>0.06349</cdr:y>
    </cdr:from>
    <cdr:to>
      <cdr:x>0.70588</cdr:x>
      <cdr:y>0.20635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32048" y="288032"/>
          <a:ext cx="5616624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GB" sz="1100" dirty="0"/>
        </a:p>
      </cdr:txBody>
    </cdr:sp>
  </cdr:relSizeAnchor>
  <cdr:relSizeAnchor xmlns:cdr="http://schemas.openxmlformats.org/drawingml/2006/chartDrawing">
    <cdr:from>
      <cdr:x>0.13542</cdr:x>
      <cdr:y>0.89744</cdr:y>
    </cdr:from>
    <cdr:to>
      <cdr:x>0.65542</cdr:x>
      <cdr:y>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936104" y="3457307"/>
          <a:ext cx="3594630" cy="3951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o-RO" sz="2400" b="1" dirty="0" smtClean="0">
              <a:solidFill>
                <a:schemeClr val="bg2">
                  <a:lumMod val="25000"/>
                </a:schemeClr>
              </a:solidFill>
              <a:effectLst/>
            </a:rPr>
            <a:t>Mediul de proveniență</a:t>
          </a:r>
          <a:endParaRPr lang="en-GB" sz="2400" b="1" dirty="0">
            <a:solidFill>
              <a:schemeClr val="bg2">
                <a:lumMod val="25000"/>
              </a:schemeClr>
            </a:solidFill>
            <a:effectLst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0.58189</cdr:x>
      <cdr:y>0</cdr:y>
    </cdr:from>
    <cdr:to>
      <cdr:x>0.89224</cdr:x>
      <cdr:y>0.17405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860475" y="-1916832"/>
          <a:ext cx="2592331" cy="7201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GB" sz="2400" b="1" dirty="0">
            <a:solidFill>
              <a:schemeClr val="bg2">
                <a:lumMod val="25000"/>
              </a:schemeClr>
            </a:solidFill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0.26724</cdr:x>
      <cdr:y>0.83771</cdr:y>
    </cdr:from>
    <cdr:to>
      <cdr:x>0.69828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232248" y="3860596"/>
          <a:ext cx="3600447" cy="7479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GB" sz="2400" b="1" dirty="0">
            <a:solidFill>
              <a:schemeClr val="bg2">
                <a:lumMod val="25000"/>
              </a:schemeClr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A4A7EE-FFD5-49CC-B25A-F02F139D0670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99D90A-58A1-4194-A219-96A82587C7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9102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99D90A-58A1-4194-A219-96A82587C7D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2916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8AA97-B3BA-4A18-AD8E-70ADAEF1FCEF}" type="datetimeFigureOut">
              <a:rPr lang="en-GB" smtClean="0"/>
              <a:t>09/10/2025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29598-5F5C-49BF-B3FF-492C51D7471E}" type="slidenum">
              <a:rPr lang="en-GB" smtClean="0"/>
              <a:t>‹#›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8AA97-B3BA-4A18-AD8E-70ADAEF1FCEF}" type="datetimeFigureOut">
              <a:rPr lang="en-GB" smtClean="0"/>
              <a:t>09/10/2025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29598-5F5C-49BF-B3FF-492C51D7471E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8AA97-B3BA-4A18-AD8E-70ADAEF1FCEF}" type="datetimeFigureOut">
              <a:rPr lang="en-GB" smtClean="0"/>
              <a:t>09/10/2025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29598-5F5C-49BF-B3FF-492C51D7471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8AA97-B3BA-4A18-AD8E-70ADAEF1FCEF}" type="datetimeFigureOut">
              <a:rPr lang="en-GB" smtClean="0"/>
              <a:t>09/10/2025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29598-5F5C-49BF-B3FF-492C51D7471E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8AA97-B3BA-4A18-AD8E-70ADAEF1FCEF}" type="datetimeFigureOut">
              <a:rPr lang="en-GB" smtClean="0"/>
              <a:t>09/10/2025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29598-5F5C-49BF-B3FF-492C51D7471E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8AA97-B3BA-4A18-AD8E-70ADAEF1FCEF}" type="datetimeFigureOut">
              <a:rPr lang="en-GB" smtClean="0"/>
              <a:t>09/10/2025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29598-5F5C-49BF-B3FF-492C51D7471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8AA97-B3BA-4A18-AD8E-70ADAEF1FCEF}" type="datetimeFigureOut">
              <a:rPr lang="en-GB" smtClean="0"/>
              <a:t>09/10/2025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29598-5F5C-49BF-B3FF-492C51D7471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8AA97-B3BA-4A18-AD8E-70ADAEF1FCEF}" type="datetimeFigureOut">
              <a:rPr lang="en-GB" smtClean="0"/>
              <a:t>09/10/2025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29598-5F5C-49BF-B3FF-492C51D7471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8AA97-B3BA-4A18-AD8E-70ADAEF1FCEF}" type="datetimeFigureOut">
              <a:rPr lang="en-GB" smtClean="0"/>
              <a:t>09/10/2025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29598-5F5C-49BF-B3FF-492C51D7471E}" type="slidenum">
              <a:rPr lang="en-GB" smtClean="0"/>
              <a:t>‹#›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8AA97-B3BA-4A18-AD8E-70ADAEF1FCEF}" type="datetimeFigureOut">
              <a:rPr lang="en-GB" smtClean="0"/>
              <a:t>09/10/2025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29598-5F5C-49BF-B3FF-492C51D7471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8AA97-B3BA-4A18-AD8E-70ADAEF1FCEF}" type="datetimeFigureOut">
              <a:rPr lang="en-GB" smtClean="0"/>
              <a:t>09/10/2025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29598-5F5C-49BF-B3FF-492C51D7471E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4F8AA97-B3BA-4A18-AD8E-70ADAEF1FCEF}" type="datetimeFigureOut">
              <a:rPr lang="en-GB" smtClean="0"/>
              <a:t>09/10/2025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5929598-5F5C-49BF-B3FF-492C51D7471E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9632" y="3861048"/>
            <a:ext cx="6480720" cy="1686301"/>
          </a:xfrm>
        </p:spPr>
        <p:txBody>
          <a:bodyPr>
            <a:noAutofit/>
          </a:bodyPr>
          <a:lstStyle/>
          <a:p>
            <a:pPr algn="just"/>
            <a:r>
              <a:rPr lang="en-GB" sz="2400" b="1" u="sng" dirty="0" err="1" smtClean="0"/>
              <a:t>Autori</a:t>
            </a:r>
            <a:r>
              <a:rPr lang="en-GB" sz="2400" b="1" u="sng" dirty="0" smtClean="0"/>
              <a:t>:</a:t>
            </a:r>
          </a:p>
          <a:p>
            <a:pPr algn="just"/>
            <a:r>
              <a:rPr lang="en-GB" sz="2400" dirty="0" err="1" smtClean="0"/>
              <a:t>Asisten</a:t>
            </a:r>
            <a:r>
              <a:rPr lang="ro-RO" sz="2400" dirty="0" smtClean="0"/>
              <a:t>ț</a:t>
            </a:r>
            <a:r>
              <a:rPr lang="en-GB" sz="2400" dirty="0" smtClean="0"/>
              <a:t>i </a:t>
            </a:r>
            <a:r>
              <a:rPr lang="en-GB" sz="2400" dirty="0" err="1" smtClean="0"/>
              <a:t>medicali</a:t>
            </a:r>
            <a:r>
              <a:rPr lang="en-GB" sz="2400" dirty="0" smtClean="0"/>
              <a:t>: - Kajcsa </a:t>
            </a:r>
            <a:r>
              <a:rPr lang="en-GB" sz="2400" dirty="0" err="1" smtClean="0"/>
              <a:t>Szerena</a:t>
            </a:r>
            <a:endParaRPr lang="en-GB" sz="2400" dirty="0" smtClean="0"/>
          </a:p>
          <a:p>
            <a:pPr lvl="0" algn="just"/>
            <a:r>
              <a:rPr lang="en-GB" sz="2400" dirty="0" smtClean="0"/>
              <a:t>                             - </a:t>
            </a:r>
            <a:r>
              <a:rPr lang="en-GB" sz="2400" dirty="0" err="1" smtClean="0"/>
              <a:t>Davidescu</a:t>
            </a:r>
            <a:r>
              <a:rPr lang="en-GB" sz="2400" dirty="0" smtClean="0"/>
              <a:t> </a:t>
            </a:r>
            <a:r>
              <a:rPr lang="en-GB" sz="2400" dirty="0"/>
              <a:t>Daniela</a:t>
            </a:r>
          </a:p>
          <a:p>
            <a:pPr lvl="0" algn="just"/>
            <a:r>
              <a:rPr lang="en-GB" sz="2400" dirty="0" smtClean="0"/>
              <a:t>                             - </a:t>
            </a:r>
            <a:r>
              <a:rPr lang="en-GB" sz="2400" dirty="0" err="1" smtClean="0"/>
              <a:t>Cotora</a:t>
            </a:r>
            <a:r>
              <a:rPr lang="en-GB" sz="2400" dirty="0" smtClean="0"/>
              <a:t> </a:t>
            </a:r>
            <a:r>
              <a:rPr lang="en-GB" sz="2400" dirty="0" err="1"/>
              <a:t>Alina</a:t>
            </a:r>
            <a:endParaRPr lang="en-GB" sz="2400" dirty="0"/>
          </a:p>
          <a:p>
            <a:pPr lvl="0" algn="just"/>
            <a:r>
              <a:rPr lang="en-GB" sz="2400" dirty="0" smtClean="0"/>
              <a:t>                             - </a:t>
            </a:r>
            <a:r>
              <a:rPr lang="en-GB" sz="2400" dirty="0" err="1" smtClean="0"/>
              <a:t>Dobrin</a:t>
            </a:r>
            <a:r>
              <a:rPr lang="en-GB" sz="2400" dirty="0" smtClean="0"/>
              <a:t> Cristina</a:t>
            </a:r>
            <a:endParaRPr lang="en-GB" sz="24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216532" y="1628800"/>
            <a:ext cx="9433048" cy="1512168"/>
          </a:xfrm>
        </p:spPr>
        <p:txBody>
          <a:bodyPr>
            <a:normAutofit fontScale="90000"/>
          </a:bodyPr>
          <a:lstStyle/>
          <a:p>
            <a:pPr marL="182880" indent="0" algn="ctr">
              <a:buNone/>
            </a:pPr>
            <a:r>
              <a:rPr lang="en-GB" dirty="0" err="1" smtClean="0">
                <a:effectLst/>
              </a:rPr>
              <a:t>Mame</a:t>
            </a:r>
            <a:r>
              <a:rPr lang="en-GB" dirty="0" smtClean="0">
                <a:effectLst/>
              </a:rPr>
              <a:t> </a:t>
            </a:r>
            <a:r>
              <a:rPr lang="ro-RO" dirty="0" smtClean="0">
                <a:effectLst/>
              </a:rPr>
              <a:t>înainte de vreme-perspective medicale și sociale</a:t>
            </a:r>
            <a:endParaRPr lang="en-GB" dirty="0">
              <a:effectLst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7217" y="56996"/>
            <a:ext cx="1553567" cy="15718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4653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539552" y="116632"/>
            <a:ext cx="6512511" cy="158417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Font typeface="Georgia" pitchFamily="18" charset="0"/>
              <a:buNone/>
            </a:pPr>
            <a:r>
              <a:rPr lang="en-GB" dirty="0" err="1" smtClean="0">
                <a:effectLst/>
              </a:rPr>
              <a:t>Introducere</a:t>
            </a:r>
            <a:endParaRPr lang="en-GB" dirty="0">
              <a:effectLst/>
            </a:endParaRP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4121762875"/>
              </p:ext>
            </p:extLst>
          </p:nvPr>
        </p:nvGraphicFramePr>
        <p:xfrm>
          <a:off x="179512" y="908720"/>
          <a:ext cx="8712968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56997"/>
            <a:ext cx="852400" cy="862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25751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620688"/>
            <a:ext cx="6512511" cy="1143000"/>
          </a:xfrm>
        </p:spPr>
        <p:txBody>
          <a:bodyPr/>
          <a:lstStyle/>
          <a:p>
            <a:pPr marL="0" indent="0" algn="l">
              <a:buNone/>
            </a:pPr>
            <a:r>
              <a:rPr lang="en-GB" dirty="0" err="1" smtClean="0">
                <a:effectLst/>
              </a:rPr>
              <a:t>Scop</a:t>
            </a:r>
            <a:endParaRPr lang="en-GB" dirty="0"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55576" y="2060848"/>
            <a:ext cx="7344816" cy="4104456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GB" dirty="0"/>
              <a:t>D</a:t>
            </a:r>
            <a:r>
              <a:rPr lang="en-GB" dirty="0" smtClean="0"/>
              <a:t>e a </a:t>
            </a:r>
            <a:r>
              <a:rPr lang="en-GB" dirty="0" err="1" smtClean="0"/>
              <a:t>eviden</a:t>
            </a:r>
            <a:r>
              <a:rPr lang="ro-RO" dirty="0" smtClean="0"/>
              <a:t>ț</a:t>
            </a:r>
            <a:r>
              <a:rPr lang="en-GB" dirty="0" err="1" smtClean="0"/>
              <a:t>ia</a:t>
            </a:r>
            <a:r>
              <a:rPr lang="en-GB" dirty="0" smtClean="0"/>
              <a:t>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2200" dirty="0" smtClean="0"/>
              <a:t> </a:t>
            </a:r>
            <a:r>
              <a:rPr lang="en-GB" sz="2200" dirty="0" err="1" smtClean="0"/>
              <a:t>implica</a:t>
            </a:r>
            <a:r>
              <a:rPr lang="ro-RO" sz="2200" dirty="0" smtClean="0"/>
              <a:t>ț</a:t>
            </a:r>
            <a:r>
              <a:rPr lang="en-GB" sz="2200" dirty="0" err="1" smtClean="0"/>
              <a:t>iile</a:t>
            </a:r>
            <a:r>
              <a:rPr lang="en-GB" sz="2200" dirty="0" smtClean="0"/>
              <a:t> </a:t>
            </a:r>
            <a:r>
              <a:rPr lang="en-GB" sz="2200" dirty="0" err="1" smtClean="0"/>
              <a:t>medicale</a:t>
            </a:r>
            <a:r>
              <a:rPr lang="en-GB" sz="2200" dirty="0" smtClean="0"/>
              <a:t>, </a:t>
            </a:r>
            <a:r>
              <a:rPr lang="en-GB" sz="2200" dirty="0" err="1" smtClean="0"/>
              <a:t>sociale</a:t>
            </a:r>
            <a:r>
              <a:rPr lang="en-GB" sz="2200" dirty="0" smtClean="0"/>
              <a:t> </a:t>
            </a:r>
            <a:r>
              <a:rPr lang="ro-RO" sz="2200" dirty="0" smtClean="0"/>
              <a:t>ș</a:t>
            </a:r>
            <a:r>
              <a:rPr lang="en-GB" sz="2200" dirty="0" err="1" smtClean="0"/>
              <a:t>i</a:t>
            </a:r>
            <a:r>
              <a:rPr lang="en-GB" sz="2200" dirty="0" smtClean="0"/>
              <a:t> </a:t>
            </a:r>
            <a:r>
              <a:rPr lang="en-GB" sz="2200" dirty="0" err="1" smtClean="0"/>
              <a:t>educa</a:t>
            </a:r>
            <a:r>
              <a:rPr lang="ro-RO" sz="2200" dirty="0" smtClean="0"/>
              <a:t>ț</a:t>
            </a:r>
            <a:r>
              <a:rPr lang="en-GB" sz="2200" dirty="0" err="1" smtClean="0"/>
              <a:t>ionale</a:t>
            </a:r>
            <a:r>
              <a:rPr lang="en-GB" sz="2200" dirty="0" smtClean="0"/>
              <a:t> ale </a:t>
            </a:r>
            <a:r>
              <a:rPr lang="en-GB" sz="2200" dirty="0" err="1" smtClean="0"/>
              <a:t>sarcinilor</a:t>
            </a:r>
            <a:r>
              <a:rPr lang="en-GB" sz="2200" dirty="0" smtClean="0"/>
              <a:t> la </a:t>
            </a:r>
            <a:r>
              <a:rPr lang="en-GB" sz="2200" dirty="0" err="1" smtClean="0"/>
              <a:t>minore</a:t>
            </a:r>
            <a:endParaRPr lang="en-GB" sz="2200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en-GB" sz="2200" dirty="0"/>
              <a:t> </a:t>
            </a:r>
            <a:r>
              <a:rPr lang="en-GB" sz="2200" dirty="0" err="1" smtClean="0"/>
              <a:t>rolul</a:t>
            </a:r>
            <a:r>
              <a:rPr lang="en-GB" sz="2200" dirty="0" smtClean="0"/>
              <a:t> </a:t>
            </a:r>
            <a:r>
              <a:rPr lang="en-GB" sz="2200" dirty="0" err="1" smtClean="0"/>
              <a:t>esen</a:t>
            </a:r>
            <a:r>
              <a:rPr lang="ro-RO" sz="2200" dirty="0" smtClean="0"/>
              <a:t>ț</a:t>
            </a:r>
            <a:r>
              <a:rPr lang="en-GB" sz="2200" dirty="0" err="1" smtClean="0"/>
              <a:t>ial</a:t>
            </a:r>
            <a:r>
              <a:rPr lang="en-GB" sz="2200" dirty="0" smtClean="0"/>
              <a:t> </a:t>
            </a:r>
            <a:r>
              <a:rPr lang="en-GB" sz="2200" dirty="0" err="1" smtClean="0"/>
              <a:t>pe</a:t>
            </a:r>
            <a:r>
              <a:rPr lang="en-GB" sz="2200" dirty="0" smtClean="0"/>
              <a:t> </a:t>
            </a:r>
            <a:r>
              <a:rPr lang="ro-RO" sz="2200" dirty="0" smtClean="0"/>
              <a:t>care</a:t>
            </a:r>
            <a:r>
              <a:rPr lang="en-GB" sz="2200" dirty="0" smtClean="0"/>
              <a:t> </a:t>
            </a:r>
            <a:r>
              <a:rPr lang="ro-RO" sz="2200" dirty="0" err="1"/>
              <a:t>î</a:t>
            </a:r>
            <a:r>
              <a:rPr lang="en-GB" sz="2200" dirty="0" smtClean="0"/>
              <a:t>l are </a:t>
            </a:r>
            <a:r>
              <a:rPr lang="en-GB" sz="2200" dirty="0" err="1" smtClean="0"/>
              <a:t>asistentul</a:t>
            </a:r>
            <a:r>
              <a:rPr lang="en-GB" sz="2200" dirty="0" smtClean="0"/>
              <a:t> medical </a:t>
            </a:r>
            <a:r>
              <a:rPr lang="ro-RO" sz="2200" dirty="0" smtClean="0"/>
              <a:t>î</a:t>
            </a:r>
            <a:r>
              <a:rPr lang="en-GB" sz="2200" dirty="0" smtClean="0"/>
              <a:t>n </a:t>
            </a:r>
            <a:r>
              <a:rPr lang="en-GB" sz="2200" dirty="0" err="1" smtClean="0"/>
              <a:t>prevenirea</a:t>
            </a:r>
            <a:r>
              <a:rPr lang="en-GB" sz="2200" dirty="0" smtClean="0"/>
              <a:t>, </a:t>
            </a:r>
            <a:r>
              <a:rPr lang="ro-RO" sz="2200" dirty="0"/>
              <a:t>î</a:t>
            </a:r>
            <a:r>
              <a:rPr lang="en-GB" sz="2200" dirty="0" err="1" smtClean="0"/>
              <a:t>ngrijirea</a:t>
            </a:r>
            <a:r>
              <a:rPr lang="en-GB" sz="2200" dirty="0" smtClean="0"/>
              <a:t> </a:t>
            </a:r>
            <a:r>
              <a:rPr lang="ro-RO" sz="2200" dirty="0" err="1"/>
              <a:t>ș</a:t>
            </a:r>
            <a:r>
              <a:rPr lang="en-GB" sz="2200" dirty="0" smtClean="0"/>
              <a:t>i </a:t>
            </a:r>
            <a:r>
              <a:rPr lang="en-GB" sz="2200" dirty="0" err="1" smtClean="0"/>
              <a:t>sprijinirea</a:t>
            </a:r>
            <a:r>
              <a:rPr lang="en-GB" sz="2200" dirty="0" smtClean="0"/>
              <a:t> </a:t>
            </a:r>
            <a:r>
              <a:rPr lang="en-GB" sz="2200" dirty="0" err="1" smtClean="0"/>
              <a:t>adolescentelor</a:t>
            </a:r>
            <a:r>
              <a:rPr lang="en-GB" sz="2200" dirty="0" smtClean="0"/>
              <a:t> </a:t>
            </a:r>
            <a:r>
              <a:rPr lang="en-GB" sz="2200" dirty="0" err="1" smtClean="0"/>
              <a:t>devenite</a:t>
            </a:r>
            <a:r>
              <a:rPr lang="en-GB" sz="2200" dirty="0" smtClean="0"/>
              <a:t> </a:t>
            </a:r>
            <a:r>
              <a:rPr lang="en-GB" sz="2200" dirty="0" err="1" smtClean="0"/>
              <a:t>mame</a:t>
            </a:r>
            <a:r>
              <a:rPr lang="en-GB" sz="2200" dirty="0" smtClean="0"/>
              <a:t>, at</a:t>
            </a:r>
            <a:r>
              <a:rPr lang="ro-RO" sz="2200" dirty="0" smtClean="0"/>
              <a:t>â</a:t>
            </a:r>
            <a:r>
              <a:rPr lang="en-GB" sz="2200" dirty="0" smtClean="0"/>
              <a:t>t </a:t>
            </a:r>
            <a:r>
              <a:rPr lang="ro-RO" sz="2200" dirty="0" smtClean="0"/>
              <a:t>î</a:t>
            </a:r>
            <a:r>
              <a:rPr lang="en-GB" sz="2200" dirty="0" smtClean="0"/>
              <a:t>n </a:t>
            </a:r>
            <a:r>
              <a:rPr lang="en-GB" sz="2200" dirty="0" err="1" smtClean="0"/>
              <a:t>spital</a:t>
            </a:r>
            <a:r>
              <a:rPr lang="en-GB" sz="2200" dirty="0" smtClean="0"/>
              <a:t>, c</a:t>
            </a:r>
            <a:r>
              <a:rPr lang="ro-RO" sz="2200" dirty="0" smtClean="0"/>
              <a:t>â</a:t>
            </a:r>
            <a:r>
              <a:rPr lang="en-GB" sz="2200" dirty="0" smtClean="0"/>
              <a:t>t </a:t>
            </a:r>
            <a:r>
              <a:rPr lang="ro-RO" sz="2200" dirty="0" err="1" smtClean="0"/>
              <a:t>ș</a:t>
            </a:r>
            <a:r>
              <a:rPr lang="en-GB" sz="2200" dirty="0" smtClean="0"/>
              <a:t>i </a:t>
            </a:r>
            <a:r>
              <a:rPr lang="ro-RO" sz="2200" dirty="0"/>
              <a:t>î</a:t>
            </a:r>
            <a:r>
              <a:rPr lang="en-GB" sz="2200" dirty="0" smtClean="0"/>
              <a:t>n </a:t>
            </a:r>
            <a:r>
              <a:rPr lang="en-GB" sz="2200" dirty="0" err="1" smtClean="0"/>
              <a:t>comunitate</a:t>
            </a:r>
            <a:endParaRPr lang="en-GB" sz="22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56997"/>
            <a:ext cx="852400" cy="862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95127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803" y="773832"/>
            <a:ext cx="7027183" cy="1143000"/>
          </a:xfrm>
        </p:spPr>
        <p:txBody>
          <a:bodyPr/>
          <a:lstStyle/>
          <a:p>
            <a:pPr marL="0" indent="0" algn="l">
              <a:buNone/>
            </a:pPr>
            <a:r>
              <a:rPr lang="en-GB" dirty="0" err="1" smtClean="0">
                <a:effectLst/>
              </a:rPr>
              <a:t>Obiective</a:t>
            </a:r>
            <a:r>
              <a:rPr lang="en-GB" dirty="0" smtClean="0"/>
              <a:t> </a:t>
            </a:r>
            <a:r>
              <a:rPr lang="en-GB" dirty="0" err="1" smtClean="0">
                <a:effectLst/>
              </a:rPr>
              <a:t>specifice</a:t>
            </a:r>
            <a:endParaRPr lang="en-GB" dirty="0"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88639" y="1988840"/>
            <a:ext cx="8136904" cy="457200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 </a:t>
            </a:r>
            <a:r>
              <a:rPr lang="en-GB" dirty="0" err="1" smtClean="0"/>
              <a:t>Cre</a:t>
            </a:r>
            <a:r>
              <a:rPr lang="ro-RO" dirty="0" smtClean="0"/>
              <a:t>ș</a:t>
            </a:r>
            <a:r>
              <a:rPr lang="en-GB" dirty="0" err="1" smtClean="0"/>
              <a:t>terea</a:t>
            </a:r>
            <a:r>
              <a:rPr lang="en-GB" dirty="0" smtClean="0"/>
              <a:t> </a:t>
            </a:r>
            <a:r>
              <a:rPr lang="en-GB" dirty="0" err="1" smtClean="0"/>
              <a:t>nivelului</a:t>
            </a:r>
            <a:r>
              <a:rPr lang="en-GB" dirty="0" smtClean="0"/>
              <a:t> de </a:t>
            </a:r>
            <a:r>
              <a:rPr lang="en-GB" dirty="0" err="1" smtClean="0"/>
              <a:t>cuno</a:t>
            </a:r>
            <a:r>
              <a:rPr lang="ro-RO" dirty="0" smtClean="0"/>
              <a:t>ș</a:t>
            </a:r>
            <a:r>
              <a:rPr lang="en-GB" dirty="0" smtClean="0"/>
              <a:t>tin</a:t>
            </a:r>
            <a:r>
              <a:rPr lang="ro-RO" dirty="0"/>
              <a:t>ț</a:t>
            </a:r>
            <a:r>
              <a:rPr lang="en-GB" dirty="0" smtClean="0"/>
              <a:t>e al </a:t>
            </a:r>
            <a:r>
              <a:rPr lang="en-GB" dirty="0" err="1" smtClean="0"/>
              <a:t>asisten</a:t>
            </a:r>
            <a:r>
              <a:rPr lang="ro-RO" dirty="0" smtClean="0"/>
              <a:t>ț</a:t>
            </a:r>
            <a:r>
              <a:rPr lang="en-GB" dirty="0" err="1" smtClean="0"/>
              <a:t>ilor</a:t>
            </a:r>
            <a:r>
              <a:rPr lang="en-GB" dirty="0" smtClean="0"/>
              <a:t> </a:t>
            </a:r>
            <a:r>
              <a:rPr lang="en-GB" dirty="0" err="1" smtClean="0"/>
              <a:t>medicali</a:t>
            </a:r>
            <a:r>
              <a:rPr lang="en-GB" dirty="0" smtClean="0"/>
              <a:t> </a:t>
            </a:r>
            <a:r>
              <a:rPr lang="en-GB" dirty="0" err="1" smtClean="0"/>
              <a:t>despre</a:t>
            </a:r>
            <a:r>
              <a:rPr lang="en-GB" dirty="0" smtClean="0"/>
              <a:t> </a:t>
            </a:r>
            <a:r>
              <a:rPr lang="en-GB" dirty="0" err="1" smtClean="0"/>
              <a:t>particularit</a:t>
            </a:r>
            <a:r>
              <a:rPr lang="ro-RO" dirty="0" smtClean="0"/>
              <a:t>ăț</a:t>
            </a:r>
            <a:r>
              <a:rPr lang="en-GB" dirty="0" err="1" smtClean="0"/>
              <a:t>ile</a:t>
            </a:r>
            <a:r>
              <a:rPr lang="en-GB" dirty="0" smtClean="0"/>
              <a:t> </a:t>
            </a:r>
            <a:r>
              <a:rPr lang="en-GB" dirty="0" err="1" smtClean="0"/>
              <a:t>mamelor</a:t>
            </a:r>
            <a:r>
              <a:rPr lang="en-GB" dirty="0" smtClean="0"/>
              <a:t> </a:t>
            </a:r>
            <a:r>
              <a:rPr lang="en-GB" dirty="0" err="1" smtClean="0"/>
              <a:t>minore</a:t>
            </a:r>
            <a:r>
              <a:rPr lang="en-GB" dirty="0" smtClean="0"/>
              <a:t> </a:t>
            </a:r>
            <a:r>
              <a:rPr lang="ro-RO" dirty="0" err="1" smtClean="0"/>
              <a:t>ș</a:t>
            </a:r>
            <a:r>
              <a:rPr lang="en-GB" dirty="0" smtClean="0"/>
              <a:t>i </a:t>
            </a:r>
            <a:r>
              <a:rPr lang="en-GB" dirty="0" err="1" smtClean="0"/>
              <a:t>impactul</a:t>
            </a:r>
            <a:r>
              <a:rPr lang="en-GB" dirty="0" smtClean="0"/>
              <a:t> </a:t>
            </a:r>
            <a:r>
              <a:rPr lang="en-GB" dirty="0" err="1" smtClean="0"/>
              <a:t>acestora</a:t>
            </a:r>
            <a:r>
              <a:rPr lang="en-GB" dirty="0" smtClean="0"/>
              <a:t> </a:t>
            </a:r>
            <a:r>
              <a:rPr lang="en-GB" dirty="0" err="1" smtClean="0"/>
              <a:t>asupra</a:t>
            </a:r>
            <a:r>
              <a:rPr lang="en-GB" dirty="0" smtClean="0"/>
              <a:t> </a:t>
            </a:r>
            <a:r>
              <a:rPr lang="ro-RO" dirty="0" err="1"/>
              <a:t>î</a:t>
            </a:r>
            <a:r>
              <a:rPr lang="en-GB" dirty="0" err="1" smtClean="0"/>
              <a:t>ngrijirii</a:t>
            </a:r>
            <a:r>
              <a:rPr lang="en-GB" dirty="0" smtClean="0"/>
              <a:t> </a:t>
            </a:r>
            <a:r>
              <a:rPr lang="en-GB" dirty="0" err="1" smtClean="0"/>
              <a:t>copilului</a:t>
            </a:r>
            <a:endParaRPr lang="en-GB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ro-RO" dirty="0" smtClean="0"/>
              <a:t>Î</a:t>
            </a:r>
            <a:r>
              <a:rPr lang="en-GB" dirty="0" err="1" smtClean="0"/>
              <a:t>mbun</a:t>
            </a:r>
            <a:r>
              <a:rPr lang="ro-RO" dirty="0"/>
              <a:t>ă</a:t>
            </a:r>
            <a:r>
              <a:rPr lang="en-GB" dirty="0" smtClean="0"/>
              <a:t>t</a:t>
            </a:r>
            <a:r>
              <a:rPr lang="ro-RO" dirty="0" smtClean="0"/>
              <a:t>ă</a:t>
            </a:r>
            <a:r>
              <a:rPr lang="ro-RO" dirty="0"/>
              <a:t>ț</a:t>
            </a:r>
            <a:r>
              <a:rPr lang="en-GB" dirty="0" err="1" smtClean="0"/>
              <a:t>irea</a:t>
            </a:r>
            <a:r>
              <a:rPr lang="en-GB" dirty="0" smtClean="0"/>
              <a:t> </a:t>
            </a:r>
            <a:r>
              <a:rPr lang="en-GB" dirty="0" err="1" smtClean="0"/>
              <a:t>abilit</a:t>
            </a:r>
            <a:r>
              <a:rPr lang="ro-RO" dirty="0" smtClean="0"/>
              <a:t>ă</a:t>
            </a:r>
            <a:r>
              <a:rPr lang="ro-RO" dirty="0"/>
              <a:t>ț</a:t>
            </a:r>
            <a:r>
              <a:rPr lang="en-GB" dirty="0" err="1" smtClean="0"/>
              <a:t>ilor</a:t>
            </a:r>
            <a:r>
              <a:rPr lang="en-GB" dirty="0" smtClean="0"/>
              <a:t> de </a:t>
            </a:r>
            <a:r>
              <a:rPr lang="en-GB" dirty="0" err="1" smtClean="0"/>
              <a:t>comunicare</a:t>
            </a:r>
            <a:r>
              <a:rPr lang="en-GB" dirty="0" smtClean="0"/>
              <a:t> cu </a:t>
            </a:r>
            <a:r>
              <a:rPr lang="en-GB" dirty="0" err="1" smtClean="0"/>
              <a:t>mamele</a:t>
            </a:r>
            <a:r>
              <a:rPr lang="en-GB" dirty="0" smtClean="0"/>
              <a:t> </a:t>
            </a:r>
            <a:r>
              <a:rPr lang="en-GB" dirty="0" err="1" smtClean="0"/>
              <a:t>minore</a:t>
            </a:r>
            <a:r>
              <a:rPr lang="en-GB" dirty="0" smtClean="0"/>
              <a:t> </a:t>
            </a:r>
            <a:r>
              <a:rPr lang="ro-RO" dirty="0" err="1"/>
              <a:t>ș</a:t>
            </a:r>
            <a:r>
              <a:rPr lang="en-GB" dirty="0" smtClean="0"/>
              <a:t>i </a:t>
            </a:r>
            <a:r>
              <a:rPr lang="en-GB" dirty="0" err="1" smtClean="0"/>
              <a:t>familiile</a:t>
            </a:r>
            <a:r>
              <a:rPr lang="en-GB" dirty="0" smtClean="0"/>
              <a:t> </a:t>
            </a:r>
            <a:r>
              <a:rPr lang="en-GB" dirty="0" err="1" smtClean="0"/>
              <a:t>acestora</a:t>
            </a:r>
            <a:endParaRPr lang="en-GB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GB" dirty="0" err="1" smtClean="0"/>
              <a:t>Promovarea</a:t>
            </a:r>
            <a:r>
              <a:rPr lang="en-GB" dirty="0" smtClean="0"/>
              <a:t> </a:t>
            </a:r>
            <a:r>
              <a:rPr lang="en-GB" dirty="0" err="1" smtClean="0"/>
              <a:t>unei</a:t>
            </a:r>
            <a:r>
              <a:rPr lang="en-GB" dirty="0" smtClean="0"/>
              <a:t> </a:t>
            </a:r>
            <a:r>
              <a:rPr lang="en-GB" dirty="0" err="1" smtClean="0"/>
              <a:t>abord</a:t>
            </a:r>
            <a:r>
              <a:rPr lang="ro-RO" dirty="0" smtClean="0"/>
              <a:t>ă</a:t>
            </a:r>
            <a:r>
              <a:rPr lang="en-GB" dirty="0" err="1" smtClean="0"/>
              <a:t>ri</a:t>
            </a:r>
            <a:r>
              <a:rPr lang="en-GB" dirty="0" smtClean="0"/>
              <a:t> </a:t>
            </a:r>
            <a:r>
              <a:rPr lang="en-GB" dirty="0" err="1" smtClean="0"/>
              <a:t>multidiscipli</a:t>
            </a:r>
            <a:r>
              <a:rPr lang="ro-RO" dirty="0" smtClean="0"/>
              <a:t>nare î</a:t>
            </a:r>
            <a:r>
              <a:rPr lang="en-GB" dirty="0" smtClean="0"/>
              <a:t>n </a:t>
            </a:r>
            <a:r>
              <a:rPr lang="ro-RO" dirty="0" err="1"/>
              <a:t>î</a:t>
            </a:r>
            <a:r>
              <a:rPr lang="en-GB" dirty="0" err="1" smtClean="0"/>
              <a:t>ngrijirea</a:t>
            </a:r>
            <a:r>
              <a:rPr lang="en-GB" dirty="0" smtClean="0"/>
              <a:t> </a:t>
            </a:r>
            <a:r>
              <a:rPr lang="en-GB" dirty="0" err="1" smtClean="0"/>
              <a:t>copilului</a:t>
            </a:r>
            <a:r>
              <a:rPr lang="en-GB" dirty="0" smtClean="0"/>
              <a:t> </a:t>
            </a:r>
            <a:r>
              <a:rPr lang="ro-RO" dirty="0" err="1"/>
              <a:t>ș</a:t>
            </a:r>
            <a:r>
              <a:rPr lang="en-GB" dirty="0" smtClean="0"/>
              <a:t>i </a:t>
            </a:r>
            <a:r>
              <a:rPr lang="en-GB" dirty="0" err="1" smtClean="0"/>
              <a:t>sprijinirea</a:t>
            </a:r>
            <a:r>
              <a:rPr lang="en-GB" dirty="0" smtClean="0"/>
              <a:t> </a:t>
            </a:r>
            <a:r>
              <a:rPr lang="en-GB" dirty="0" err="1" smtClean="0"/>
              <a:t>mamei</a:t>
            </a:r>
            <a:endParaRPr lang="en-GB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GB" dirty="0" err="1" smtClean="0"/>
              <a:t>Consolidarea</a:t>
            </a:r>
            <a:r>
              <a:rPr lang="en-GB" dirty="0" smtClean="0"/>
              <a:t> </a:t>
            </a:r>
            <a:r>
              <a:rPr lang="en-GB" dirty="0" err="1" smtClean="0"/>
              <a:t>rolului</a:t>
            </a:r>
            <a:r>
              <a:rPr lang="en-GB" dirty="0" smtClean="0"/>
              <a:t> </a:t>
            </a:r>
            <a:r>
              <a:rPr lang="en-GB" dirty="0" err="1" smtClean="0"/>
              <a:t>educa</a:t>
            </a:r>
            <a:r>
              <a:rPr lang="ro-RO" dirty="0"/>
              <a:t>ț</a:t>
            </a:r>
            <a:r>
              <a:rPr lang="en-GB" dirty="0" err="1" smtClean="0"/>
              <a:t>ional</a:t>
            </a:r>
            <a:r>
              <a:rPr lang="en-GB" dirty="0" smtClean="0"/>
              <a:t> al </a:t>
            </a:r>
            <a:r>
              <a:rPr lang="en-GB" dirty="0" err="1" smtClean="0"/>
              <a:t>asistentului</a:t>
            </a:r>
            <a:r>
              <a:rPr lang="en-GB" dirty="0" smtClean="0"/>
              <a:t> medical </a:t>
            </a:r>
            <a:r>
              <a:rPr lang="ro-RO" dirty="0" smtClean="0"/>
              <a:t>î</a:t>
            </a:r>
            <a:r>
              <a:rPr lang="en-GB" dirty="0" smtClean="0"/>
              <a:t>n </a:t>
            </a:r>
            <a:r>
              <a:rPr lang="en-GB" dirty="0" err="1" smtClean="0"/>
              <a:t>spital</a:t>
            </a:r>
            <a:endParaRPr lang="en-GB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56997"/>
            <a:ext cx="852400" cy="862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80057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548680"/>
            <a:ext cx="6512511" cy="1143000"/>
          </a:xfrm>
        </p:spPr>
        <p:txBody>
          <a:bodyPr/>
          <a:lstStyle/>
          <a:p>
            <a:pPr marL="0" indent="0" algn="l">
              <a:buNone/>
            </a:pPr>
            <a:r>
              <a:rPr lang="en-GB" dirty="0" smtClean="0">
                <a:effectLst/>
              </a:rPr>
              <a:t>Material </a:t>
            </a:r>
            <a:r>
              <a:rPr lang="ro-RO" dirty="0" err="1">
                <a:effectLst/>
              </a:rPr>
              <a:t>ș</a:t>
            </a:r>
            <a:r>
              <a:rPr lang="en-GB" dirty="0" smtClean="0">
                <a:effectLst/>
              </a:rPr>
              <a:t>i </a:t>
            </a:r>
            <a:r>
              <a:rPr lang="en-GB" dirty="0" err="1" smtClean="0">
                <a:effectLst/>
              </a:rPr>
              <a:t>metod</a:t>
            </a:r>
            <a:r>
              <a:rPr lang="ro-RO" dirty="0">
                <a:effectLst/>
              </a:rPr>
              <a:t>ă</a:t>
            </a:r>
            <a:endParaRPr lang="en-GB" dirty="0"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39552" y="2132856"/>
            <a:ext cx="8064896" cy="4104456"/>
          </a:xfrm>
        </p:spPr>
        <p:txBody>
          <a:bodyPr>
            <a:normAutofit lnSpcReduction="10000"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en-GB" dirty="0" err="1" smtClean="0"/>
              <a:t>Studiu</a:t>
            </a:r>
            <a:r>
              <a:rPr lang="en-GB" dirty="0" smtClean="0"/>
              <a:t> </a:t>
            </a:r>
            <a:r>
              <a:rPr lang="en-GB" dirty="0" err="1" smtClean="0"/>
              <a:t>retrospectiv</a:t>
            </a:r>
            <a:r>
              <a:rPr lang="en-GB" dirty="0" smtClean="0"/>
              <a:t>, </a:t>
            </a:r>
            <a:r>
              <a:rPr lang="en-GB" dirty="0" err="1" smtClean="0"/>
              <a:t>descriptiv</a:t>
            </a:r>
            <a:endParaRPr lang="en-GB" dirty="0" smtClean="0"/>
          </a:p>
          <a:p>
            <a:pPr algn="just">
              <a:buFont typeface="Arial" panose="020B0604020202020204" pitchFamily="34" charset="0"/>
              <a:buChar char="•"/>
            </a:pPr>
            <a:r>
              <a:rPr lang="en-GB" dirty="0" err="1" smtClean="0"/>
              <a:t>Perioada</a:t>
            </a:r>
            <a:r>
              <a:rPr lang="en-GB" dirty="0" smtClean="0"/>
              <a:t>: </a:t>
            </a:r>
            <a:r>
              <a:rPr lang="en-GB" dirty="0" err="1" smtClean="0"/>
              <a:t>anul</a:t>
            </a:r>
            <a:r>
              <a:rPr lang="en-GB" dirty="0" smtClean="0"/>
              <a:t> 2024</a:t>
            </a:r>
            <a:endParaRPr lang="en-GB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en-GB" dirty="0" err="1"/>
              <a:t>D</a:t>
            </a:r>
            <a:r>
              <a:rPr lang="en-GB" dirty="0" err="1" smtClean="0"/>
              <a:t>ocumentele</a:t>
            </a:r>
            <a:r>
              <a:rPr lang="en-GB" dirty="0" smtClean="0"/>
              <a:t> </a:t>
            </a:r>
            <a:r>
              <a:rPr lang="en-GB" dirty="0" err="1" smtClean="0"/>
              <a:t>medicale</a:t>
            </a:r>
            <a:r>
              <a:rPr lang="en-GB" dirty="0" smtClean="0"/>
              <a:t> ale </a:t>
            </a:r>
            <a:r>
              <a:rPr lang="en-GB" dirty="0" err="1" smtClean="0"/>
              <a:t>pacien</a:t>
            </a:r>
            <a:r>
              <a:rPr lang="ro-RO" dirty="0" smtClean="0"/>
              <a:t>ț</a:t>
            </a:r>
            <a:r>
              <a:rPr lang="en-GB" dirty="0" err="1" smtClean="0"/>
              <a:t>ilor</a:t>
            </a:r>
            <a:r>
              <a:rPr lang="en-GB" dirty="0" smtClean="0"/>
              <a:t> </a:t>
            </a:r>
            <a:r>
              <a:rPr lang="en-GB" dirty="0" err="1" smtClean="0"/>
              <a:t>interna</a:t>
            </a:r>
            <a:r>
              <a:rPr lang="ro-RO" dirty="0" smtClean="0"/>
              <a:t>ț</a:t>
            </a:r>
            <a:r>
              <a:rPr lang="en-GB" dirty="0" smtClean="0"/>
              <a:t>i </a:t>
            </a:r>
            <a:r>
              <a:rPr lang="en-GB" dirty="0" err="1" smtClean="0"/>
              <a:t>pe</a:t>
            </a:r>
            <a:r>
              <a:rPr lang="en-GB" dirty="0" smtClean="0"/>
              <a:t> sec</a:t>
            </a:r>
            <a:r>
              <a:rPr lang="ro-RO" dirty="0" smtClean="0"/>
              <a:t>ț</a:t>
            </a:r>
            <a:r>
              <a:rPr lang="en-GB" dirty="0" err="1" smtClean="0"/>
              <a:t>iile</a:t>
            </a:r>
            <a:r>
              <a:rPr lang="en-GB" dirty="0" smtClean="0"/>
              <a:t> de  </a:t>
            </a:r>
            <a:r>
              <a:rPr lang="en-GB" dirty="0" err="1" smtClean="0"/>
              <a:t>Neonatologie</a:t>
            </a:r>
            <a:r>
              <a:rPr lang="en-GB" dirty="0" smtClean="0"/>
              <a:t>, </a:t>
            </a:r>
            <a:r>
              <a:rPr lang="en-GB" dirty="0" err="1" smtClean="0"/>
              <a:t>Pediatrie</a:t>
            </a:r>
            <a:r>
              <a:rPr lang="en-GB" dirty="0" smtClean="0"/>
              <a:t> II </a:t>
            </a:r>
            <a:r>
              <a:rPr lang="ro-RO" dirty="0" err="1"/>
              <a:t>ș</a:t>
            </a:r>
            <a:r>
              <a:rPr lang="en-GB" dirty="0" smtClean="0"/>
              <a:t>i </a:t>
            </a:r>
            <a:r>
              <a:rPr lang="en-GB" dirty="0" err="1" smtClean="0"/>
              <a:t>Terapie</a:t>
            </a:r>
            <a:r>
              <a:rPr lang="en-GB" dirty="0" smtClean="0"/>
              <a:t> </a:t>
            </a:r>
            <a:r>
              <a:rPr lang="en-GB" dirty="0" err="1" smtClean="0"/>
              <a:t>Acu</a:t>
            </a:r>
            <a:r>
              <a:rPr lang="ro-RO" dirty="0" smtClean="0"/>
              <a:t>ț</a:t>
            </a:r>
            <a:r>
              <a:rPr lang="en-GB" dirty="0" err="1" smtClean="0"/>
              <a:t>i</a:t>
            </a:r>
            <a:r>
              <a:rPr lang="en-GB" dirty="0"/>
              <a:t> </a:t>
            </a:r>
            <a:r>
              <a:rPr lang="ro-RO" dirty="0" smtClean="0"/>
              <a:t>ș</a:t>
            </a:r>
            <a:r>
              <a:rPr lang="en-GB" dirty="0" smtClean="0"/>
              <a:t>i </a:t>
            </a:r>
            <a:r>
              <a:rPr lang="en-GB" dirty="0" err="1" smtClean="0"/>
              <a:t>interviuri</a:t>
            </a:r>
            <a:r>
              <a:rPr lang="en-GB" dirty="0" smtClean="0"/>
              <a:t> cu o parte din </a:t>
            </a:r>
            <a:r>
              <a:rPr lang="en-GB" dirty="0" err="1" smtClean="0"/>
              <a:t>mamele</a:t>
            </a:r>
            <a:r>
              <a:rPr lang="en-GB" dirty="0" smtClean="0"/>
              <a:t> </a:t>
            </a:r>
            <a:r>
              <a:rPr lang="en-GB" dirty="0" err="1" smtClean="0"/>
              <a:t>ce</a:t>
            </a:r>
            <a:r>
              <a:rPr lang="en-GB" dirty="0" smtClean="0"/>
              <a:t> </a:t>
            </a:r>
            <a:r>
              <a:rPr lang="ro-RO" dirty="0"/>
              <a:t>î</a:t>
            </a:r>
            <a:r>
              <a:rPr lang="en-GB" dirty="0" err="1" smtClean="0"/>
              <a:t>nso</a:t>
            </a:r>
            <a:r>
              <a:rPr lang="ro-RO" dirty="0" smtClean="0"/>
              <a:t>ț</a:t>
            </a:r>
            <a:r>
              <a:rPr lang="en-GB" dirty="0" smtClean="0"/>
              <a:t>eau </a:t>
            </a:r>
            <a:r>
              <a:rPr lang="en-GB" dirty="0" err="1" smtClean="0"/>
              <a:t>pacien</a:t>
            </a:r>
            <a:r>
              <a:rPr lang="ro-RO" dirty="0" smtClean="0"/>
              <a:t>ț</a:t>
            </a:r>
            <a:r>
              <a:rPr lang="en-GB" dirty="0" smtClean="0"/>
              <a:t>ii.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GB" dirty="0" err="1" smtClean="0"/>
              <a:t>Indicatori</a:t>
            </a:r>
            <a:r>
              <a:rPr lang="en-GB" dirty="0" smtClean="0"/>
              <a:t> </a:t>
            </a:r>
            <a:r>
              <a:rPr lang="en-GB" dirty="0" err="1" smtClean="0"/>
              <a:t>urm</a:t>
            </a:r>
            <a:r>
              <a:rPr lang="ro-RO" dirty="0" smtClean="0"/>
              <a:t>ă</a:t>
            </a:r>
            <a:r>
              <a:rPr lang="en-GB" dirty="0" err="1" smtClean="0"/>
              <a:t>ri</a:t>
            </a:r>
            <a:r>
              <a:rPr lang="ro-RO" dirty="0" smtClean="0"/>
              <a:t>ț</a:t>
            </a:r>
            <a:r>
              <a:rPr lang="en-GB" dirty="0" smtClean="0"/>
              <a:t>i: v</a:t>
            </a:r>
            <a:r>
              <a:rPr lang="ro-RO" dirty="0"/>
              <a:t>â</a:t>
            </a:r>
            <a:r>
              <a:rPr lang="en-GB" dirty="0" err="1" smtClean="0"/>
              <a:t>rsta</a:t>
            </a:r>
            <a:r>
              <a:rPr lang="en-GB" dirty="0" smtClean="0"/>
              <a:t> </a:t>
            </a:r>
            <a:r>
              <a:rPr lang="en-GB" dirty="0" err="1" smtClean="0"/>
              <a:t>mamelor</a:t>
            </a:r>
            <a:endParaRPr lang="en-GB" dirty="0" smtClean="0"/>
          </a:p>
          <a:p>
            <a:pPr marL="45720" indent="0" algn="just">
              <a:buNone/>
            </a:pPr>
            <a:r>
              <a:rPr lang="en-GB" dirty="0"/>
              <a:t> </a:t>
            </a:r>
            <a:r>
              <a:rPr lang="en-GB" dirty="0" smtClean="0"/>
              <a:t>                               </a:t>
            </a:r>
            <a:r>
              <a:rPr lang="en-GB" dirty="0" err="1" smtClean="0"/>
              <a:t>mediul</a:t>
            </a:r>
            <a:r>
              <a:rPr lang="en-GB" dirty="0" smtClean="0"/>
              <a:t> de </a:t>
            </a:r>
            <a:r>
              <a:rPr lang="en-GB" dirty="0" err="1" smtClean="0"/>
              <a:t>provenien</a:t>
            </a:r>
            <a:r>
              <a:rPr lang="ro-RO" dirty="0" smtClean="0"/>
              <a:t>ță</a:t>
            </a:r>
            <a:endParaRPr lang="en-US" dirty="0" smtClean="0"/>
          </a:p>
          <a:p>
            <a:pPr marL="45720" indent="0" algn="just"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     </a:t>
            </a:r>
            <a:r>
              <a:rPr lang="en-US" dirty="0" err="1" smtClean="0"/>
              <a:t>etnia</a:t>
            </a:r>
            <a:endParaRPr lang="en-GB" dirty="0" smtClean="0"/>
          </a:p>
          <a:p>
            <a:pPr marL="45720" indent="0" algn="just">
              <a:buNone/>
            </a:pPr>
            <a:r>
              <a:rPr lang="en-US" dirty="0" smtClean="0"/>
              <a:t>                                </a:t>
            </a:r>
            <a:r>
              <a:rPr lang="ro-RO" dirty="0" smtClean="0"/>
              <a:t>ș</a:t>
            </a:r>
            <a:r>
              <a:rPr lang="en-GB" dirty="0" err="1" smtClean="0"/>
              <a:t>colarizarea</a:t>
            </a:r>
            <a:endParaRPr lang="en-GB" dirty="0" smtClean="0"/>
          </a:p>
          <a:p>
            <a:pPr marL="45720" indent="0" algn="just">
              <a:buNone/>
            </a:pPr>
            <a:r>
              <a:rPr lang="en-GB" dirty="0"/>
              <a:t> </a:t>
            </a:r>
            <a:r>
              <a:rPr lang="en-GB" dirty="0" smtClean="0"/>
              <a:t>                               </a:t>
            </a:r>
            <a:r>
              <a:rPr lang="en-GB" dirty="0" err="1" smtClean="0"/>
              <a:t>statutul</a:t>
            </a:r>
            <a:r>
              <a:rPr lang="en-GB" dirty="0" smtClean="0"/>
              <a:t> economic</a:t>
            </a:r>
            <a:endParaRPr lang="en-GB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56997"/>
            <a:ext cx="852400" cy="862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18165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675" y="476672"/>
            <a:ext cx="8928991" cy="1368152"/>
          </a:xfrm>
        </p:spPr>
        <p:txBody>
          <a:bodyPr/>
          <a:lstStyle/>
          <a:p>
            <a:pPr marL="0" indent="0" algn="l">
              <a:buNone/>
            </a:pPr>
            <a:r>
              <a:rPr lang="en-US" sz="3600" dirty="0" err="1" smtClean="0">
                <a:effectLst/>
              </a:rPr>
              <a:t>Rezultate</a:t>
            </a:r>
            <a:endParaRPr lang="en-GB" sz="3600" dirty="0">
              <a:effectLst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961303677"/>
              </p:ext>
            </p:extLst>
          </p:nvPr>
        </p:nvGraphicFramePr>
        <p:xfrm>
          <a:off x="467544" y="1268761"/>
          <a:ext cx="7992888" cy="54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56997"/>
            <a:ext cx="852400" cy="862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32522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005257975"/>
              </p:ext>
            </p:extLst>
          </p:nvPr>
        </p:nvGraphicFramePr>
        <p:xfrm>
          <a:off x="899592" y="1160748"/>
          <a:ext cx="8784976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62675" y="476672"/>
            <a:ext cx="8928991" cy="1368152"/>
          </a:xfrm>
        </p:spPr>
        <p:txBody>
          <a:bodyPr/>
          <a:lstStyle/>
          <a:p>
            <a:pPr marL="0" indent="0" algn="l">
              <a:buNone/>
            </a:pPr>
            <a:r>
              <a:rPr lang="en-US" sz="3600" dirty="0" err="1" smtClean="0">
                <a:effectLst/>
              </a:rPr>
              <a:t>Rezultate</a:t>
            </a:r>
            <a:endParaRPr lang="en-GB" sz="3600" dirty="0">
              <a:effectLst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56997"/>
            <a:ext cx="852400" cy="862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40295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 descr="jzhcis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449800273"/>
              </p:ext>
            </p:extLst>
          </p:nvPr>
        </p:nvGraphicFramePr>
        <p:xfrm>
          <a:off x="-17039" y="1772816"/>
          <a:ext cx="6912768" cy="38524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928991" cy="1368152"/>
          </a:xfrm>
        </p:spPr>
        <p:txBody>
          <a:bodyPr/>
          <a:lstStyle/>
          <a:p>
            <a:pPr marL="0" indent="0" algn="l">
              <a:buNone/>
            </a:pPr>
            <a:r>
              <a:rPr lang="en-US" sz="3600" dirty="0" err="1" smtClean="0">
                <a:effectLst/>
              </a:rPr>
              <a:t>Rezultate</a:t>
            </a:r>
            <a:endParaRPr lang="en-GB" sz="3600" dirty="0">
              <a:effectLst/>
            </a:endParaRPr>
          </a:p>
        </p:txBody>
      </p:sp>
      <p:graphicFrame>
        <p:nvGraphicFramePr>
          <p:cNvPr id="17" name="Chart 16"/>
          <p:cNvGraphicFramePr/>
          <p:nvPr>
            <p:extLst>
              <p:ext uri="{D42A27DB-BD31-4B8C-83A1-F6EECF244321}">
                <p14:modId xmlns:p14="http://schemas.microsoft.com/office/powerpoint/2010/main" val="1546680042"/>
              </p:ext>
            </p:extLst>
          </p:nvPr>
        </p:nvGraphicFramePr>
        <p:xfrm>
          <a:off x="3847729" y="1561244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56997"/>
            <a:ext cx="852400" cy="862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6013847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749905272"/>
              </p:ext>
            </p:extLst>
          </p:nvPr>
        </p:nvGraphicFramePr>
        <p:xfrm>
          <a:off x="1079104" y="1573560"/>
          <a:ext cx="8064896" cy="4137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928991" cy="1368152"/>
          </a:xfrm>
        </p:spPr>
        <p:txBody>
          <a:bodyPr/>
          <a:lstStyle/>
          <a:p>
            <a:pPr marL="0" indent="0" algn="l">
              <a:buNone/>
            </a:pPr>
            <a:r>
              <a:rPr lang="en-US" sz="3600" dirty="0" err="1" smtClean="0">
                <a:effectLst/>
              </a:rPr>
              <a:t>Rezultate</a:t>
            </a:r>
            <a:endParaRPr lang="en-GB" sz="3600" dirty="0">
              <a:effectLst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56997"/>
            <a:ext cx="852400" cy="862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3419871" y="5681876"/>
            <a:ext cx="30243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 smtClean="0">
                <a:solidFill>
                  <a:schemeClr val="bg2">
                    <a:lumMod val="25000"/>
                  </a:schemeClr>
                </a:solidFill>
              </a:rPr>
              <a:t>Nivel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</a:rPr>
              <a:t> de </a:t>
            </a:r>
            <a:r>
              <a:rPr lang="ro-RO" sz="2400" b="1" dirty="0" smtClean="0">
                <a:solidFill>
                  <a:schemeClr val="bg2">
                    <a:lumMod val="25000"/>
                  </a:schemeClr>
                </a:solidFill>
              </a:rPr>
              <a:t>ș</a:t>
            </a:r>
            <a:r>
              <a:rPr lang="en-US" sz="2400" b="1" dirty="0" err="1" smtClean="0">
                <a:solidFill>
                  <a:schemeClr val="bg2">
                    <a:lumMod val="25000"/>
                  </a:schemeClr>
                </a:solidFill>
              </a:rPr>
              <a:t>colarizare</a:t>
            </a:r>
            <a:endParaRPr lang="en-US" sz="2400" b="1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434633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274473226"/>
              </p:ext>
            </p:extLst>
          </p:nvPr>
        </p:nvGraphicFramePr>
        <p:xfrm>
          <a:off x="683568" y="1484784"/>
          <a:ext cx="8352928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928991" cy="1368152"/>
          </a:xfrm>
        </p:spPr>
        <p:txBody>
          <a:bodyPr/>
          <a:lstStyle/>
          <a:p>
            <a:pPr marL="0" indent="0" algn="l">
              <a:buNone/>
            </a:pPr>
            <a:r>
              <a:rPr lang="en-US" sz="3600" dirty="0" err="1" smtClean="0">
                <a:effectLst/>
              </a:rPr>
              <a:t>Rezultate</a:t>
            </a:r>
            <a:endParaRPr lang="en-GB" sz="3600" dirty="0">
              <a:effectLst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56997"/>
            <a:ext cx="852400" cy="862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2987824" y="5908630"/>
            <a:ext cx="36166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err="1">
                <a:solidFill>
                  <a:schemeClr val="bg2">
                    <a:lumMod val="25000"/>
                  </a:schemeClr>
                </a:solidFill>
              </a:rPr>
              <a:t>Monitorizarea</a:t>
            </a:r>
            <a:r>
              <a:rPr lang="ro-RO" sz="2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o-RO" sz="2400" b="1" dirty="0">
                <a:solidFill>
                  <a:schemeClr val="bg2">
                    <a:lumMod val="25000"/>
                  </a:schemeClr>
                </a:solidFill>
              </a:rPr>
              <a:t>sarcinilor</a:t>
            </a:r>
            <a:endParaRPr lang="en-GB" sz="2400" b="1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910296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61" y="620688"/>
            <a:ext cx="8640959" cy="1224136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 err="1" smtClean="0">
                <a:effectLst/>
              </a:rPr>
              <a:t>Provoc</a:t>
            </a:r>
            <a:r>
              <a:rPr lang="ro-RO" dirty="0">
                <a:effectLst/>
              </a:rPr>
              <a:t>ă</a:t>
            </a:r>
            <a:r>
              <a:rPr lang="en-GB" dirty="0" smtClean="0">
                <a:effectLst/>
              </a:rPr>
              <a:t>rile </a:t>
            </a:r>
            <a:r>
              <a:rPr lang="en-GB" dirty="0" err="1" smtClean="0">
                <a:effectLst/>
              </a:rPr>
              <a:t>echipei</a:t>
            </a:r>
            <a:r>
              <a:rPr lang="en-GB" dirty="0" smtClean="0">
                <a:effectLst/>
              </a:rPr>
              <a:t> </a:t>
            </a:r>
            <a:r>
              <a:rPr lang="en-GB" dirty="0" err="1" smtClean="0">
                <a:effectLst/>
              </a:rPr>
              <a:t>medicale</a:t>
            </a:r>
            <a:endParaRPr lang="en-GB" dirty="0"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71296" y="1844824"/>
            <a:ext cx="7992888" cy="4032448"/>
          </a:xfrm>
        </p:spPr>
        <p:txBody>
          <a:bodyPr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err="1" smtClean="0"/>
              <a:t>Comunicare</a:t>
            </a:r>
            <a:r>
              <a:rPr lang="en-US" dirty="0" smtClean="0"/>
              <a:t> </a:t>
            </a:r>
            <a:r>
              <a:rPr lang="en-US" dirty="0" err="1" smtClean="0"/>
              <a:t>dificil</a:t>
            </a:r>
            <a:r>
              <a:rPr lang="ro-RO" dirty="0" smtClean="0"/>
              <a:t>ă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</a:t>
            </a:r>
            <a:r>
              <a:rPr lang="ro-RO" dirty="0" smtClean="0"/>
              <a:t>gresivi</a:t>
            </a:r>
            <a:r>
              <a:rPr lang="en-US" dirty="0" err="1" smtClean="0"/>
              <a:t>tatea</a:t>
            </a:r>
            <a:r>
              <a:rPr lang="en-US" dirty="0" smtClean="0"/>
              <a:t> </a:t>
            </a:r>
            <a:r>
              <a:rPr lang="en-US" dirty="0" err="1" smtClean="0"/>
              <a:t>mamelor</a:t>
            </a:r>
            <a:r>
              <a:rPr lang="en-US" dirty="0" smtClean="0"/>
              <a:t>/ </a:t>
            </a:r>
            <a:r>
              <a:rPr lang="en-US" dirty="0" err="1" smtClean="0"/>
              <a:t>apar</a:t>
            </a:r>
            <a:r>
              <a:rPr lang="ro-RO" dirty="0"/>
              <a:t>ț</a:t>
            </a:r>
            <a:r>
              <a:rPr lang="en-US" dirty="0" smtClean="0"/>
              <a:t>in</a:t>
            </a:r>
            <a:r>
              <a:rPr lang="ro-RO" dirty="0" smtClean="0"/>
              <a:t>ă</a:t>
            </a:r>
            <a:r>
              <a:rPr lang="en-US" dirty="0" err="1" smtClean="0"/>
              <a:t>torilor</a:t>
            </a:r>
            <a:r>
              <a:rPr lang="ro-RO" dirty="0" smtClean="0"/>
              <a:t>,</a:t>
            </a:r>
            <a:r>
              <a:rPr lang="en-US" dirty="0" smtClean="0"/>
              <a:t> </a:t>
            </a:r>
            <a:r>
              <a:rPr lang="ro-RO" dirty="0" smtClean="0"/>
              <a:t>îngreunează procesul de îngrijire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o-RO" dirty="0" smtClean="0"/>
              <a:t>Viciile minorelor </a:t>
            </a:r>
            <a:r>
              <a:rPr lang="en-US" dirty="0" smtClean="0"/>
              <a:t>(</a:t>
            </a:r>
            <a:r>
              <a:rPr lang="ro-RO" dirty="0" smtClean="0"/>
              <a:t>fumatul</a:t>
            </a:r>
            <a:r>
              <a:rPr lang="en-US" dirty="0" smtClean="0"/>
              <a:t>, </a:t>
            </a:r>
            <a:r>
              <a:rPr lang="en-US" dirty="0" err="1" smtClean="0"/>
              <a:t>consumul</a:t>
            </a:r>
            <a:r>
              <a:rPr lang="en-US" dirty="0" smtClean="0"/>
              <a:t> de </a:t>
            </a:r>
            <a:r>
              <a:rPr lang="en-US" dirty="0" err="1" smtClean="0"/>
              <a:t>substan</a:t>
            </a:r>
            <a:r>
              <a:rPr lang="ro-RO" dirty="0"/>
              <a:t>ț</a:t>
            </a:r>
            <a:r>
              <a:rPr lang="en-US" dirty="0" smtClean="0"/>
              <a:t>e de </a:t>
            </a:r>
            <a:r>
              <a:rPr lang="en-US" dirty="0" err="1" smtClean="0"/>
              <a:t>abuz</a:t>
            </a:r>
            <a:r>
              <a:rPr lang="en-US" dirty="0" smtClean="0"/>
              <a:t>)</a:t>
            </a:r>
            <a:r>
              <a:rPr lang="ro-RO" dirty="0" smtClean="0"/>
              <a:t>, duc adesea la nepăsare și timp limitat petrecut cu</a:t>
            </a:r>
            <a:r>
              <a:rPr lang="en-US" dirty="0" smtClean="0"/>
              <a:t> </a:t>
            </a:r>
            <a:r>
              <a:rPr lang="en-US" dirty="0" err="1" smtClean="0"/>
              <a:t>copii</a:t>
            </a:r>
            <a:endParaRPr lang="ro-RO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err="1" smtClean="0"/>
              <a:t>Consilierea</a:t>
            </a:r>
            <a:r>
              <a:rPr lang="en-US" dirty="0" smtClean="0"/>
              <a:t> </a:t>
            </a:r>
            <a:r>
              <a:rPr lang="en-US" dirty="0" err="1" smtClean="0"/>
              <a:t>privind</a:t>
            </a:r>
            <a:r>
              <a:rPr lang="en-US" dirty="0" smtClean="0"/>
              <a:t> </a:t>
            </a:r>
            <a:r>
              <a:rPr lang="en-GB" dirty="0" smtClean="0"/>
              <a:t>al</a:t>
            </a:r>
            <a:r>
              <a:rPr lang="ro-RO" dirty="0" smtClean="0"/>
              <a:t>ă</a:t>
            </a:r>
            <a:r>
              <a:rPr lang="en-GB" dirty="0" err="1" smtClean="0"/>
              <a:t>ptarea</a:t>
            </a:r>
            <a:r>
              <a:rPr lang="en-GB" dirty="0" smtClean="0"/>
              <a:t> </a:t>
            </a:r>
            <a:r>
              <a:rPr lang="en-GB" dirty="0" err="1" smtClean="0"/>
              <a:t>corect</a:t>
            </a:r>
            <a:r>
              <a:rPr lang="ro-RO" dirty="0"/>
              <a:t>ă</a:t>
            </a:r>
            <a:r>
              <a:rPr lang="en-GB" dirty="0" smtClean="0"/>
              <a:t>, </a:t>
            </a:r>
            <a:r>
              <a:rPr lang="en-GB" dirty="0" err="1" smtClean="0"/>
              <a:t>igien</a:t>
            </a:r>
            <a:r>
              <a:rPr lang="en-US" dirty="0"/>
              <a:t>a</a:t>
            </a:r>
            <a:r>
              <a:rPr lang="en-GB" dirty="0" smtClean="0"/>
              <a:t>, </a:t>
            </a:r>
            <a:r>
              <a:rPr lang="ro-RO" dirty="0"/>
              <a:t>î</a:t>
            </a:r>
            <a:r>
              <a:rPr lang="en-GB" dirty="0" err="1" smtClean="0"/>
              <a:t>ngrijirea</a:t>
            </a:r>
            <a:r>
              <a:rPr lang="en-GB" dirty="0" smtClean="0"/>
              <a:t> </a:t>
            </a:r>
            <a:r>
              <a:rPr lang="en-GB" dirty="0" err="1" smtClean="0"/>
              <a:t>copilului</a:t>
            </a:r>
            <a:endParaRPr lang="en-GB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GB" dirty="0" err="1" smtClean="0"/>
              <a:t>Educa</a:t>
            </a:r>
            <a:r>
              <a:rPr lang="ro-RO" dirty="0" smtClean="0"/>
              <a:t>ț</a:t>
            </a:r>
            <a:r>
              <a:rPr lang="en-US" dirty="0" err="1" smtClean="0"/>
              <a:t>ia</a:t>
            </a:r>
            <a:r>
              <a:rPr lang="en-US" dirty="0" smtClean="0"/>
              <a:t> medical</a:t>
            </a:r>
            <a:r>
              <a:rPr lang="ro-RO" dirty="0" smtClean="0"/>
              <a:t>ă</a:t>
            </a:r>
            <a:r>
              <a:rPr lang="en-US" dirty="0" smtClean="0"/>
              <a:t> </a:t>
            </a:r>
            <a:r>
              <a:rPr lang="en-US" dirty="0" err="1" smtClean="0"/>
              <a:t>pentru</a:t>
            </a:r>
            <a:r>
              <a:rPr lang="en-US" dirty="0" smtClean="0"/>
              <a:t> </a:t>
            </a:r>
            <a:r>
              <a:rPr lang="en-US" dirty="0" err="1" smtClean="0"/>
              <a:t>prevenirea</a:t>
            </a:r>
            <a:r>
              <a:rPr lang="en-US" dirty="0" smtClean="0"/>
              <a:t> </a:t>
            </a:r>
            <a:r>
              <a:rPr lang="en-US" dirty="0" err="1" smtClean="0"/>
              <a:t>sarcinilor</a:t>
            </a:r>
            <a:r>
              <a:rPr lang="en-US" dirty="0" smtClean="0"/>
              <a:t> </a:t>
            </a:r>
            <a:r>
              <a:rPr lang="en-US" dirty="0" err="1" smtClean="0"/>
              <a:t>viitoare</a:t>
            </a:r>
            <a:r>
              <a:rPr lang="en-US" dirty="0" smtClean="0"/>
              <a:t>, </a:t>
            </a:r>
            <a:r>
              <a:rPr lang="en-US" dirty="0" err="1" smtClean="0"/>
              <a:t>nedorite</a:t>
            </a:r>
            <a:endParaRPr lang="ro-RO" dirty="0"/>
          </a:p>
          <a:p>
            <a:pPr>
              <a:buFont typeface="Arial" panose="020B0604020202020204" pitchFamily="34" charset="0"/>
              <a:buChar char="•"/>
            </a:pPr>
            <a:r>
              <a:rPr lang="en-GB" dirty="0" err="1" smtClean="0"/>
              <a:t>Implicarea</a:t>
            </a:r>
            <a:r>
              <a:rPr lang="en-GB" dirty="0" smtClean="0"/>
              <a:t> </a:t>
            </a:r>
            <a:r>
              <a:rPr lang="en-GB" dirty="0" err="1" smtClean="0"/>
              <a:t>tutorilor</a:t>
            </a:r>
            <a:r>
              <a:rPr lang="en-GB" dirty="0" smtClean="0"/>
              <a:t> </a:t>
            </a:r>
            <a:r>
              <a:rPr lang="en-GB" dirty="0" err="1" smtClean="0"/>
              <a:t>legali</a:t>
            </a:r>
            <a:r>
              <a:rPr lang="en-GB" dirty="0" smtClean="0"/>
              <a:t>, </a:t>
            </a:r>
            <a:r>
              <a:rPr lang="ro-RO" dirty="0" smtClean="0"/>
              <a:t>î</a:t>
            </a:r>
            <a:r>
              <a:rPr lang="en-GB" dirty="0" smtClean="0"/>
              <a:t>n </a:t>
            </a:r>
            <a:r>
              <a:rPr lang="en-GB" dirty="0" err="1" smtClean="0"/>
              <a:t>unele</a:t>
            </a:r>
            <a:r>
              <a:rPr lang="en-GB" dirty="0" smtClean="0"/>
              <a:t> </a:t>
            </a:r>
            <a:r>
              <a:rPr lang="en-GB" dirty="0" err="1" smtClean="0"/>
              <a:t>cazuri</a:t>
            </a:r>
            <a:r>
              <a:rPr lang="en-GB" dirty="0" smtClean="0"/>
              <a:t> </a:t>
            </a:r>
            <a:r>
              <a:rPr lang="en-GB" dirty="0" err="1" smtClean="0"/>
              <a:t>familia</a:t>
            </a:r>
            <a:r>
              <a:rPr lang="en-GB" dirty="0" smtClean="0"/>
              <a:t> </a:t>
            </a:r>
            <a:r>
              <a:rPr lang="en-GB" dirty="0" err="1" smtClean="0"/>
              <a:t>poate</a:t>
            </a:r>
            <a:r>
              <a:rPr lang="en-GB" dirty="0" smtClean="0"/>
              <a:t> fi absent</a:t>
            </a:r>
            <a:r>
              <a:rPr lang="ro-RO" dirty="0" smtClean="0"/>
              <a:t>ă</a:t>
            </a:r>
            <a:r>
              <a:rPr lang="en-GB" dirty="0" smtClean="0"/>
              <a:t>, </a:t>
            </a:r>
            <a:r>
              <a:rPr lang="en-GB" dirty="0" err="1" smtClean="0"/>
              <a:t>neimplicat</a:t>
            </a:r>
            <a:r>
              <a:rPr lang="ro-RO" dirty="0" smtClean="0"/>
              <a:t>ă</a:t>
            </a:r>
            <a:r>
              <a:rPr lang="en-GB" dirty="0" smtClean="0"/>
              <a:t> </a:t>
            </a:r>
            <a:r>
              <a:rPr lang="en-GB" dirty="0" err="1" smtClean="0"/>
              <a:t>sau</a:t>
            </a:r>
            <a:r>
              <a:rPr lang="en-GB" dirty="0" smtClean="0"/>
              <a:t> </a:t>
            </a:r>
            <a:r>
              <a:rPr lang="en-GB" dirty="0" err="1" smtClean="0"/>
              <a:t>chiar</a:t>
            </a:r>
            <a:r>
              <a:rPr lang="en-GB" dirty="0" smtClean="0"/>
              <a:t> </a:t>
            </a:r>
            <a:r>
              <a:rPr lang="en-GB" dirty="0" err="1" smtClean="0"/>
              <a:t>ostil</a:t>
            </a:r>
            <a:r>
              <a:rPr lang="ro-RO" dirty="0" smtClean="0"/>
              <a:t>ă</a:t>
            </a:r>
            <a:endParaRPr lang="en-GB" dirty="0" smtClean="0"/>
          </a:p>
          <a:p>
            <a:pPr>
              <a:buFont typeface="Arial" panose="020B0604020202020204" pitchFamily="34" charset="0"/>
              <a:buChar char="•"/>
            </a:pPr>
            <a:endParaRPr lang="en-GB" dirty="0" smtClean="0"/>
          </a:p>
          <a:p>
            <a:pPr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56997"/>
            <a:ext cx="852400" cy="862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957024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692696"/>
            <a:ext cx="7704856" cy="8620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err="1" smtClean="0">
                <a:effectLst/>
              </a:rPr>
              <a:t>Rolul</a:t>
            </a:r>
            <a:r>
              <a:rPr lang="en-GB" dirty="0" smtClean="0">
                <a:effectLst/>
              </a:rPr>
              <a:t> </a:t>
            </a:r>
            <a:r>
              <a:rPr lang="en-GB" dirty="0" err="1" smtClean="0">
                <a:effectLst/>
              </a:rPr>
              <a:t>asistentului</a:t>
            </a:r>
            <a:r>
              <a:rPr lang="en-GB" dirty="0" smtClean="0">
                <a:effectLst/>
              </a:rPr>
              <a:t> medical</a:t>
            </a:r>
            <a:endParaRPr lang="en-GB" dirty="0"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67544" y="1988840"/>
            <a:ext cx="7992888" cy="3777600"/>
          </a:xfrm>
        </p:spPr>
        <p:txBody>
          <a:bodyPr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err="1" smtClean="0"/>
              <a:t>Supravegherea</a:t>
            </a:r>
            <a:r>
              <a:rPr lang="en-US" dirty="0" smtClean="0"/>
              <a:t> </a:t>
            </a:r>
            <a:r>
              <a:rPr lang="en-US" dirty="0" err="1" smtClean="0"/>
              <a:t>st</a:t>
            </a:r>
            <a:r>
              <a:rPr lang="ro-RO" dirty="0"/>
              <a:t>ă</a:t>
            </a:r>
            <a:r>
              <a:rPr lang="en-US" dirty="0" err="1" smtClean="0"/>
              <a:t>rii</a:t>
            </a:r>
            <a:r>
              <a:rPr lang="en-US" dirty="0" smtClean="0"/>
              <a:t> de s</a:t>
            </a:r>
            <a:r>
              <a:rPr lang="ro-RO" dirty="0"/>
              <a:t>ă</a:t>
            </a:r>
            <a:r>
              <a:rPr lang="en-US" dirty="0" smtClean="0"/>
              <a:t>n</a:t>
            </a:r>
            <a:r>
              <a:rPr lang="ro-RO" dirty="0"/>
              <a:t>ă</a:t>
            </a:r>
            <a:r>
              <a:rPr lang="en-US" dirty="0" err="1" smtClean="0"/>
              <a:t>tate</a:t>
            </a:r>
            <a:r>
              <a:rPr lang="en-US" dirty="0" smtClean="0"/>
              <a:t> a </a:t>
            </a:r>
            <a:r>
              <a:rPr lang="en-US" dirty="0" err="1" smtClean="0"/>
              <a:t>mamei</a:t>
            </a:r>
            <a:r>
              <a:rPr lang="en-US" dirty="0" smtClean="0"/>
              <a:t> </a:t>
            </a:r>
            <a:r>
              <a:rPr lang="ro-RO" dirty="0"/>
              <a:t>ș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copilului</a:t>
            </a: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err="1" smtClean="0"/>
              <a:t>Instruire</a:t>
            </a:r>
            <a:r>
              <a:rPr lang="en-US" dirty="0" smtClean="0"/>
              <a:t> </a:t>
            </a:r>
            <a:r>
              <a:rPr lang="en-US" dirty="0" err="1" smtClean="0"/>
              <a:t>privind</a:t>
            </a:r>
            <a:r>
              <a:rPr lang="en-US" dirty="0" smtClean="0"/>
              <a:t> al</a:t>
            </a:r>
            <a:r>
              <a:rPr lang="ro-RO" dirty="0"/>
              <a:t>ă</a:t>
            </a:r>
            <a:r>
              <a:rPr lang="en-US" dirty="0" err="1" smtClean="0"/>
              <a:t>ptarea</a:t>
            </a:r>
            <a:r>
              <a:rPr lang="en-US" dirty="0" smtClean="0"/>
              <a:t>, </a:t>
            </a:r>
            <a:r>
              <a:rPr lang="en-US" dirty="0" err="1" smtClean="0"/>
              <a:t>igiena</a:t>
            </a:r>
            <a:r>
              <a:rPr lang="en-US" dirty="0" smtClean="0"/>
              <a:t> </a:t>
            </a:r>
            <a:r>
              <a:rPr lang="ro-RO" dirty="0"/>
              <a:t>ș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ro-RO" dirty="0"/>
              <a:t>î</a:t>
            </a:r>
            <a:r>
              <a:rPr lang="en-US" dirty="0" err="1" smtClean="0"/>
              <a:t>ngrijirea</a:t>
            </a:r>
            <a:r>
              <a:rPr lang="en-US" dirty="0" smtClean="0"/>
              <a:t> </a:t>
            </a:r>
            <a:r>
              <a:rPr lang="en-US" dirty="0" err="1" smtClean="0"/>
              <a:t>copilului</a:t>
            </a: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err="1" smtClean="0"/>
              <a:t>Educa</a:t>
            </a:r>
            <a:r>
              <a:rPr lang="ro-RO" dirty="0" smtClean="0"/>
              <a:t>ț</a:t>
            </a:r>
            <a:r>
              <a:rPr lang="en-US" dirty="0" err="1" smtClean="0"/>
              <a:t>ia</a:t>
            </a:r>
            <a:r>
              <a:rPr lang="en-US" dirty="0" smtClean="0"/>
              <a:t> </a:t>
            </a:r>
            <a:r>
              <a:rPr lang="ro-RO" dirty="0"/>
              <a:t>ș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sprijinul</a:t>
            </a:r>
            <a:r>
              <a:rPr lang="en-US" dirty="0" smtClean="0"/>
              <a:t> </a:t>
            </a:r>
            <a:r>
              <a:rPr lang="en-US" dirty="0" err="1" smtClean="0"/>
              <a:t>psihologic</a:t>
            </a:r>
            <a:r>
              <a:rPr lang="en-US" dirty="0" smtClean="0"/>
              <a:t> al </a:t>
            </a:r>
            <a:r>
              <a:rPr lang="en-US" dirty="0" err="1" smtClean="0"/>
              <a:t>tinerei</a:t>
            </a:r>
            <a:r>
              <a:rPr lang="en-US" dirty="0" smtClean="0"/>
              <a:t> </a:t>
            </a:r>
            <a:r>
              <a:rPr lang="en-US" dirty="0" err="1" smtClean="0"/>
              <a:t>mame</a:t>
            </a: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GB" dirty="0" err="1" smtClean="0"/>
              <a:t>Educa</a:t>
            </a:r>
            <a:r>
              <a:rPr lang="ro-RO" dirty="0" smtClean="0"/>
              <a:t>ț</a:t>
            </a:r>
            <a:r>
              <a:rPr lang="en-GB" dirty="0" err="1" smtClean="0"/>
              <a:t>ie</a:t>
            </a:r>
            <a:r>
              <a:rPr lang="en-GB" dirty="0" smtClean="0"/>
              <a:t> sexual</a:t>
            </a:r>
            <a:r>
              <a:rPr lang="ro-RO" dirty="0"/>
              <a:t>ă</a:t>
            </a:r>
            <a:r>
              <a:rPr lang="en-GB" dirty="0" smtClean="0"/>
              <a:t> </a:t>
            </a:r>
            <a:r>
              <a:rPr lang="ro-RO" dirty="0"/>
              <a:t>ș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contracep</a:t>
            </a:r>
            <a:r>
              <a:rPr lang="ro-RO" dirty="0" smtClean="0"/>
              <a:t>ț</a:t>
            </a:r>
            <a:r>
              <a:rPr lang="en-GB" dirty="0" err="1" smtClean="0"/>
              <a:t>ie</a:t>
            </a:r>
            <a:endParaRPr lang="en-GB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GB" dirty="0" err="1" smtClean="0"/>
              <a:t>Protejeaz</a:t>
            </a:r>
            <a:r>
              <a:rPr lang="ro-RO" dirty="0" smtClean="0"/>
              <a:t>ă</a:t>
            </a:r>
            <a:r>
              <a:rPr lang="en-GB" dirty="0" smtClean="0"/>
              <a:t> </a:t>
            </a:r>
            <a:r>
              <a:rPr lang="en-GB" dirty="0" err="1" smtClean="0"/>
              <a:t>drepturile</a:t>
            </a:r>
            <a:r>
              <a:rPr lang="en-GB" dirty="0" smtClean="0"/>
              <a:t> </a:t>
            </a:r>
            <a:r>
              <a:rPr lang="ro-RO" dirty="0" smtClean="0"/>
              <a:t>m</a:t>
            </a:r>
            <a:r>
              <a:rPr lang="en-GB" dirty="0" err="1" smtClean="0"/>
              <a:t>amei</a:t>
            </a:r>
            <a:r>
              <a:rPr lang="en-GB" dirty="0" smtClean="0"/>
              <a:t> </a:t>
            </a:r>
            <a:r>
              <a:rPr lang="ro-RO" dirty="0" err="1"/>
              <a:t>ș</a:t>
            </a:r>
            <a:r>
              <a:rPr lang="en-GB" dirty="0" smtClean="0"/>
              <a:t>i </a:t>
            </a:r>
            <a:r>
              <a:rPr lang="ro-RO" dirty="0" smtClean="0"/>
              <a:t>ale </a:t>
            </a:r>
            <a:r>
              <a:rPr lang="en-GB" dirty="0" err="1" smtClean="0"/>
              <a:t>copilului</a:t>
            </a:r>
            <a:r>
              <a:rPr lang="ro-RO" dirty="0" smtClean="0"/>
              <a:t>;</a:t>
            </a: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err="1" smtClean="0"/>
              <a:t>Mediaz</a:t>
            </a:r>
            <a:r>
              <a:rPr lang="ro-RO" dirty="0"/>
              <a:t>ă</a:t>
            </a:r>
            <a:r>
              <a:rPr lang="en-US" dirty="0" smtClean="0"/>
              <a:t> </a:t>
            </a:r>
            <a:r>
              <a:rPr lang="en-US" dirty="0" err="1" smtClean="0"/>
              <a:t>rela</a:t>
            </a:r>
            <a:r>
              <a:rPr lang="ro-RO" dirty="0" smtClean="0"/>
              <a:t>ț</a:t>
            </a:r>
            <a:r>
              <a:rPr lang="en-US" dirty="0" err="1" smtClean="0"/>
              <a:t>ia</a:t>
            </a:r>
            <a:r>
              <a:rPr lang="en-US" dirty="0" smtClean="0"/>
              <a:t> </a:t>
            </a:r>
            <a:r>
              <a:rPr lang="en-US" dirty="0" err="1" smtClean="0"/>
              <a:t>mamei</a:t>
            </a:r>
            <a:r>
              <a:rPr lang="en-US" dirty="0" smtClean="0"/>
              <a:t> </a:t>
            </a:r>
            <a:r>
              <a:rPr lang="en-US" dirty="0" err="1" smtClean="0"/>
              <a:t>minore</a:t>
            </a:r>
            <a:r>
              <a:rPr lang="en-US" dirty="0" smtClean="0"/>
              <a:t> cu </a:t>
            </a:r>
            <a:r>
              <a:rPr lang="en-US" dirty="0" err="1" smtClean="0"/>
              <a:t>familia</a:t>
            </a:r>
            <a:r>
              <a:rPr lang="en-US" dirty="0" smtClean="0"/>
              <a:t> </a:t>
            </a:r>
            <a:endParaRPr lang="ro-RO" dirty="0"/>
          </a:p>
          <a:p>
            <a:pPr>
              <a:buFont typeface="Arial" panose="020B0604020202020204" pitchFamily="34" charset="0"/>
              <a:buChar char="•"/>
            </a:pPr>
            <a:r>
              <a:rPr lang="en-GB" dirty="0" err="1" smtClean="0"/>
              <a:t>Asigurarea</a:t>
            </a:r>
            <a:r>
              <a:rPr lang="en-GB" dirty="0" smtClean="0"/>
              <a:t> </a:t>
            </a:r>
            <a:r>
              <a:rPr lang="en-GB" dirty="0" err="1" smtClean="0"/>
              <a:t>unui</a:t>
            </a:r>
            <a:r>
              <a:rPr lang="en-GB" dirty="0" smtClean="0"/>
              <a:t> </a:t>
            </a:r>
            <a:r>
              <a:rPr lang="en-GB" dirty="0" err="1" smtClean="0"/>
              <a:t>mediu</a:t>
            </a:r>
            <a:r>
              <a:rPr lang="en-GB" dirty="0" smtClean="0"/>
              <a:t> </a:t>
            </a:r>
            <a:r>
              <a:rPr lang="en-GB" dirty="0" err="1" smtClean="0"/>
              <a:t>sigur</a:t>
            </a:r>
            <a:r>
              <a:rPr lang="en-GB" dirty="0" smtClean="0"/>
              <a:t> </a:t>
            </a:r>
            <a:r>
              <a:rPr lang="ro-RO" dirty="0"/>
              <a:t>ș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empatic</a:t>
            </a:r>
            <a:r>
              <a:rPr lang="en-GB" dirty="0" smtClean="0"/>
              <a:t>, </a:t>
            </a:r>
            <a:r>
              <a:rPr lang="en-GB" dirty="0" err="1" smtClean="0"/>
              <a:t>lipsit</a:t>
            </a:r>
            <a:r>
              <a:rPr lang="en-GB" dirty="0" smtClean="0"/>
              <a:t> de </a:t>
            </a:r>
            <a:r>
              <a:rPr lang="en-GB" dirty="0" err="1" smtClean="0"/>
              <a:t>stigmatizare</a:t>
            </a:r>
            <a:endParaRPr lang="en-GB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ro-RO" dirty="0"/>
              <a:t>Informează cu privire la beneficiile vaccinării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56997"/>
            <a:ext cx="852400" cy="862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41798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80528" y="548680"/>
            <a:ext cx="7550224" cy="1152128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>
                <a:effectLst/>
              </a:rPr>
              <a:t>Cum </a:t>
            </a:r>
            <a:r>
              <a:rPr lang="en-GB" dirty="0" err="1" smtClean="0">
                <a:effectLst/>
              </a:rPr>
              <a:t>sprijinim</a:t>
            </a:r>
            <a:r>
              <a:rPr lang="en-GB" dirty="0" smtClean="0">
                <a:effectLst/>
              </a:rPr>
              <a:t> </a:t>
            </a:r>
            <a:r>
              <a:rPr lang="en-GB" dirty="0" err="1" smtClean="0">
                <a:effectLst/>
              </a:rPr>
              <a:t>eficient</a:t>
            </a:r>
            <a:r>
              <a:rPr lang="en-GB" dirty="0" smtClean="0">
                <a:effectLst/>
              </a:rPr>
              <a:t>?</a:t>
            </a:r>
            <a:endParaRPr lang="en-GB" dirty="0"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27584" y="1916832"/>
            <a:ext cx="7416824" cy="4093300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GB" dirty="0" err="1" smtClean="0"/>
              <a:t>Comunic</a:t>
            </a:r>
            <a:r>
              <a:rPr lang="ro-RO" dirty="0" smtClean="0"/>
              <a:t>ă</a:t>
            </a:r>
            <a:r>
              <a:rPr lang="en-GB" dirty="0" smtClean="0"/>
              <a:t>m </a:t>
            </a:r>
            <a:r>
              <a:rPr lang="en-GB" dirty="0" err="1" smtClean="0"/>
              <a:t>simplu</a:t>
            </a:r>
            <a:r>
              <a:rPr lang="en-GB" dirty="0" smtClean="0"/>
              <a:t>, f</a:t>
            </a:r>
            <a:r>
              <a:rPr lang="ro-RO" dirty="0"/>
              <a:t>ă</a:t>
            </a:r>
            <a:r>
              <a:rPr lang="en-GB" dirty="0" smtClean="0"/>
              <a:t>r</a:t>
            </a:r>
            <a:r>
              <a:rPr lang="ro-RO" dirty="0" smtClean="0"/>
              <a:t>ă</a:t>
            </a:r>
            <a:r>
              <a:rPr lang="en-GB" dirty="0" smtClean="0"/>
              <a:t> jargon medical</a:t>
            </a:r>
          </a:p>
          <a:p>
            <a:pPr>
              <a:buFont typeface="Arial" pitchFamily="34" charset="0"/>
              <a:buChar char="•"/>
            </a:pPr>
            <a:r>
              <a:rPr lang="en-GB" dirty="0" err="1" smtClean="0"/>
              <a:t>Folosim</a:t>
            </a:r>
            <a:r>
              <a:rPr lang="en-GB" dirty="0" smtClean="0"/>
              <a:t> demons</a:t>
            </a:r>
            <a:r>
              <a:rPr lang="ro-RO" dirty="0"/>
              <a:t>t</a:t>
            </a:r>
            <a:r>
              <a:rPr lang="en-GB" dirty="0" err="1" smtClean="0"/>
              <a:t>ra</a:t>
            </a:r>
            <a:r>
              <a:rPr lang="ro-RO" dirty="0" smtClean="0"/>
              <a:t>ț</a:t>
            </a:r>
            <a:r>
              <a:rPr lang="en-GB" dirty="0" smtClean="0"/>
              <a:t>ii practice, nu </a:t>
            </a:r>
            <a:r>
              <a:rPr lang="en-GB" dirty="0" err="1" smtClean="0"/>
              <a:t>doar</a:t>
            </a:r>
            <a:r>
              <a:rPr lang="en-GB" dirty="0" smtClean="0"/>
              <a:t> </a:t>
            </a:r>
            <a:r>
              <a:rPr lang="en-GB" dirty="0" err="1" smtClean="0"/>
              <a:t>explica</a:t>
            </a:r>
            <a:r>
              <a:rPr lang="ro-RO" dirty="0" smtClean="0"/>
              <a:t>ț</a:t>
            </a:r>
            <a:r>
              <a:rPr lang="en-GB" dirty="0" smtClean="0"/>
              <a:t>ii </a:t>
            </a:r>
            <a:r>
              <a:rPr lang="en-GB" dirty="0" err="1" smtClean="0"/>
              <a:t>verbale</a:t>
            </a:r>
            <a:endParaRPr lang="en-GB" dirty="0" smtClean="0"/>
          </a:p>
          <a:p>
            <a:pPr>
              <a:buFont typeface="Arial" pitchFamily="34" charset="0"/>
              <a:buChar char="•"/>
            </a:pPr>
            <a:r>
              <a:rPr lang="en-GB" dirty="0" err="1" smtClean="0"/>
              <a:t>Cre</a:t>
            </a:r>
            <a:r>
              <a:rPr lang="ro-RO" dirty="0" smtClean="0"/>
              <a:t>ă</a:t>
            </a:r>
            <a:r>
              <a:rPr lang="en-GB" dirty="0" smtClean="0"/>
              <a:t>m un </a:t>
            </a:r>
            <a:r>
              <a:rPr lang="en-GB" dirty="0" err="1" smtClean="0"/>
              <a:t>mediu</a:t>
            </a:r>
            <a:r>
              <a:rPr lang="en-GB" dirty="0" smtClean="0"/>
              <a:t> </a:t>
            </a:r>
            <a:r>
              <a:rPr lang="en-GB" dirty="0" err="1" smtClean="0"/>
              <a:t>sigur</a:t>
            </a:r>
            <a:r>
              <a:rPr lang="en-GB" dirty="0" smtClean="0"/>
              <a:t> </a:t>
            </a:r>
            <a:r>
              <a:rPr lang="ro-RO" dirty="0" err="1"/>
              <a:t>ș</a:t>
            </a:r>
            <a:r>
              <a:rPr lang="en-GB" dirty="0" err="1" smtClean="0"/>
              <a:t>i</a:t>
            </a:r>
            <a:r>
              <a:rPr lang="en-GB" dirty="0" smtClean="0"/>
              <a:t> f</a:t>
            </a:r>
            <a:r>
              <a:rPr lang="ro-RO" dirty="0"/>
              <a:t>ă</a:t>
            </a:r>
            <a:r>
              <a:rPr lang="en-GB" dirty="0" smtClean="0"/>
              <a:t>r</a:t>
            </a:r>
            <a:r>
              <a:rPr lang="ro-RO" dirty="0" smtClean="0"/>
              <a:t>ă</a:t>
            </a:r>
            <a:r>
              <a:rPr lang="en-GB" dirty="0" smtClean="0"/>
              <a:t> </a:t>
            </a:r>
            <a:r>
              <a:rPr lang="en-GB" dirty="0" err="1" smtClean="0"/>
              <a:t>judecat</a:t>
            </a:r>
            <a:r>
              <a:rPr lang="ro-RO" dirty="0" smtClean="0"/>
              <a:t>ă</a:t>
            </a:r>
            <a:endParaRPr lang="en-GB" dirty="0" smtClean="0"/>
          </a:p>
          <a:p>
            <a:pPr>
              <a:buFont typeface="Arial" pitchFamily="34" charset="0"/>
              <a:buChar char="•"/>
            </a:pPr>
            <a:r>
              <a:rPr lang="en-GB" dirty="0" err="1" smtClean="0"/>
              <a:t>Implic</a:t>
            </a:r>
            <a:r>
              <a:rPr lang="ro-RO" dirty="0" smtClean="0"/>
              <a:t>ă</a:t>
            </a:r>
            <a:r>
              <a:rPr lang="en-GB" dirty="0" smtClean="0"/>
              <a:t>m </a:t>
            </a:r>
            <a:r>
              <a:rPr lang="en-GB" dirty="0" err="1" smtClean="0"/>
              <a:t>serviciile</a:t>
            </a:r>
            <a:r>
              <a:rPr lang="en-GB" dirty="0" smtClean="0"/>
              <a:t> </a:t>
            </a:r>
            <a:r>
              <a:rPr lang="en-GB" dirty="0" err="1" smtClean="0"/>
              <a:t>sociale</a:t>
            </a:r>
            <a:r>
              <a:rPr lang="en-GB" dirty="0" smtClean="0"/>
              <a:t> </a:t>
            </a:r>
            <a:r>
              <a:rPr lang="en-GB" dirty="0" err="1" smtClean="0"/>
              <a:t>pentru</a:t>
            </a:r>
            <a:r>
              <a:rPr lang="en-GB" dirty="0" smtClean="0"/>
              <a:t> </a:t>
            </a:r>
            <a:r>
              <a:rPr lang="en-GB" dirty="0" err="1" smtClean="0"/>
              <a:t>reintegrarea</a:t>
            </a:r>
            <a:r>
              <a:rPr lang="en-GB" dirty="0" smtClean="0"/>
              <a:t> </a:t>
            </a:r>
            <a:r>
              <a:rPr lang="ro-RO" dirty="0" smtClean="0"/>
              <a:t>ș</a:t>
            </a:r>
            <a:r>
              <a:rPr lang="en-GB" dirty="0" err="1" smtClean="0"/>
              <a:t>colar</a:t>
            </a:r>
            <a:r>
              <a:rPr lang="ro-RO" dirty="0"/>
              <a:t>ă</a:t>
            </a:r>
            <a:r>
              <a:rPr lang="en-GB" dirty="0" smtClean="0"/>
              <a:t> </a:t>
            </a:r>
            <a:r>
              <a:rPr lang="ro-RO" dirty="0" smtClean="0"/>
              <a:t>ș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accesul</a:t>
            </a:r>
            <a:r>
              <a:rPr lang="en-GB" dirty="0" smtClean="0"/>
              <a:t> la </a:t>
            </a:r>
            <a:r>
              <a:rPr lang="en-GB" dirty="0" err="1" smtClean="0"/>
              <a:t>programe</a:t>
            </a:r>
            <a:r>
              <a:rPr lang="en-GB" dirty="0" smtClean="0"/>
              <a:t> </a:t>
            </a:r>
            <a:r>
              <a:rPr lang="en-GB" dirty="0" err="1" smtClean="0"/>
              <a:t>sociale</a:t>
            </a:r>
            <a:endParaRPr lang="ro-RO" dirty="0" smtClean="0"/>
          </a:p>
          <a:p>
            <a:pPr>
              <a:buFont typeface="Arial" pitchFamily="34" charset="0"/>
              <a:buChar char="•"/>
            </a:pPr>
            <a:r>
              <a:rPr lang="en-US" dirty="0" err="1" smtClean="0"/>
              <a:t>Promov</a:t>
            </a:r>
            <a:r>
              <a:rPr lang="ro-RO" dirty="0"/>
              <a:t>ă</a:t>
            </a:r>
            <a:r>
              <a:rPr lang="en-US" dirty="0" smtClean="0"/>
              <a:t>m re</a:t>
            </a:r>
            <a:r>
              <a:rPr lang="ro-RO" dirty="0" smtClean="0"/>
              <a:t>ț</a:t>
            </a:r>
            <a:r>
              <a:rPr lang="en-US" dirty="0" err="1" smtClean="0"/>
              <a:t>ele</a:t>
            </a:r>
            <a:r>
              <a:rPr lang="en-US" dirty="0" smtClean="0"/>
              <a:t> de </a:t>
            </a:r>
            <a:r>
              <a:rPr lang="en-US" dirty="0" err="1" smtClean="0"/>
              <a:t>sprijin</a:t>
            </a:r>
            <a:r>
              <a:rPr lang="en-US" dirty="0" smtClean="0"/>
              <a:t> (</a:t>
            </a:r>
            <a:r>
              <a:rPr lang="en-US" dirty="0" err="1" smtClean="0"/>
              <a:t>familie</a:t>
            </a:r>
            <a:r>
              <a:rPr lang="en-US" dirty="0" smtClean="0"/>
              <a:t>, ONG-</a:t>
            </a:r>
            <a:r>
              <a:rPr lang="en-US" dirty="0" err="1" smtClean="0"/>
              <a:t>uri</a:t>
            </a:r>
            <a:r>
              <a:rPr lang="en-US" dirty="0" smtClean="0"/>
              <a:t>, </a:t>
            </a:r>
            <a:r>
              <a:rPr lang="en-US" dirty="0" err="1" smtClean="0"/>
              <a:t>comunitate</a:t>
            </a:r>
            <a:r>
              <a:rPr lang="en-US" dirty="0" smtClean="0"/>
              <a:t>)</a:t>
            </a:r>
            <a:endParaRPr lang="ro-RO" dirty="0" smtClean="0"/>
          </a:p>
          <a:p>
            <a:pPr>
              <a:buFont typeface="Arial" pitchFamily="34" charset="0"/>
              <a:buChar char="•"/>
            </a:pPr>
            <a:r>
              <a:rPr lang="ro-RO" dirty="0"/>
              <a:t>Informă</a:t>
            </a:r>
            <a:r>
              <a:rPr lang="en-US" dirty="0" smtClean="0"/>
              <a:t>m</a:t>
            </a:r>
            <a:r>
              <a:rPr lang="ro-RO" dirty="0" smtClean="0"/>
              <a:t> privind drepturile</a:t>
            </a:r>
            <a:r>
              <a:rPr lang="en-US" dirty="0" smtClean="0"/>
              <a:t> </a:t>
            </a:r>
            <a:r>
              <a:rPr lang="en-US" dirty="0" err="1" smtClean="0"/>
              <a:t>legale</a:t>
            </a:r>
            <a:endParaRPr lang="en-GB" dirty="0" smtClean="0"/>
          </a:p>
          <a:p>
            <a:pPr marL="45720" indent="0">
              <a:buNone/>
            </a:pPr>
            <a:endParaRPr lang="en-GB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56997"/>
            <a:ext cx="852400" cy="862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412004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032" y="476672"/>
            <a:ext cx="6512511" cy="1143000"/>
          </a:xfrm>
        </p:spPr>
        <p:txBody>
          <a:bodyPr/>
          <a:lstStyle/>
          <a:p>
            <a:pPr marL="0" indent="0" algn="l">
              <a:buNone/>
            </a:pPr>
            <a:r>
              <a:rPr lang="en-GB" dirty="0" err="1" smtClean="0">
                <a:effectLst/>
              </a:rPr>
              <a:t>Concluzii</a:t>
            </a:r>
            <a:endParaRPr lang="en-GB" dirty="0"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3568" y="1916832"/>
            <a:ext cx="7848872" cy="2649448"/>
          </a:xfrm>
        </p:spPr>
        <p:txBody>
          <a:bodyPr>
            <a:normAutofit lnSpcReduction="10000"/>
          </a:bodyPr>
          <a:lstStyle/>
          <a:p>
            <a:pPr>
              <a:buFont typeface="Arial" pitchFamily="34" charset="0"/>
              <a:buChar char="•"/>
            </a:pPr>
            <a:r>
              <a:rPr lang="en-US" dirty="0" err="1" smtClean="0"/>
              <a:t>Asistentul</a:t>
            </a:r>
            <a:r>
              <a:rPr lang="en-US" dirty="0" smtClean="0"/>
              <a:t> medical </a:t>
            </a:r>
            <a:r>
              <a:rPr lang="en-US" dirty="0" err="1" smtClean="0"/>
              <a:t>joac</a:t>
            </a:r>
            <a:r>
              <a:rPr lang="ro-RO" dirty="0" smtClean="0"/>
              <a:t>ă</a:t>
            </a:r>
            <a:r>
              <a:rPr lang="en-US" dirty="0" smtClean="0"/>
              <a:t> un </a:t>
            </a:r>
            <a:r>
              <a:rPr lang="en-US" dirty="0" err="1" smtClean="0"/>
              <a:t>rol</a:t>
            </a:r>
            <a:r>
              <a:rPr lang="en-US" dirty="0" smtClean="0"/>
              <a:t> crucial </a:t>
            </a:r>
            <a:r>
              <a:rPr lang="ro-RO" dirty="0" smtClean="0"/>
              <a:t>î</a:t>
            </a:r>
            <a:r>
              <a:rPr lang="en-US" dirty="0" smtClean="0"/>
              <a:t>n </a:t>
            </a:r>
            <a:r>
              <a:rPr lang="ro-RO" dirty="0" smtClean="0"/>
              <a:t>î</a:t>
            </a:r>
            <a:r>
              <a:rPr lang="en-US" dirty="0" err="1" smtClean="0"/>
              <a:t>ngrijirea</a:t>
            </a:r>
            <a:r>
              <a:rPr lang="en-US" dirty="0" smtClean="0"/>
              <a:t> </a:t>
            </a:r>
            <a:r>
              <a:rPr lang="en-US" dirty="0" err="1" smtClean="0"/>
              <a:t>mamelor</a:t>
            </a: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err="1" smtClean="0"/>
              <a:t>Liant</a:t>
            </a:r>
            <a:r>
              <a:rPr lang="en-US" dirty="0" smtClean="0"/>
              <a:t> </a:t>
            </a:r>
            <a:r>
              <a:rPr lang="ro-RO" dirty="0" smtClean="0"/>
              <a:t>î</a:t>
            </a:r>
            <a:r>
              <a:rPr lang="en-US" dirty="0" err="1" smtClean="0"/>
              <a:t>ntre</a:t>
            </a:r>
            <a:r>
              <a:rPr lang="en-US" dirty="0" smtClean="0"/>
              <a:t> </a:t>
            </a:r>
            <a:r>
              <a:rPr lang="en-US" dirty="0" err="1" smtClean="0"/>
              <a:t>sistemul</a:t>
            </a:r>
            <a:r>
              <a:rPr lang="en-US" dirty="0" smtClean="0"/>
              <a:t> medical </a:t>
            </a:r>
            <a:r>
              <a:rPr lang="ro-RO" dirty="0" smtClean="0"/>
              <a:t>ș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nevoile</a:t>
            </a:r>
            <a:r>
              <a:rPr lang="en-US" dirty="0" smtClean="0"/>
              <a:t> </a:t>
            </a:r>
            <a:r>
              <a:rPr lang="en-US" dirty="0" err="1" smtClean="0"/>
              <a:t>reale</a:t>
            </a:r>
            <a:r>
              <a:rPr lang="en-US" dirty="0" smtClean="0"/>
              <a:t> ale </a:t>
            </a:r>
            <a:r>
              <a:rPr lang="en-US" dirty="0" err="1" smtClean="0"/>
              <a:t>adolescentei</a:t>
            </a: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err="1" smtClean="0"/>
              <a:t>Contribuie</a:t>
            </a:r>
            <a:r>
              <a:rPr lang="en-US" dirty="0" smtClean="0"/>
              <a:t> la </a:t>
            </a:r>
            <a:r>
              <a:rPr lang="en-US" dirty="0" err="1" smtClean="0"/>
              <a:t>reducerea</a:t>
            </a:r>
            <a:r>
              <a:rPr lang="en-US" dirty="0" smtClean="0"/>
              <a:t> </a:t>
            </a:r>
            <a:r>
              <a:rPr lang="en-US" dirty="0" err="1" smtClean="0"/>
              <a:t>riscurilor</a:t>
            </a:r>
            <a:r>
              <a:rPr lang="en-US" dirty="0" smtClean="0"/>
              <a:t> </a:t>
            </a:r>
            <a:r>
              <a:rPr lang="en-US" dirty="0" err="1" smtClean="0"/>
              <a:t>medicale</a:t>
            </a:r>
            <a:r>
              <a:rPr lang="en-US" dirty="0" smtClean="0"/>
              <a:t> </a:t>
            </a:r>
            <a:r>
              <a:rPr lang="ro-RO" dirty="0" smtClean="0"/>
              <a:t>ș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sociale</a:t>
            </a:r>
            <a:r>
              <a:rPr lang="en-US" dirty="0"/>
              <a:t> </a:t>
            </a:r>
            <a:r>
              <a:rPr lang="en-US" dirty="0" err="1" smtClean="0"/>
              <a:t>printr</a:t>
            </a:r>
            <a:r>
              <a:rPr lang="en-US" dirty="0" smtClean="0"/>
              <a:t>-o </a:t>
            </a:r>
            <a:r>
              <a:rPr lang="en-US" dirty="0" err="1" smtClean="0"/>
              <a:t>abordare</a:t>
            </a:r>
            <a:r>
              <a:rPr lang="en-US" dirty="0" smtClean="0"/>
              <a:t> </a:t>
            </a:r>
            <a:r>
              <a:rPr lang="en-US" dirty="0" err="1" smtClean="0"/>
              <a:t>empatic</a:t>
            </a:r>
            <a:r>
              <a:rPr lang="ro-RO" dirty="0" smtClean="0"/>
              <a:t>ă</a:t>
            </a:r>
            <a:r>
              <a:rPr lang="en-US" dirty="0" smtClean="0"/>
              <a:t>, </a:t>
            </a:r>
            <a:r>
              <a:rPr lang="en-US" dirty="0" err="1" smtClean="0"/>
              <a:t>multidisciplinar</a:t>
            </a:r>
            <a:r>
              <a:rPr lang="ro-RO" dirty="0" smtClean="0"/>
              <a:t>ă</a:t>
            </a:r>
            <a:r>
              <a:rPr lang="en-US" dirty="0" smtClean="0"/>
              <a:t> </a:t>
            </a:r>
            <a:r>
              <a:rPr lang="ro-RO" dirty="0" smtClean="0"/>
              <a:t>ș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educativ</a:t>
            </a:r>
            <a:r>
              <a:rPr lang="ro-RO" dirty="0" smtClean="0"/>
              <a:t>ă</a:t>
            </a: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err="1" smtClean="0"/>
              <a:t>Promoveaz</a:t>
            </a:r>
            <a:r>
              <a:rPr lang="ro-RO" dirty="0" smtClean="0"/>
              <a:t>ă</a:t>
            </a:r>
            <a:r>
              <a:rPr lang="en-US" dirty="0" smtClean="0"/>
              <a:t> s</a:t>
            </a:r>
            <a:r>
              <a:rPr lang="ro-RO" dirty="0" smtClean="0"/>
              <a:t>ă</a:t>
            </a:r>
            <a:r>
              <a:rPr lang="en-US" dirty="0" smtClean="0"/>
              <a:t>n</a:t>
            </a:r>
            <a:r>
              <a:rPr lang="ro-RO" dirty="0" smtClean="0"/>
              <a:t>ă</a:t>
            </a:r>
            <a:r>
              <a:rPr lang="en-US" dirty="0" err="1" smtClean="0"/>
              <a:t>tatea</a:t>
            </a:r>
            <a:r>
              <a:rPr lang="en-US" dirty="0" smtClean="0"/>
              <a:t> </a:t>
            </a:r>
            <a:r>
              <a:rPr lang="en-US" dirty="0" err="1" smtClean="0"/>
              <a:t>mamei</a:t>
            </a:r>
            <a:r>
              <a:rPr lang="en-US" dirty="0" smtClean="0"/>
              <a:t> </a:t>
            </a:r>
            <a:r>
              <a:rPr lang="ro-RO" dirty="0" smtClean="0"/>
              <a:t>ș</a:t>
            </a:r>
            <a:r>
              <a:rPr lang="en-US" dirty="0" err="1" smtClean="0"/>
              <a:t>i</a:t>
            </a:r>
            <a:r>
              <a:rPr lang="en-US" dirty="0" smtClean="0"/>
              <a:t> a </a:t>
            </a:r>
            <a:r>
              <a:rPr lang="en-US" dirty="0" err="1" smtClean="0"/>
              <a:t>copilului</a:t>
            </a:r>
            <a:endParaRPr lang="ro-RO" dirty="0" smtClean="0"/>
          </a:p>
          <a:p>
            <a:pPr>
              <a:buFont typeface="Arial" pitchFamily="34" charset="0"/>
              <a:buChar char="•"/>
            </a:pPr>
            <a:endParaRPr lang="en-GB" dirty="0" smtClean="0"/>
          </a:p>
          <a:p>
            <a:pPr marL="45720" indent="0">
              <a:buNone/>
            </a:pPr>
            <a:endParaRPr lang="en-GB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56997"/>
            <a:ext cx="852400" cy="862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188957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Ilustrații Stock Familie Fericită, Vectori și Clipart - 655,298 Stock  Illustratio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412776"/>
            <a:ext cx="7291549" cy="5322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9110" y="269776"/>
            <a:ext cx="6512511" cy="1143000"/>
          </a:xfrm>
        </p:spPr>
        <p:txBody>
          <a:bodyPr/>
          <a:lstStyle/>
          <a:p>
            <a:pPr marL="0" indent="0" algn="l">
              <a:buNone/>
            </a:pPr>
            <a:r>
              <a:rPr lang="ro-RO" dirty="0" smtClean="0">
                <a:effectLst/>
              </a:rPr>
              <a:t>        Vă mulțumim!</a:t>
            </a:r>
            <a:endParaRPr lang="en-GB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0261530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18677</TotalTime>
  <Words>768</Words>
  <Application>Microsoft Office PowerPoint</Application>
  <PresentationFormat>On-screen Show (4:3)</PresentationFormat>
  <Paragraphs>77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Georgia</vt:lpstr>
      <vt:lpstr>Trebuchet MS</vt:lpstr>
      <vt:lpstr>Slipstream</vt:lpstr>
      <vt:lpstr>Mame înainte de vreme-perspective medicale și sociale</vt:lpstr>
      <vt:lpstr>PowerPoint Presentation</vt:lpstr>
      <vt:lpstr>Scop</vt:lpstr>
      <vt:lpstr>Obiective specifice</vt:lpstr>
      <vt:lpstr>Material și metodă</vt:lpstr>
      <vt:lpstr>Rezultate</vt:lpstr>
      <vt:lpstr>Rezultate</vt:lpstr>
      <vt:lpstr>Rezultate</vt:lpstr>
      <vt:lpstr>Rezultate</vt:lpstr>
      <vt:lpstr>Rezultate</vt:lpstr>
      <vt:lpstr>Provocările echipei medicale</vt:lpstr>
      <vt:lpstr>Rolul asistentului medical</vt:lpstr>
      <vt:lpstr>Cum sprijinim eficient?</vt:lpstr>
      <vt:lpstr>Concluzii</vt:lpstr>
      <vt:lpstr>        Vă mulțumim!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Copii cu copii, o provocare continua a personalului medical</dc:title>
  <dc:creator>Mihaly Kajcsa</dc:creator>
  <cp:lastModifiedBy>Anca</cp:lastModifiedBy>
  <cp:revision>74</cp:revision>
  <dcterms:created xsi:type="dcterms:W3CDTF">2025-08-06T15:57:15Z</dcterms:created>
  <dcterms:modified xsi:type="dcterms:W3CDTF">2025-10-09T18:32:12Z</dcterms:modified>
</cp:coreProperties>
</file>