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60" r:id="rId3"/>
    <p:sldId id="261" r:id="rId4"/>
    <p:sldId id="265" r:id="rId5"/>
    <p:sldId id="266" r:id="rId6"/>
    <p:sldId id="269" r:id="rId7"/>
    <p:sldId id="270" r:id="rId8"/>
    <p:sldId id="294" r:id="rId9"/>
    <p:sldId id="297" r:id="rId10"/>
    <p:sldId id="295" r:id="rId11"/>
    <p:sldId id="271" r:id="rId12"/>
    <p:sldId id="273" r:id="rId13"/>
    <p:sldId id="275" r:id="rId14"/>
    <p:sldId id="276" r:id="rId15"/>
    <p:sldId id="278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3" r:id="rId28"/>
    <p:sldId id="299" r:id="rId29"/>
  </p:sldIdLst>
  <p:sldSz cx="12192000" cy="6858000"/>
  <p:notesSz cx="7772400" cy="100584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1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000BC1-D61A-4A00-8DDA-6C8A9468AAB3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993FA09-959B-491D-B2D4-D566FC0C1D3D}">
      <dgm:prSet/>
      <dgm:spPr/>
      <dgm:t>
        <a:bodyPr/>
        <a:lstStyle/>
        <a:p>
          <a:r>
            <a:rPr lang="ro-RO" b="1"/>
            <a:t>Timp de lucru 5 minute</a:t>
          </a:r>
          <a:endParaRPr lang="en-US"/>
        </a:p>
      </dgm:t>
    </dgm:pt>
    <dgm:pt modelId="{E7B6DB52-A143-435B-8571-172A234487D2}" type="parTrans" cxnId="{B5A054D7-19C0-4945-B449-BE80C2EB37B1}">
      <dgm:prSet/>
      <dgm:spPr/>
      <dgm:t>
        <a:bodyPr/>
        <a:lstStyle/>
        <a:p>
          <a:endParaRPr lang="en-US"/>
        </a:p>
      </dgm:t>
    </dgm:pt>
    <dgm:pt modelId="{ED60F24C-BED8-40F0-B91C-621DBA7F43F7}" type="sibTrans" cxnId="{B5A054D7-19C0-4945-B449-BE80C2EB37B1}">
      <dgm:prSet/>
      <dgm:spPr/>
      <dgm:t>
        <a:bodyPr/>
        <a:lstStyle/>
        <a:p>
          <a:endParaRPr lang="en-US"/>
        </a:p>
      </dgm:t>
    </dgm:pt>
    <dgm:pt modelId="{54F758FC-9BFB-4F4B-B952-B305606DC988}">
      <dgm:prSet/>
      <dgm:spPr/>
      <dgm:t>
        <a:bodyPr/>
        <a:lstStyle/>
        <a:p>
          <a:r>
            <a:rPr lang="ro-RO" b="0"/>
            <a:t>INFORMAREA SI OBTINEREA CONSIMTAMANTULUI PACIENTULUI</a:t>
          </a:r>
          <a:endParaRPr lang="en-US"/>
        </a:p>
      </dgm:t>
    </dgm:pt>
    <dgm:pt modelId="{048FB327-6CBA-4EE7-AE2E-E4D013853233}" type="parTrans" cxnId="{A676BD15-42C2-4017-B424-DF0287081D7A}">
      <dgm:prSet/>
      <dgm:spPr/>
      <dgm:t>
        <a:bodyPr/>
        <a:lstStyle/>
        <a:p>
          <a:endParaRPr lang="en-US"/>
        </a:p>
      </dgm:t>
    </dgm:pt>
    <dgm:pt modelId="{DF0868E2-EBD2-4CC8-8ACF-AAC076C16310}" type="sibTrans" cxnId="{A676BD15-42C2-4017-B424-DF0287081D7A}">
      <dgm:prSet/>
      <dgm:spPr/>
      <dgm:t>
        <a:bodyPr/>
        <a:lstStyle/>
        <a:p>
          <a:endParaRPr lang="en-US"/>
        </a:p>
      </dgm:t>
    </dgm:pt>
    <dgm:pt modelId="{A3176624-5A1F-4E47-B6B3-7502C528802D}">
      <dgm:prSet/>
      <dgm:spPr/>
      <dgm:t>
        <a:bodyPr/>
        <a:lstStyle/>
        <a:p>
          <a:r>
            <a:rPr lang="ro-RO" b="0"/>
            <a:t>PREGATIREA PSIHICA SI FIZICA  A PACIENTULUI PENTRU REALIZAREA UNOR PROCEDURI</a:t>
          </a:r>
          <a:endParaRPr lang="en-US"/>
        </a:p>
      </dgm:t>
    </dgm:pt>
    <dgm:pt modelId="{E1F523AF-24F2-4C9A-ABAD-389DC8EBD7EA}" type="parTrans" cxnId="{DD68692A-FF0E-4F66-B81C-767319AC49C7}">
      <dgm:prSet/>
      <dgm:spPr/>
      <dgm:t>
        <a:bodyPr/>
        <a:lstStyle/>
        <a:p>
          <a:endParaRPr lang="en-US"/>
        </a:p>
      </dgm:t>
    </dgm:pt>
    <dgm:pt modelId="{34B2885F-DA02-40BD-A19E-4E36C92F2246}" type="sibTrans" cxnId="{DD68692A-FF0E-4F66-B81C-767319AC49C7}">
      <dgm:prSet/>
      <dgm:spPr/>
      <dgm:t>
        <a:bodyPr/>
        <a:lstStyle/>
        <a:p>
          <a:endParaRPr lang="en-US"/>
        </a:p>
      </dgm:t>
    </dgm:pt>
    <dgm:pt modelId="{E1630675-C06D-4A52-A2E6-E7F91A1E7FA3}">
      <dgm:prSet/>
      <dgm:spPr/>
      <dgm:t>
        <a:bodyPr/>
        <a:lstStyle/>
        <a:p>
          <a:r>
            <a:rPr lang="ro-RO" b="0"/>
            <a:t>DUBLA VERIFICARE A RECOMANDARII PROCEDURII SI A PACIENTULUI</a:t>
          </a:r>
          <a:endParaRPr lang="en-US"/>
        </a:p>
      </dgm:t>
    </dgm:pt>
    <dgm:pt modelId="{8268B2C1-5BC3-4690-8C42-8C53F6167306}" type="parTrans" cxnId="{C8BD24A5-B136-47DE-AC0D-AB4AF929B753}">
      <dgm:prSet/>
      <dgm:spPr/>
      <dgm:t>
        <a:bodyPr/>
        <a:lstStyle/>
        <a:p>
          <a:endParaRPr lang="en-US"/>
        </a:p>
      </dgm:t>
    </dgm:pt>
    <dgm:pt modelId="{0739D674-DA34-4627-91B9-12CF5ECEEAF5}" type="sibTrans" cxnId="{C8BD24A5-B136-47DE-AC0D-AB4AF929B753}">
      <dgm:prSet/>
      <dgm:spPr/>
      <dgm:t>
        <a:bodyPr/>
        <a:lstStyle/>
        <a:p>
          <a:endParaRPr lang="en-US"/>
        </a:p>
      </dgm:t>
    </dgm:pt>
    <dgm:pt modelId="{D2321071-8601-4D1C-AC60-67581C2D0124}">
      <dgm:prSet/>
      <dgm:spPr/>
      <dgm:t>
        <a:bodyPr/>
        <a:lstStyle/>
        <a:p>
          <a:r>
            <a:rPr lang="ro-RO" b="0"/>
            <a:t>PREGATIREA MATERIALELOR NECESARE REALIZARII UNOR PROCEDURI </a:t>
          </a:r>
          <a:endParaRPr lang="en-US"/>
        </a:p>
      </dgm:t>
    </dgm:pt>
    <dgm:pt modelId="{07883046-D62B-478C-BC10-FA5C71BB172C}" type="parTrans" cxnId="{6AB9BE63-9D50-4C08-B6E4-E8AD794C5674}">
      <dgm:prSet/>
      <dgm:spPr/>
      <dgm:t>
        <a:bodyPr/>
        <a:lstStyle/>
        <a:p>
          <a:endParaRPr lang="en-US"/>
        </a:p>
      </dgm:t>
    </dgm:pt>
    <dgm:pt modelId="{075E16A8-4DE4-46BB-98AE-BB1BA526DF33}" type="sibTrans" cxnId="{6AB9BE63-9D50-4C08-B6E4-E8AD794C5674}">
      <dgm:prSet/>
      <dgm:spPr/>
      <dgm:t>
        <a:bodyPr/>
        <a:lstStyle/>
        <a:p>
          <a:endParaRPr lang="en-US"/>
        </a:p>
      </dgm:t>
    </dgm:pt>
    <dgm:pt modelId="{E94E05E3-B110-4AAC-9A64-FA969530BC43}" type="pres">
      <dgm:prSet presAssocID="{EE000BC1-D61A-4A00-8DDA-6C8A9468AAB3}" presName="linear" presStyleCnt="0">
        <dgm:presLayoutVars>
          <dgm:animLvl val="lvl"/>
          <dgm:resizeHandles val="exact"/>
        </dgm:presLayoutVars>
      </dgm:prSet>
      <dgm:spPr/>
    </dgm:pt>
    <dgm:pt modelId="{040161B1-B2E8-4253-AF3C-C0840623A6AF}" type="pres">
      <dgm:prSet presAssocID="{A993FA09-959B-491D-B2D4-D566FC0C1D3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C0D19DE1-FAD2-474F-A110-8B7988445623}" type="pres">
      <dgm:prSet presAssocID="{A993FA09-959B-491D-B2D4-D566FC0C1D3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A676BD15-42C2-4017-B424-DF0287081D7A}" srcId="{A993FA09-959B-491D-B2D4-D566FC0C1D3D}" destId="{54F758FC-9BFB-4F4B-B952-B305606DC988}" srcOrd="0" destOrd="0" parTransId="{048FB327-6CBA-4EE7-AE2E-E4D013853233}" sibTransId="{DF0868E2-EBD2-4CC8-8ACF-AAC076C16310}"/>
    <dgm:cxn modelId="{DD68692A-FF0E-4F66-B81C-767319AC49C7}" srcId="{A993FA09-959B-491D-B2D4-D566FC0C1D3D}" destId="{A3176624-5A1F-4E47-B6B3-7502C528802D}" srcOrd="1" destOrd="0" parTransId="{E1F523AF-24F2-4C9A-ABAD-389DC8EBD7EA}" sibTransId="{34B2885F-DA02-40BD-A19E-4E36C92F2246}"/>
    <dgm:cxn modelId="{C370275C-409B-4C79-8747-C19714D38637}" type="presOf" srcId="{E1630675-C06D-4A52-A2E6-E7F91A1E7FA3}" destId="{C0D19DE1-FAD2-474F-A110-8B7988445623}" srcOrd="0" destOrd="2" presId="urn:microsoft.com/office/officeart/2005/8/layout/vList2"/>
    <dgm:cxn modelId="{147F9341-5A0B-4233-A529-67624C0F4B31}" type="presOf" srcId="{54F758FC-9BFB-4F4B-B952-B305606DC988}" destId="{C0D19DE1-FAD2-474F-A110-8B7988445623}" srcOrd="0" destOrd="0" presId="urn:microsoft.com/office/officeart/2005/8/layout/vList2"/>
    <dgm:cxn modelId="{6AB9BE63-9D50-4C08-B6E4-E8AD794C5674}" srcId="{A993FA09-959B-491D-B2D4-D566FC0C1D3D}" destId="{D2321071-8601-4D1C-AC60-67581C2D0124}" srcOrd="3" destOrd="0" parTransId="{07883046-D62B-478C-BC10-FA5C71BB172C}" sibTransId="{075E16A8-4DE4-46BB-98AE-BB1BA526DF33}"/>
    <dgm:cxn modelId="{E002B767-7921-4E86-A044-4D5E1A7E7EAF}" type="presOf" srcId="{EE000BC1-D61A-4A00-8DDA-6C8A9468AAB3}" destId="{E94E05E3-B110-4AAC-9A64-FA969530BC43}" srcOrd="0" destOrd="0" presId="urn:microsoft.com/office/officeart/2005/8/layout/vList2"/>
    <dgm:cxn modelId="{C6F1866F-C202-4645-A440-0A233BA6D213}" type="presOf" srcId="{A3176624-5A1F-4E47-B6B3-7502C528802D}" destId="{C0D19DE1-FAD2-474F-A110-8B7988445623}" srcOrd="0" destOrd="1" presId="urn:microsoft.com/office/officeart/2005/8/layout/vList2"/>
    <dgm:cxn modelId="{49CDC453-79E9-4B8E-8851-D967A942EAA5}" type="presOf" srcId="{D2321071-8601-4D1C-AC60-67581C2D0124}" destId="{C0D19DE1-FAD2-474F-A110-8B7988445623}" srcOrd="0" destOrd="3" presId="urn:microsoft.com/office/officeart/2005/8/layout/vList2"/>
    <dgm:cxn modelId="{ED58E880-43B2-4E1F-97D1-1836F7C738E9}" type="presOf" srcId="{A993FA09-959B-491D-B2D4-D566FC0C1D3D}" destId="{040161B1-B2E8-4253-AF3C-C0840623A6AF}" srcOrd="0" destOrd="0" presId="urn:microsoft.com/office/officeart/2005/8/layout/vList2"/>
    <dgm:cxn modelId="{C8BD24A5-B136-47DE-AC0D-AB4AF929B753}" srcId="{A993FA09-959B-491D-B2D4-D566FC0C1D3D}" destId="{E1630675-C06D-4A52-A2E6-E7F91A1E7FA3}" srcOrd="2" destOrd="0" parTransId="{8268B2C1-5BC3-4690-8C42-8C53F6167306}" sibTransId="{0739D674-DA34-4627-91B9-12CF5ECEEAF5}"/>
    <dgm:cxn modelId="{B5A054D7-19C0-4945-B449-BE80C2EB37B1}" srcId="{EE000BC1-D61A-4A00-8DDA-6C8A9468AAB3}" destId="{A993FA09-959B-491D-B2D4-D566FC0C1D3D}" srcOrd="0" destOrd="0" parTransId="{E7B6DB52-A143-435B-8571-172A234487D2}" sibTransId="{ED60F24C-BED8-40F0-B91C-621DBA7F43F7}"/>
    <dgm:cxn modelId="{4F5E3407-E7CC-4866-9680-6DEF67EFC5DB}" type="presParOf" srcId="{E94E05E3-B110-4AAC-9A64-FA969530BC43}" destId="{040161B1-B2E8-4253-AF3C-C0840623A6AF}" srcOrd="0" destOrd="0" presId="urn:microsoft.com/office/officeart/2005/8/layout/vList2"/>
    <dgm:cxn modelId="{BC4C2D5A-A449-43D6-B1B9-F636E3C5F1C6}" type="presParOf" srcId="{E94E05E3-B110-4AAC-9A64-FA969530BC43}" destId="{C0D19DE1-FAD2-474F-A110-8B798844562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FD863F-91EC-4A40-AD48-9A52CBD7D57E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B9D63E1-5793-4D49-8374-96CDDFEF9486}">
      <dgm:prSet/>
      <dgm:spPr/>
      <dgm:t>
        <a:bodyPr/>
        <a:lstStyle/>
        <a:p>
          <a:r>
            <a:rPr lang="ro-RO"/>
            <a:t>INTREBARI?</a:t>
          </a:r>
          <a:endParaRPr lang="en-US"/>
        </a:p>
      </dgm:t>
    </dgm:pt>
    <dgm:pt modelId="{C972EE94-82E7-4CEB-B609-4E15CACA7371}" type="parTrans" cxnId="{B21E19A2-EE18-4304-9800-6920E688B2B6}">
      <dgm:prSet/>
      <dgm:spPr/>
      <dgm:t>
        <a:bodyPr/>
        <a:lstStyle/>
        <a:p>
          <a:endParaRPr lang="en-US"/>
        </a:p>
      </dgm:t>
    </dgm:pt>
    <dgm:pt modelId="{5126C84F-BEB3-4132-A099-B97A360BB8D4}" type="sibTrans" cxnId="{B21E19A2-EE18-4304-9800-6920E688B2B6}">
      <dgm:prSet/>
      <dgm:spPr/>
      <dgm:t>
        <a:bodyPr/>
        <a:lstStyle/>
        <a:p>
          <a:endParaRPr lang="en-US"/>
        </a:p>
      </dgm:t>
    </dgm:pt>
    <dgm:pt modelId="{734254A4-C9AD-4F74-8ED1-4F5213F98CCB}">
      <dgm:prSet/>
      <dgm:spPr/>
      <dgm:t>
        <a:bodyPr/>
        <a:lstStyle/>
        <a:p>
          <a:r>
            <a:rPr lang="ro-RO"/>
            <a:t>DISCUTII.</a:t>
          </a:r>
          <a:endParaRPr lang="en-US"/>
        </a:p>
      </dgm:t>
    </dgm:pt>
    <dgm:pt modelId="{BB3C7A64-11B0-4A4A-A40C-45762E9DA6E2}" type="parTrans" cxnId="{A17EC280-CC82-4338-AF54-A68A61F2CAD1}">
      <dgm:prSet/>
      <dgm:spPr/>
      <dgm:t>
        <a:bodyPr/>
        <a:lstStyle/>
        <a:p>
          <a:endParaRPr lang="en-US"/>
        </a:p>
      </dgm:t>
    </dgm:pt>
    <dgm:pt modelId="{EE969E5A-14FD-42A6-A6ED-9434DA879134}" type="sibTrans" cxnId="{A17EC280-CC82-4338-AF54-A68A61F2CAD1}">
      <dgm:prSet/>
      <dgm:spPr/>
      <dgm:t>
        <a:bodyPr/>
        <a:lstStyle/>
        <a:p>
          <a:endParaRPr lang="en-US"/>
        </a:p>
      </dgm:t>
    </dgm:pt>
    <dgm:pt modelId="{5A497EF9-43B9-4910-9ABB-37379B8D96AF}" type="pres">
      <dgm:prSet presAssocID="{C0FD863F-91EC-4A40-AD48-9A52CBD7D57E}" presName="diagram" presStyleCnt="0">
        <dgm:presLayoutVars>
          <dgm:dir/>
          <dgm:resizeHandles val="exact"/>
        </dgm:presLayoutVars>
      </dgm:prSet>
      <dgm:spPr/>
    </dgm:pt>
    <dgm:pt modelId="{14F91BE2-727C-49A6-9FD5-D67D019BB37F}" type="pres">
      <dgm:prSet presAssocID="{4B9D63E1-5793-4D49-8374-96CDDFEF9486}" presName="arrow" presStyleLbl="node1" presStyleIdx="0" presStyleCnt="2">
        <dgm:presLayoutVars>
          <dgm:bulletEnabled val="1"/>
        </dgm:presLayoutVars>
      </dgm:prSet>
      <dgm:spPr/>
    </dgm:pt>
    <dgm:pt modelId="{D56006B4-0804-4A48-B0F7-5811D6A4EC28}" type="pres">
      <dgm:prSet presAssocID="{734254A4-C9AD-4F74-8ED1-4F5213F98CCB}" presName="arrow" presStyleLbl="node1" presStyleIdx="1" presStyleCnt="2">
        <dgm:presLayoutVars>
          <dgm:bulletEnabled val="1"/>
        </dgm:presLayoutVars>
      </dgm:prSet>
      <dgm:spPr/>
    </dgm:pt>
  </dgm:ptLst>
  <dgm:cxnLst>
    <dgm:cxn modelId="{25851D04-BADA-4D8B-88FD-4F0B40298F48}" type="presOf" srcId="{734254A4-C9AD-4F74-8ED1-4F5213F98CCB}" destId="{D56006B4-0804-4A48-B0F7-5811D6A4EC28}" srcOrd="0" destOrd="0" presId="urn:microsoft.com/office/officeart/2005/8/layout/arrow5"/>
    <dgm:cxn modelId="{A17EC280-CC82-4338-AF54-A68A61F2CAD1}" srcId="{C0FD863F-91EC-4A40-AD48-9A52CBD7D57E}" destId="{734254A4-C9AD-4F74-8ED1-4F5213F98CCB}" srcOrd="1" destOrd="0" parTransId="{BB3C7A64-11B0-4A4A-A40C-45762E9DA6E2}" sibTransId="{EE969E5A-14FD-42A6-A6ED-9434DA879134}"/>
    <dgm:cxn modelId="{B21E19A2-EE18-4304-9800-6920E688B2B6}" srcId="{C0FD863F-91EC-4A40-AD48-9A52CBD7D57E}" destId="{4B9D63E1-5793-4D49-8374-96CDDFEF9486}" srcOrd="0" destOrd="0" parTransId="{C972EE94-82E7-4CEB-B609-4E15CACA7371}" sibTransId="{5126C84F-BEB3-4132-A099-B97A360BB8D4}"/>
    <dgm:cxn modelId="{4ADDE3C5-2710-4F36-9EC4-E04CD4B398F8}" type="presOf" srcId="{C0FD863F-91EC-4A40-AD48-9A52CBD7D57E}" destId="{5A497EF9-43B9-4910-9ABB-37379B8D96AF}" srcOrd="0" destOrd="0" presId="urn:microsoft.com/office/officeart/2005/8/layout/arrow5"/>
    <dgm:cxn modelId="{BC07BBFF-96E7-413D-958E-A4399C986B9C}" type="presOf" srcId="{4B9D63E1-5793-4D49-8374-96CDDFEF9486}" destId="{14F91BE2-727C-49A6-9FD5-D67D019BB37F}" srcOrd="0" destOrd="0" presId="urn:microsoft.com/office/officeart/2005/8/layout/arrow5"/>
    <dgm:cxn modelId="{C64CE8A8-24BA-4233-85D7-42BAE2FF0356}" type="presParOf" srcId="{5A497EF9-43B9-4910-9ABB-37379B8D96AF}" destId="{14F91BE2-727C-49A6-9FD5-D67D019BB37F}" srcOrd="0" destOrd="0" presId="urn:microsoft.com/office/officeart/2005/8/layout/arrow5"/>
    <dgm:cxn modelId="{2BFE49F6-F1F8-4291-AD1F-1C885C6F0A21}" type="presParOf" srcId="{5A497EF9-43B9-4910-9ABB-37379B8D96AF}" destId="{D56006B4-0804-4A48-B0F7-5811D6A4EC28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0161B1-B2E8-4253-AF3C-C0840623A6AF}">
      <dsp:nvSpPr>
        <dsp:cNvPr id="0" name=""/>
        <dsp:cNvSpPr/>
      </dsp:nvSpPr>
      <dsp:spPr>
        <a:xfrm>
          <a:off x="0" y="247784"/>
          <a:ext cx="5811128" cy="8108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3300" b="1" kern="1200"/>
            <a:t>Timp de lucru 5 minute</a:t>
          </a:r>
          <a:endParaRPr lang="en-US" sz="3300" kern="1200"/>
        </a:p>
      </dsp:txBody>
      <dsp:txXfrm>
        <a:off x="39580" y="287364"/>
        <a:ext cx="5731968" cy="731650"/>
      </dsp:txXfrm>
    </dsp:sp>
    <dsp:sp modelId="{C0D19DE1-FAD2-474F-A110-8B7988445623}">
      <dsp:nvSpPr>
        <dsp:cNvPr id="0" name=""/>
        <dsp:cNvSpPr/>
      </dsp:nvSpPr>
      <dsp:spPr>
        <a:xfrm>
          <a:off x="0" y="1058594"/>
          <a:ext cx="5811128" cy="4371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503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o-RO" sz="2600" b="0" kern="1200"/>
            <a:t>INFORMAREA SI OBTINEREA CONSIMTAMANTULUI PACIENTULUI</a:t>
          </a:r>
          <a:endParaRPr lang="en-US" sz="2600" kern="120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o-RO" sz="2600" b="0" kern="1200"/>
            <a:t>PREGATIREA PSIHICA SI FIZICA  A PACIENTULUI PENTRU REALIZAREA UNOR PROCEDURI</a:t>
          </a:r>
          <a:endParaRPr lang="en-US" sz="2600" kern="120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o-RO" sz="2600" b="0" kern="1200"/>
            <a:t>DUBLA VERIFICARE A RECOMANDARII PROCEDURII SI A PACIENTULUI</a:t>
          </a:r>
          <a:endParaRPr lang="en-US" sz="2600" kern="120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o-RO" sz="2600" b="0" kern="1200"/>
            <a:t>PREGATIREA MATERIALELOR NECESARE REALIZARII UNOR PROCEDURI </a:t>
          </a:r>
          <a:endParaRPr lang="en-US" sz="2600" kern="1200"/>
        </a:p>
      </dsp:txBody>
      <dsp:txXfrm>
        <a:off x="0" y="1058594"/>
        <a:ext cx="5811128" cy="43718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91BE2-727C-49A6-9FD5-D67D019BB37F}">
      <dsp:nvSpPr>
        <dsp:cNvPr id="0" name=""/>
        <dsp:cNvSpPr/>
      </dsp:nvSpPr>
      <dsp:spPr>
        <a:xfrm rot="16200000">
          <a:off x="163" y="2041832"/>
          <a:ext cx="1871028" cy="1871028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/>
            <a:t>INTREBARI?</a:t>
          </a:r>
          <a:endParaRPr lang="en-US" sz="1900" kern="1200"/>
        </a:p>
      </dsp:txBody>
      <dsp:txXfrm rot="5400000">
        <a:off x="163" y="2509589"/>
        <a:ext cx="1543598" cy="935514"/>
      </dsp:txXfrm>
    </dsp:sp>
    <dsp:sp modelId="{D56006B4-0804-4A48-B0F7-5811D6A4EC28}">
      <dsp:nvSpPr>
        <dsp:cNvPr id="0" name=""/>
        <dsp:cNvSpPr/>
      </dsp:nvSpPr>
      <dsp:spPr>
        <a:xfrm rot="5400000">
          <a:off x="2058927" y="2041832"/>
          <a:ext cx="1871028" cy="1871028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/>
            <a:t>DISCUTII.</a:t>
          </a:r>
          <a:endParaRPr lang="en-US" sz="1900" kern="1200"/>
        </a:p>
      </dsp:txBody>
      <dsp:txXfrm rot="-5400000">
        <a:off x="2386357" y="2509589"/>
        <a:ext cx="1543598" cy="9355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0120" cy="159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ro-RO" sz="32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0040" cy="4871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o-RO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o-RO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o-RO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o-RO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o-RO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o-RO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o-RO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0120" cy="380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ro-RO" sz="16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5" name="PlaceHolder 6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00D65AE-BACB-4F2F-BE74-0046A3090D15}" type="slidenum"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8" name="PlaceHolder 3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FD4C028-A2C8-499B-B3B0-CD72467FC127}" type="slidenum"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0120" cy="159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ro-RO" sz="32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0040" cy="4871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ro-RO" sz="32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lang="ro-RO" sz="2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lang="ro-RO" sz="2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lang="ro-RO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lang="ro-RO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0120" cy="380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ro-RO" sz="16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14" name="PlaceHolder 6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7C98AD7-F516-4BD4-BDC8-45E584D05E85}" type="slidenum"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1840" cy="2385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ro-RO" sz="6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18" name="PlaceHolder 4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D130966-4F93-4142-A9A7-8C3AAD5BCDA8}" type="slidenum"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440" cy="1323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ro-RO" sz="4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3440" cy="43491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ro-RO" sz="2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lang="ro-RO" sz="2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lang="ro-RO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lang="ro-RO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lang="ro-RO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23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F8BF821-0E12-4C4C-9DA3-C097CFD5A6EA}" type="slidenum"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6920" cy="58096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ro-RO" sz="4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2080" cy="58096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ro-RO" sz="2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lang="ro-RO" sz="2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lang="ro-RO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lang="ro-RO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lang="ro-RO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28" name="PlaceHolder 5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873E1F4-9A24-4066-90C8-E7744D558175}" type="slidenum"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440" cy="1323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ro-RO" sz="4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3440" cy="4349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ro-RO" sz="2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lang="ro-RO" sz="2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lang="ro-RO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lang="ro-RO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lang="ro-RO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33" name="PlaceHolder 5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9AE826E-75E8-42AB-A8DA-85FD441D2D68}" type="slidenum"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3440" cy="2850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ro-RO" sz="6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3440" cy="1497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Click to edit Master text styles</a:t>
            </a:r>
            <a:endParaRPr lang="ro-RO" sz="2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38" name="PlaceHolder 5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71898B0-8F7A-4D5A-BD6B-AF11A5722C4D}" type="slidenum"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440" cy="1323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ro-RO" sz="4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79320" cy="4349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ro-RO" sz="2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lang="ro-RO" sz="2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lang="ro-RO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lang="ro-RO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lang="ro-RO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79320" cy="4349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ro-RO" sz="2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lang="ro-RO" sz="2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lang="ro-RO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lang="ro-RO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lang="ro-RO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44" name="PlaceHolder 6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1DAC9C1-8D49-40D9-8331-3C93DBF2B507}" type="slidenum"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is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3440" cy="1323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ro-RO" sz="4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5560" cy="82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ro-RO" sz="2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5560" cy="3682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ro-RO" sz="2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lang="ro-RO" sz="2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lang="ro-RO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lang="ro-RO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lang="ro-RO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1120" cy="82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ro-RO" sz="2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1120" cy="3682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lang="ro-RO" sz="2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lang="ro-RO" sz="2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lang="ro-RO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lang="ro-RO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lang="ro-RO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7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52" name="PlaceHolder 8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E5DA03D-33B8-45E0-81D5-E03B27C83A4D}" type="slidenum"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440" cy="1323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lang="ro-RO" sz="4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56" name="PlaceHolder 4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1C90ADA-062A-4333-86B5-BF03CCC1036B}" type="slidenum">
              <a:rPr lang="ro-RO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legislatie.just.ro/Public/DetaliiDocumentAfis/130462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r>
              <a:rPr lang="ro-RO" sz="3700">
                <a:solidFill>
                  <a:srgbClr val="FFFFFF"/>
                </a:solidFill>
              </a:rPr>
              <a:t>Procedura de tratament si ingrijire – instrument de calcul a necesarului de personal de ingrijire? </a:t>
            </a:r>
            <a:br>
              <a:rPr lang="ro-RO" sz="3700">
                <a:solidFill>
                  <a:srgbClr val="FFFFFF"/>
                </a:solidFill>
              </a:rPr>
            </a:br>
            <a:endParaRPr lang="ro-RO" sz="3700" b="0" u="none" strike="noStrike">
              <a:solidFill>
                <a:srgbClr val="FFFFFF"/>
              </a:solidFill>
              <a:effectLst/>
              <a:uFillTx/>
              <a:latin typeface="Aptos Display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6000" y="820880"/>
            <a:ext cx="5257799" cy="488935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>
              <a:spcBef>
                <a:spcPts val="1417"/>
              </a:spcBef>
            </a:pPr>
            <a:r>
              <a:rPr lang="ro-RO"/>
              <a:t>Autor as.pr Prepelita Mihaela</a:t>
            </a:r>
          </a:p>
          <a:p>
            <a:pPr>
              <a:spcBef>
                <a:spcPts val="1417"/>
              </a:spcBef>
            </a:pPr>
            <a:r>
              <a:rPr lang="ro-RO" b="0" u="none" strike="noStrike">
                <a:effectLst/>
                <a:uFillTx/>
                <a:latin typeface="Aptos"/>
              </a:rPr>
              <a:t>Spitalul Clinic de Urgenta pentru Copii Brasov</a:t>
            </a: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pPr indent="0" defTabSz="914400">
              <a:buNone/>
              <a:tabLst>
                <a:tab pos="0" algn="l"/>
              </a:tabLst>
            </a:pPr>
            <a:r>
              <a:rPr lang="ro-RO" sz="3700" b="0" u="none" strike="noStrike">
                <a:solidFill>
                  <a:srgbClr val="FFFFFF"/>
                </a:solidFill>
                <a:effectLst/>
                <a:uFillTx/>
                <a:latin typeface="Aptos Display"/>
              </a:rPr>
              <a:t> </a:t>
            </a:r>
            <a:br>
              <a:rPr lang="ro-RO" sz="3700" b="0" u="none" strike="noStrike">
                <a:solidFill>
                  <a:srgbClr val="FFFFFF"/>
                </a:solidFill>
                <a:effectLst/>
                <a:uFillTx/>
                <a:latin typeface="Aptos Display"/>
              </a:rPr>
            </a:br>
            <a:r>
              <a:rPr lang="ro-RO" sz="3700" b="0" u="none" strike="noStrike">
                <a:solidFill>
                  <a:srgbClr val="FFFFFF"/>
                </a:solidFill>
                <a:effectLst/>
                <a:uFillTx/>
                <a:latin typeface="Aptos Display"/>
              </a:rPr>
              <a:t>   </a:t>
            </a:r>
            <a:r>
              <a:rPr lang="ro-RO" sz="3700">
                <a:solidFill>
                  <a:srgbClr val="FFFFFF"/>
                </a:solidFill>
                <a:latin typeface="Aptos Display"/>
              </a:rPr>
              <a:t>I</a:t>
            </a:r>
            <a:r>
              <a:rPr lang="ro-RO" sz="3700" b="0" u="none" strike="noStrike">
                <a:solidFill>
                  <a:srgbClr val="FFFFFF"/>
                </a:solidFill>
                <a:effectLst/>
                <a:uFillTx/>
                <a:latin typeface="Aptos Display"/>
              </a:rPr>
              <a:t>nstrumente de calcul a necesarului de personal de ingrijire</a:t>
            </a:r>
            <a:br>
              <a:rPr lang="ro-RO" sz="3700">
                <a:solidFill>
                  <a:srgbClr val="FFFFFF"/>
                </a:solidFill>
              </a:rPr>
            </a:br>
            <a:br>
              <a:rPr lang="ro-RO" sz="3700">
                <a:solidFill>
                  <a:srgbClr val="FFFFFF"/>
                </a:solidFill>
              </a:rPr>
            </a:br>
            <a:endParaRPr lang="ro-RO" sz="3700" b="0" u="none" strike="noStrike">
              <a:solidFill>
                <a:srgbClr val="FFFFFF"/>
              </a:solidFill>
              <a:effectLst/>
              <a:uFillTx/>
              <a:latin typeface="Aptos"/>
            </a:endParaRPr>
          </a:p>
        </p:txBody>
      </p:sp>
      <p:sp>
        <p:nvSpPr>
          <p:cNvPr id="77" name="Arc 76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/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2100" b="1" u="none" strike="noStrike">
                <a:effectLst/>
                <a:uFillTx/>
                <a:latin typeface="Aptos"/>
              </a:rPr>
              <a:t>Legea nr. 95/2006 privind reforma în domeniul sănătăţii,</a:t>
            </a:r>
            <a:r>
              <a:rPr lang="en-US" sz="2100" b="1" u="none" strike="noStrike" err="1">
                <a:effectLst/>
                <a:uFillTx/>
                <a:latin typeface="Aptos"/>
              </a:rPr>
              <a:t>actualizata</a:t>
            </a:r>
            <a:endParaRPr lang="ro-RO" sz="2100" b="0" u="none" strike="noStrike">
              <a:effectLst/>
              <a:uFillTx/>
              <a:latin typeface="Aptos"/>
            </a:endParaRPr>
          </a:p>
          <a:p>
            <a:pPr marL="228600"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vi-VN" sz="2100" b="1" u="none" strike="noStrike">
                <a:effectLst/>
                <a:uFillTx/>
                <a:latin typeface="Aptos"/>
              </a:rPr>
              <a:t>   SPITALUL </a:t>
            </a:r>
            <a:r>
              <a:rPr lang="en-US" sz="2100" b="0" u="none" strike="noStrike" err="1">
                <a:effectLst/>
                <a:uFillTx/>
                <a:latin typeface="Aptos"/>
              </a:rPr>
              <a:t>este</a:t>
            </a:r>
            <a:r>
              <a:rPr lang="en-US" sz="2100" b="0" u="none" strike="noStrike">
                <a:effectLst/>
                <a:uFillTx/>
                <a:latin typeface="Aptos"/>
              </a:rPr>
              <a:t> </a:t>
            </a:r>
            <a:r>
              <a:rPr lang="vi-VN" sz="2100" b="0" u="none" strike="noStrike">
                <a:effectLst/>
                <a:uFillTx/>
                <a:latin typeface="Aptos"/>
              </a:rPr>
              <a:t>instituți</a:t>
            </a:r>
            <a:r>
              <a:rPr lang="en-US" sz="2100" b="0" u="none" strike="noStrike">
                <a:effectLst/>
                <a:uFillTx/>
                <a:latin typeface="Aptos"/>
              </a:rPr>
              <a:t>a</a:t>
            </a:r>
            <a:r>
              <a:rPr lang="vi-VN" sz="2100" b="0" u="none" strike="noStrike">
                <a:effectLst/>
                <a:uFillTx/>
                <a:latin typeface="Aptos"/>
              </a:rPr>
              <a:t> medicală cu paturi, care acordă consultații, investigații și tratamente, prin internare, pacienților sau victimelor unor accidente/vătămări corporale și care posedă toate avizele și autorizațiile administrative legale</a:t>
            </a:r>
            <a:r>
              <a:rPr lang="ro-RO" sz="2100" b="0" u="none" strike="noStrike">
                <a:effectLst/>
                <a:uFillTx/>
                <a:latin typeface="Aptos"/>
              </a:rPr>
              <a:t>.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o-RO" sz="2100" b="0" u="none" strike="noStrike">
                <a:effectLst/>
                <a:uFillTx/>
                <a:latin typeface="Aptos"/>
              </a:rPr>
              <a:t>ORDIN nr. 1224 din 16 septembrie 2010 privind aprobarea normativelor de personal pentru asistenţa medicală spitalicească, precum şi pentru modificarea şi completarea Ordinului ministrului sănătăţii publice nr. 1.778/2006 privind aprobarea normativelor de personal </a:t>
            </a:r>
          </a:p>
          <a:p>
            <a:pPr marL="228600"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ro-RO" sz="2100" b="0" u="none" strike="noStrike">
                <a:effectLst/>
                <a:uFillTx/>
                <a:latin typeface="Aptos"/>
              </a:rPr>
              <a:t>    Normativele de </a:t>
            </a:r>
            <a:r>
              <a:rPr lang="ro-RO" sz="2100" b="1" u="none" strike="noStrike">
                <a:effectLst/>
                <a:uFillTx/>
                <a:latin typeface="Aptos"/>
              </a:rPr>
              <a:t>personal</a:t>
            </a:r>
            <a:r>
              <a:rPr lang="ro-RO" sz="2100" b="0" u="none" strike="noStrike">
                <a:effectLst/>
                <a:uFillTx/>
                <a:latin typeface="Aptos"/>
              </a:rPr>
              <a:t> determină numărul minimal obligatoriu de posturi,dar și maximul pana la care se poate stabili statul de funcții pentru personalul medical și de ingrijire</a:t>
            </a:r>
          </a:p>
          <a:p>
            <a:pPr marL="228600"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2100" b="0" u="none" strike="noStrike">
              <a:effectLst/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pPr>
              <a:tabLst>
                <a:tab pos="0" algn="l"/>
              </a:tabLst>
            </a:pPr>
            <a:r>
              <a:rPr lang="ro-RO">
                <a:solidFill>
                  <a:srgbClr val="FFFFFF"/>
                </a:solidFill>
              </a:rPr>
              <a:t>    Instrumente de calcul a necesarului de personal de ingrijire</a:t>
            </a:r>
            <a:endParaRPr lang="ro-RO" b="0" u="none" strike="noStrike">
              <a:solidFill>
                <a:srgbClr val="FFFFFF"/>
              </a:solidFill>
              <a:effectLst/>
              <a:uFillTx/>
              <a:latin typeface="Aptos"/>
            </a:endParaRPr>
          </a:p>
        </p:txBody>
      </p:sp>
      <p:sp>
        <p:nvSpPr>
          <p:cNvPr id="79" name="Arc 78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/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24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vi-VN" sz="2400" b="1" u="none" strike="noStrike">
                <a:effectLst/>
                <a:uFillTx/>
                <a:latin typeface="Aptos"/>
              </a:rPr>
              <a:t>Ce lipsește? </a:t>
            </a:r>
            <a:r>
              <a:rPr lang="en-US" sz="2400" b="1" u="none" strike="noStrike">
                <a:effectLst/>
                <a:uFillTx/>
                <a:latin typeface="Aptos"/>
              </a:rPr>
              <a:t>                                                           </a:t>
            </a:r>
            <a:endParaRPr lang="ro-RO" sz="2400" b="0" u="none" strike="noStrike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effectLst/>
                <a:uFillTx/>
                <a:latin typeface="Aptos"/>
              </a:rPr>
              <a:t>P</a:t>
            </a:r>
            <a:r>
              <a:rPr lang="vi-VN" sz="2400" b="0" u="none" strike="noStrike">
                <a:effectLst/>
                <a:uFillTx/>
                <a:latin typeface="Aptos"/>
              </a:rPr>
              <a:t>acientul și  nevoile sale </a:t>
            </a:r>
            <a:endParaRPr lang="ro-RO" sz="2400" b="0" u="none" strike="noStrike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vi-VN" sz="2400" b="0" u="none" strike="noStrike">
                <a:effectLst/>
                <a:uFillTx/>
                <a:latin typeface="Aptos"/>
              </a:rPr>
              <a:t>Patologia specifică – incidența și prevalența bolilor  </a:t>
            </a:r>
            <a:endParaRPr lang="ro-RO" sz="2400" b="0" u="none" strike="noStrike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vi-VN" sz="2400" b="0" u="none" strike="noStrike">
                <a:effectLst/>
                <a:uFillTx/>
                <a:latin typeface="Aptos"/>
              </a:rPr>
              <a:t>Timpul necesar</a:t>
            </a:r>
            <a:r>
              <a:rPr lang="en-US" sz="2400" b="0" u="none" strike="noStrike">
                <a:effectLst/>
                <a:uFillTx/>
                <a:latin typeface="Aptos"/>
              </a:rPr>
              <a:t> </a:t>
            </a:r>
            <a:r>
              <a:rPr lang="en-US" sz="2400" b="0" u="none" strike="noStrike" err="1">
                <a:effectLst/>
                <a:uFillTx/>
                <a:latin typeface="Aptos"/>
              </a:rPr>
              <a:t>acordarii</a:t>
            </a:r>
            <a:r>
              <a:rPr lang="en-US" sz="2400" b="0" u="none" strike="noStrike">
                <a:effectLst/>
                <a:uFillTx/>
                <a:latin typeface="Aptos"/>
              </a:rPr>
              <a:t> </a:t>
            </a:r>
            <a:r>
              <a:rPr lang="en-US" sz="2400" b="0" u="none" strike="noStrike" err="1">
                <a:effectLst/>
                <a:uFillTx/>
                <a:latin typeface="Aptos"/>
              </a:rPr>
              <a:t>ingrijirilor</a:t>
            </a:r>
            <a:endParaRPr lang="ro-RO" sz="2400" b="0" u="none" strike="noStrike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vi-VN" sz="2400" b="0" u="none" strike="noStrike">
                <a:effectLst/>
                <a:uFillTx/>
                <a:latin typeface="Aptos"/>
              </a:rPr>
              <a:t>Corelarea cu specificul unității medical</a:t>
            </a:r>
            <a:r>
              <a:rPr lang="ro-RO" sz="2400" b="0" u="none" strike="noStrike">
                <a:effectLst/>
                <a:uFillTx/>
                <a:latin typeface="Aptos"/>
              </a:rPr>
              <a:t>e</a:t>
            </a:r>
            <a:r>
              <a:rPr lang="vi-VN" sz="2400" b="0" u="none" strike="noStrike">
                <a:effectLst/>
                <a:uFillTx/>
                <a:latin typeface="Aptos"/>
              </a:rPr>
              <a:t> </a:t>
            </a:r>
            <a:endParaRPr lang="ro-RO" sz="2400" b="0" u="none" strike="noStrike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vi-VN" sz="2400" b="0" u="none" strike="noStrike">
                <a:effectLst/>
                <a:uFillTx/>
                <a:latin typeface="Aptos"/>
              </a:rPr>
              <a:t>Terapiile necesare – medicamenete și proceduri </a:t>
            </a:r>
            <a:endParaRPr lang="ro-RO" sz="2400" b="0" u="none" strike="noStrike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vi-VN" sz="2400" b="0" u="none" strike="noStrike">
                <a:effectLst/>
                <a:uFillTx/>
                <a:latin typeface="Aptos"/>
              </a:rPr>
              <a:t>Investigațiile necesare – laborator și imagistică </a:t>
            </a:r>
            <a:endParaRPr lang="ro-RO" sz="24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vi-VN" sz="2400" b="1" u="none" strike="noStrike">
                <a:effectLst/>
                <a:uFillTx/>
                <a:latin typeface="Aptos"/>
              </a:rPr>
              <a:t>Organizarea spitalului având ca reper esențial PATUL  este depășită!</a:t>
            </a:r>
            <a:r>
              <a:rPr lang="en-US" sz="2400" b="1" u="none" strike="noStrike">
                <a:effectLst/>
                <a:uFillTx/>
                <a:latin typeface="Aptos"/>
              </a:rPr>
              <a:t>?</a:t>
            </a:r>
            <a:r>
              <a:rPr lang="vi-VN" sz="2400" b="1" u="none" strike="noStrike">
                <a:effectLst/>
                <a:uFillTx/>
                <a:latin typeface="Aptos"/>
              </a:rPr>
              <a:t> </a:t>
            </a:r>
            <a:endParaRPr lang="ro-RO" sz="24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24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2400" b="0" u="none" strike="noStrike">
              <a:effectLst/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pPr>
              <a:tabLst>
                <a:tab pos="0" algn="l"/>
              </a:tabLst>
            </a:pPr>
            <a:r>
              <a:rPr lang="ro-RO">
                <a:solidFill>
                  <a:srgbClr val="FFFFFF"/>
                </a:solidFill>
              </a:rPr>
              <a:t>   Instrumente de calcul a necesarului de personal de ingrijire</a:t>
            </a:r>
            <a:endParaRPr lang="ro-RO" b="0" u="none" strike="noStrike">
              <a:solidFill>
                <a:srgbClr val="FFFFFF"/>
              </a:solidFill>
              <a:effectLst/>
              <a:uFillTx/>
              <a:latin typeface="Aptos"/>
            </a:endParaRPr>
          </a:p>
        </p:txBody>
      </p:sp>
      <p:sp>
        <p:nvSpPr>
          <p:cNvPr id="87" name="Arc 86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/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1" u="none" strike="noStrike" dirty="0">
                <a:effectLst/>
                <a:uFillTx/>
                <a:latin typeface="Aptos"/>
              </a:rPr>
              <a:t>    </a:t>
            </a:r>
            <a:r>
              <a:rPr lang="ro-RO" sz="1400" b="1" u="none" strike="noStrike" dirty="0">
                <a:effectLst/>
                <a:uFillTx/>
                <a:latin typeface="Aptos"/>
              </a:rPr>
              <a:t> 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Masurarea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muncii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asistentului</a:t>
            </a:r>
            <a:r>
              <a:rPr lang="en-US" sz="1400" b="0" u="none" strike="noStrike" dirty="0">
                <a:effectLst/>
                <a:uFillTx/>
                <a:latin typeface="Aptos"/>
              </a:rPr>
              <a:t> medical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este</a:t>
            </a:r>
            <a:r>
              <a:rPr lang="en-US" sz="1400" b="0" u="none" strike="noStrike" dirty="0">
                <a:effectLst/>
                <a:uFillTx/>
                <a:latin typeface="Aptos"/>
              </a:rPr>
              <a:t> un instrument de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gestionare</a:t>
            </a:r>
            <a:r>
              <a:rPr lang="en-US" sz="1400" b="0" u="none" strike="noStrike" dirty="0">
                <a:effectLst/>
                <a:uFillTx/>
                <a:latin typeface="Aptos"/>
              </a:rPr>
              <a:t> a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resursei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umane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si</a:t>
            </a:r>
            <a:r>
              <a:rPr lang="en-US" sz="1400" b="0" u="none" strike="noStrike" dirty="0">
                <a:effectLst/>
                <a:uFillTx/>
                <a:latin typeface="Aptos"/>
              </a:rPr>
              <a:t> care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ajuta</a:t>
            </a:r>
            <a:r>
              <a:rPr lang="en-US" sz="1400" b="0" u="none" strike="noStrike" dirty="0">
                <a:effectLst/>
                <a:uFillTx/>
                <a:latin typeface="Aptos"/>
              </a:rPr>
              <a:t> in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luarea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deciziei</a:t>
            </a:r>
            <a:r>
              <a:rPr lang="en-US" sz="1400" b="0" u="none" strike="noStrike" dirty="0">
                <a:effectLst/>
                <a:uFillTx/>
                <a:latin typeface="Aptos"/>
              </a:rPr>
              <a:t> .</a:t>
            </a:r>
            <a:endParaRPr lang="ro-RO" sz="1400" b="0" u="none" strike="noStrike" dirty="0">
              <a:effectLst/>
              <a:uFillTx/>
              <a:latin typeface="Aptos"/>
            </a:endParaRPr>
          </a:p>
          <a:p>
            <a:pPr marL="228600"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1" u="none" strike="noStrike" dirty="0" err="1">
                <a:effectLst/>
                <a:uFillTx/>
                <a:latin typeface="Aptos"/>
              </a:rPr>
              <a:t>Metodele</a:t>
            </a:r>
            <a:r>
              <a:rPr lang="en-US" sz="1400" b="1" u="none" strike="noStrike" dirty="0">
                <a:effectLst/>
                <a:uFillTx/>
                <a:latin typeface="Aptos"/>
              </a:rPr>
              <a:t> de </a:t>
            </a:r>
            <a:r>
              <a:rPr lang="en-US" sz="1400" b="1" u="none" strike="noStrike" dirty="0" err="1">
                <a:effectLst/>
                <a:uFillTx/>
                <a:latin typeface="Aptos"/>
              </a:rPr>
              <a:t>masurare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disponibile</a:t>
            </a:r>
            <a:r>
              <a:rPr lang="en-US" sz="1400" b="0" u="none" strike="noStrike" dirty="0">
                <a:effectLst/>
                <a:uFillTx/>
                <a:latin typeface="Aptos"/>
              </a:rPr>
              <a:t> care au 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condus</a:t>
            </a:r>
            <a:r>
              <a:rPr lang="en-US" sz="1400" b="0" u="none" strike="noStrike" dirty="0">
                <a:effectLst/>
                <a:uFillTx/>
                <a:latin typeface="Aptos"/>
              </a:rPr>
              <a:t> la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clasificarea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acestora</a:t>
            </a:r>
            <a:r>
              <a:rPr lang="en-US" sz="1400" b="0" u="none" strike="noStrike" dirty="0">
                <a:effectLst/>
                <a:uFillTx/>
                <a:latin typeface="Aptos"/>
              </a:rPr>
              <a:t>:</a:t>
            </a:r>
            <a:endParaRPr lang="ro-RO" sz="1400" b="0" u="none" strike="noStrike" dirty="0">
              <a:effectLst/>
              <a:uFillTx/>
              <a:latin typeface="Aptos"/>
            </a:endParaRPr>
          </a:p>
          <a:p>
            <a:pPr marL="343080" indent="-343080" defTabSz="914400">
              <a:spcBef>
                <a:spcPts val="1001"/>
              </a:spcBef>
              <a:buClr>
                <a:srgbClr val="000000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en-US" sz="1400" b="0" u="none" strike="noStrike" dirty="0">
                <a:effectLst/>
                <a:uFillTx/>
                <a:latin typeface="Aptos"/>
              </a:rPr>
              <a:t>Metode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universale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si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metode</a:t>
            </a:r>
            <a:r>
              <a:rPr lang="en-US" sz="1400" b="0" u="none" strike="noStrike" dirty="0">
                <a:effectLst/>
                <a:uFillTx/>
                <a:latin typeface="Aptos"/>
              </a:rPr>
              <a:t> locale </a:t>
            </a:r>
            <a:endParaRPr lang="ro-RO" sz="1400" b="0" u="none" strike="noStrike" dirty="0">
              <a:effectLst/>
              <a:uFillTx/>
              <a:latin typeface="Aptos"/>
            </a:endParaRPr>
          </a:p>
          <a:p>
            <a:pPr marL="343080" indent="-343080" defTabSz="914400">
              <a:spcBef>
                <a:spcPts val="1001"/>
              </a:spcBef>
              <a:buClr>
                <a:srgbClr val="000000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en-US" sz="1400" b="0" u="none" strike="noStrike" dirty="0">
                <a:effectLst/>
                <a:uFillTx/>
                <a:latin typeface="Aptos"/>
              </a:rPr>
              <a:t>Metode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analitice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si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metode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sintetice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endParaRPr lang="ro-RO" sz="1400" b="0" u="none" strike="noStrike" dirty="0">
              <a:effectLst/>
              <a:uFillTx/>
              <a:latin typeface="Aptos"/>
            </a:endParaRPr>
          </a:p>
          <a:p>
            <a:pPr marL="343080" indent="-343080" defTabSz="914400">
              <a:spcBef>
                <a:spcPts val="1001"/>
              </a:spcBef>
              <a:buClr>
                <a:srgbClr val="000000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en-US" sz="1400" b="0" u="none" strike="noStrike" dirty="0">
                <a:effectLst/>
                <a:uFillTx/>
                <a:latin typeface="Aptos"/>
              </a:rPr>
              <a:t>Metode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directe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si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metode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indirecte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endParaRPr lang="ro-RO" sz="1400" b="0" u="none" strike="noStrike" dirty="0">
              <a:effectLst/>
              <a:uFillTx/>
              <a:latin typeface="Aptos"/>
            </a:endParaRPr>
          </a:p>
          <a:p>
            <a:pPr marL="343080" indent="-343080" defTabSz="914400">
              <a:spcBef>
                <a:spcPts val="1001"/>
              </a:spcBef>
              <a:buClr>
                <a:srgbClr val="000000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en-US" sz="1400" b="0" u="none" strike="noStrike" dirty="0">
                <a:effectLst/>
                <a:uFillTx/>
                <a:latin typeface="Aptos"/>
              </a:rPr>
              <a:t>Metode integrate in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planul</a:t>
            </a:r>
            <a:r>
              <a:rPr lang="en-US" sz="1400" b="0" u="none" strike="noStrike" dirty="0">
                <a:effectLst/>
                <a:uFillTx/>
                <a:latin typeface="Aptos"/>
              </a:rPr>
              <a:t> de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ingrijiri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si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neintegrate</a:t>
            </a:r>
            <a:r>
              <a:rPr lang="en-US" sz="1400" b="0" u="none" strike="noStrike" dirty="0">
                <a:effectLst/>
                <a:uFillTx/>
                <a:latin typeface="Aptos"/>
              </a:rPr>
              <a:t> in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planul</a:t>
            </a:r>
            <a:r>
              <a:rPr lang="en-US" sz="1400" b="0" u="none" strike="noStrike" dirty="0">
                <a:effectLst/>
                <a:uFillTx/>
                <a:latin typeface="Aptos"/>
              </a:rPr>
              <a:t> de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ingrijiri</a:t>
            </a:r>
            <a:endParaRPr lang="ro-RO" sz="1400" b="0" u="none" strike="noStrike" dirty="0">
              <a:effectLst/>
              <a:uFillTx/>
              <a:latin typeface="Aptos"/>
            </a:endParaRPr>
          </a:p>
          <a:p>
            <a:pPr marL="343080" indent="-343080" defTabSz="914400">
              <a:spcBef>
                <a:spcPts val="1001"/>
              </a:spcBef>
              <a:buClr>
                <a:srgbClr val="000000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en-US" sz="1400" b="0" u="none" strike="noStrike" dirty="0">
                <a:effectLst/>
                <a:uFillTx/>
                <a:latin typeface="Aptos"/>
              </a:rPr>
              <a:t>Metode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bazate</a:t>
            </a:r>
            <a:r>
              <a:rPr lang="en-US" sz="1400" b="0" u="none" strike="noStrike" dirty="0">
                <a:effectLst/>
                <a:uFillTx/>
                <a:latin typeface="Aptos"/>
              </a:rPr>
              <a:t> pe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ingrijirile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necesare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si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metode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bazate</a:t>
            </a:r>
            <a:r>
              <a:rPr lang="en-US" sz="1400" b="0" u="none" strike="noStrike" dirty="0">
                <a:effectLst/>
                <a:uFillTx/>
                <a:latin typeface="Aptos"/>
              </a:rPr>
              <a:t> pe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ingrijirile</a:t>
            </a:r>
            <a:r>
              <a:rPr lang="en-US" sz="1400" b="0" u="none" strike="noStrike" dirty="0">
                <a:effectLst/>
                <a:uFillTx/>
                <a:latin typeface="Aptos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efectuate</a:t>
            </a:r>
            <a:endParaRPr lang="ro-RO" sz="14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1" u="none" strike="noStrike" dirty="0">
                <a:effectLst/>
                <a:uFillTx/>
                <a:latin typeface="Aptos"/>
                <a:ea typeface="Microsoft YaHei"/>
              </a:rPr>
              <a:t>   </a:t>
            </a:r>
            <a:r>
              <a:rPr lang="en-US" sz="1400" b="1" u="none" strike="noStrike" dirty="0" err="1">
                <a:effectLst/>
                <a:uFillTx/>
                <a:latin typeface="Aptos"/>
                <a:ea typeface="Microsoft YaHei"/>
              </a:rPr>
              <a:t>Metodele</a:t>
            </a:r>
            <a:r>
              <a:rPr lang="en-US" sz="1400" b="1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1" u="none" strike="noStrike" dirty="0" err="1">
                <a:effectLst/>
                <a:uFillTx/>
                <a:latin typeface="Aptos"/>
                <a:ea typeface="Microsoft YaHei"/>
              </a:rPr>
              <a:t>directe</a:t>
            </a:r>
            <a:r>
              <a:rPr lang="en-US" sz="1400" b="1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se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refera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la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masurarea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pe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baza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unitatilor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de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ingrijiri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elementare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(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efectuate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sau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necesare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)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pentru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fiecare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pacient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,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carora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li </a:t>
            </a:r>
            <a:r>
              <a:rPr lang="en-US" sz="1400" b="1" u="none" strike="noStrike" dirty="0">
                <a:effectLst/>
                <a:uFillTx/>
                <a:latin typeface="Aptos"/>
                <a:ea typeface="Microsoft YaHei"/>
              </a:rPr>
              <a:t>se </a:t>
            </a:r>
            <a:r>
              <a:rPr lang="en-US" sz="1400" b="1" u="none" strike="noStrike" dirty="0" err="1">
                <a:effectLst/>
                <a:uFillTx/>
                <a:latin typeface="Aptos"/>
                <a:ea typeface="Microsoft YaHei"/>
              </a:rPr>
              <a:t>atribuie</a:t>
            </a:r>
            <a:r>
              <a:rPr lang="en-US" sz="1400" b="1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1" u="none" strike="noStrike" dirty="0" err="1">
                <a:effectLst/>
                <a:uFillTx/>
                <a:latin typeface="Aptos"/>
                <a:ea typeface="Microsoft YaHei"/>
              </a:rPr>
              <a:t>valori-timp</a:t>
            </a:r>
            <a:r>
              <a:rPr lang="en-US" sz="1400" b="1" u="none" strike="noStrike" dirty="0">
                <a:effectLst/>
                <a:uFillTx/>
                <a:latin typeface="Aptos"/>
                <a:ea typeface="Microsoft YaHei"/>
              </a:rPr>
              <a:t>. </a:t>
            </a:r>
            <a:endParaRPr lang="ro-RO" sz="1400" b="0" u="none" strike="noStrike" dirty="0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Se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defineste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1" u="none" strike="noStrike" dirty="0" err="1">
                <a:effectLst/>
                <a:uFillTx/>
                <a:latin typeface="Aptos"/>
                <a:ea typeface="Microsoft YaHei"/>
              </a:rPr>
              <a:t>volumul</a:t>
            </a:r>
            <a:r>
              <a:rPr lang="en-US" sz="1400" b="1" u="none" strike="noStrike" dirty="0">
                <a:effectLst/>
                <a:uFillTx/>
                <a:latin typeface="Aptos"/>
                <a:ea typeface="Microsoft YaHei"/>
              </a:rPr>
              <a:t> global de </a:t>
            </a:r>
            <a:r>
              <a:rPr lang="en-US" sz="1400" b="1" u="none" strike="noStrike" dirty="0" err="1">
                <a:effectLst/>
                <a:uFillTx/>
                <a:latin typeface="Aptos"/>
                <a:ea typeface="Microsoft YaHei"/>
              </a:rPr>
              <a:t>timp</a:t>
            </a:r>
            <a:r>
              <a:rPr lang="en-US" sz="1400" b="1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(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consumat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sau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necesar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),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pentru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o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sectie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sau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o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institutie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. </a:t>
            </a:r>
            <a:endParaRPr lang="ro-RO" sz="1400" b="0" u="none" strike="noStrike" dirty="0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Apoi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, in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functie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de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ingrijiri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si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de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timpul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necesar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, se </a:t>
            </a:r>
            <a:r>
              <a:rPr lang="en-US" sz="1400" b="1" u="none" strike="noStrike" dirty="0" err="1">
                <a:effectLst/>
                <a:uFillTx/>
                <a:latin typeface="Aptos"/>
                <a:ea typeface="Microsoft YaHei"/>
              </a:rPr>
              <a:t>definesc</a:t>
            </a:r>
            <a:r>
              <a:rPr lang="en-US" sz="1400" b="1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1" u="none" strike="noStrike" dirty="0" err="1">
                <a:effectLst/>
                <a:uFillTx/>
                <a:latin typeface="Aptos"/>
                <a:ea typeface="Microsoft YaHei"/>
              </a:rPr>
              <a:t>categoriile</a:t>
            </a:r>
            <a:r>
              <a:rPr lang="en-US" sz="1400" b="1" u="none" strike="noStrike" dirty="0">
                <a:effectLst/>
                <a:uFillTx/>
                <a:latin typeface="Aptos"/>
                <a:ea typeface="Microsoft YaHei"/>
              </a:rPr>
              <a:t> de </a:t>
            </a:r>
            <a:r>
              <a:rPr lang="en-US" sz="1400" b="1" u="none" strike="noStrike" dirty="0" err="1">
                <a:effectLst/>
                <a:uFillTx/>
                <a:latin typeface="Aptos"/>
                <a:ea typeface="Microsoft YaHei"/>
              </a:rPr>
              <a:t>pacienti</a:t>
            </a:r>
            <a:r>
              <a:rPr lang="en-US" sz="1400" b="1" u="none" strike="noStrike" dirty="0">
                <a:effectLst/>
                <a:uFillTx/>
                <a:latin typeface="Aptos"/>
                <a:ea typeface="Microsoft YaHei"/>
              </a:rPr>
              <a:t>.</a:t>
            </a:r>
            <a:endParaRPr lang="ro-RO" sz="14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1" u="none" strike="noStrike" dirty="0">
                <a:effectLst/>
                <a:uFillTx/>
                <a:latin typeface="Aptos"/>
                <a:ea typeface="Microsoft YaHei"/>
              </a:rPr>
              <a:t>   </a:t>
            </a:r>
            <a:r>
              <a:rPr lang="en-US" sz="1400" b="1" u="none" strike="noStrike" dirty="0" err="1">
                <a:effectLst/>
                <a:uFillTx/>
                <a:latin typeface="Aptos"/>
                <a:ea typeface="Microsoft YaHei"/>
              </a:rPr>
              <a:t>Metodele</a:t>
            </a:r>
            <a:r>
              <a:rPr lang="en-US" sz="1400" b="1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1" u="none" strike="noStrike" dirty="0" err="1">
                <a:effectLst/>
                <a:uFillTx/>
                <a:latin typeface="Aptos"/>
                <a:ea typeface="Microsoft YaHei"/>
              </a:rPr>
              <a:t>indirecte</a:t>
            </a:r>
            <a:r>
              <a:rPr lang="en-US" sz="1400" b="1" u="none" strike="noStrike" dirty="0">
                <a:effectLst/>
                <a:uFillTx/>
                <a:latin typeface="Aptos"/>
                <a:ea typeface="Microsoft YaHei"/>
              </a:rPr>
              <a:t> (pe </a:t>
            </a:r>
            <a:r>
              <a:rPr lang="en-US" sz="1400" b="1" u="none" strike="noStrike" dirty="0" err="1">
                <a:effectLst/>
                <a:uFillTx/>
                <a:latin typeface="Aptos"/>
                <a:ea typeface="Microsoft YaHei"/>
              </a:rPr>
              <a:t>categorii</a:t>
            </a:r>
            <a:r>
              <a:rPr lang="en-US" sz="1400" b="1" u="none" strike="noStrike" dirty="0">
                <a:effectLst/>
                <a:uFillTx/>
                <a:latin typeface="Aptos"/>
                <a:ea typeface="Microsoft YaHei"/>
              </a:rPr>
              <a:t> de </a:t>
            </a:r>
            <a:r>
              <a:rPr lang="en-US" sz="1400" b="1" u="none" strike="noStrike" dirty="0" err="1">
                <a:effectLst/>
                <a:uFillTx/>
                <a:latin typeface="Aptos"/>
                <a:ea typeface="Microsoft YaHei"/>
              </a:rPr>
              <a:t>persoane</a:t>
            </a:r>
            <a:r>
              <a:rPr lang="en-US" sz="1400" b="1" u="none" strike="noStrike" dirty="0">
                <a:effectLst/>
                <a:uFillTx/>
                <a:latin typeface="Aptos"/>
                <a:ea typeface="Microsoft YaHei"/>
              </a:rPr>
              <a:t>) 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nu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masoara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volumul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de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munca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pentru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ingrijiri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, ci </a:t>
            </a:r>
            <a:r>
              <a:rPr lang="en-US" sz="1400" b="1" u="none" strike="noStrike" dirty="0" err="1">
                <a:effectLst/>
                <a:uFillTx/>
                <a:latin typeface="Aptos"/>
                <a:ea typeface="Microsoft YaHei"/>
              </a:rPr>
              <a:t>clasifica</a:t>
            </a:r>
            <a:r>
              <a:rPr lang="en-US" sz="1400" b="1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1" u="none" strike="noStrike" dirty="0" err="1">
                <a:effectLst/>
                <a:uFillTx/>
                <a:latin typeface="Aptos"/>
                <a:ea typeface="Microsoft YaHei"/>
              </a:rPr>
              <a:t>pacientii</a:t>
            </a:r>
            <a:r>
              <a:rPr lang="en-US" sz="1400" b="1" u="none" strike="noStrike" dirty="0">
                <a:effectLst/>
                <a:uFillTx/>
                <a:latin typeface="Aptos"/>
                <a:ea typeface="Microsoft YaHei"/>
              </a:rPr>
              <a:t> in </a:t>
            </a:r>
            <a:r>
              <a:rPr lang="en-US" sz="1400" b="1" u="none" strike="noStrike" dirty="0" err="1">
                <a:effectLst/>
                <a:uFillTx/>
                <a:latin typeface="Aptos"/>
                <a:ea typeface="Microsoft YaHei"/>
              </a:rPr>
              <a:t>functie</a:t>
            </a:r>
            <a:r>
              <a:rPr lang="en-US" sz="1400" b="1" u="none" strike="noStrike" dirty="0">
                <a:effectLst/>
                <a:uFillTx/>
                <a:latin typeface="Aptos"/>
                <a:ea typeface="Microsoft YaHei"/>
              </a:rPr>
              <a:t> de </a:t>
            </a:r>
            <a:r>
              <a:rPr lang="en-US" sz="1400" b="1" u="none" strike="noStrike" dirty="0" err="1">
                <a:effectLst/>
                <a:uFillTx/>
                <a:latin typeface="Aptos"/>
                <a:ea typeface="Microsoft YaHei"/>
              </a:rPr>
              <a:t>starea</a:t>
            </a:r>
            <a:r>
              <a:rPr lang="en-US" sz="1400" b="1" u="none" strike="noStrike" dirty="0">
                <a:effectLst/>
                <a:uFillTx/>
                <a:latin typeface="Aptos"/>
                <a:ea typeface="Microsoft YaHei"/>
              </a:rPr>
              <a:t> lor de </a:t>
            </a:r>
            <a:r>
              <a:rPr lang="en-US" sz="1400" b="1" u="none" strike="noStrike" dirty="0" err="1">
                <a:effectLst/>
                <a:uFillTx/>
                <a:latin typeface="Aptos"/>
                <a:ea typeface="Microsoft YaHei"/>
              </a:rPr>
              <a:t>dependenta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,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dupa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care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stabilesc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coeficienti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, care permit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trecerea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de la o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categorie</a:t>
            </a:r>
            <a:r>
              <a:rPr lang="en-US" sz="1400" b="0" u="none" strike="noStrike" dirty="0">
                <a:effectLst/>
                <a:uFillTx/>
                <a:latin typeface="Aptos"/>
                <a:ea typeface="Microsoft YaHei"/>
              </a:rPr>
              <a:t> de date la </a:t>
            </a:r>
            <a:r>
              <a:rPr lang="en-US" sz="1400" b="0" u="none" strike="noStrike" dirty="0" err="1">
                <a:effectLst/>
                <a:uFillTx/>
                <a:latin typeface="Aptos"/>
                <a:ea typeface="Microsoft YaHei"/>
              </a:rPr>
              <a:t>alta.</a:t>
            </a:r>
            <a:endParaRPr lang="ro-RO" sz="1400" b="0" u="none" strike="noStrike" dirty="0">
              <a:effectLst/>
              <a:uFillTx/>
              <a:latin typeface="Aptos"/>
            </a:endParaRPr>
          </a:p>
          <a:p>
            <a:pPr marL="228600"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1400" b="0" u="none" strike="noStrike" dirty="0">
              <a:effectLst/>
              <a:uFillTx/>
              <a:latin typeface="Aptos"/>
            </a:endParaRPr>
          </a:p>
          <a:p>
            <a:pPr marL="228600"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1400" b="0" u="none" strike="noStrike" dirty="0">
              <a:effectLst/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pPr>
              <a:tabLst>
                <a:tab pos="0" algn="l"/>
              </a:tabLst>
            </a:pPr>
            <a:r>
              <a:rPr lang="ro-RO">
                <a:solidFill>
                  <a:srgbClr val="FFFFFF"/>
                </a:solidFill>
              </a:rPr>
              <a:t>  Instrumente de calcul a necesarului de personal de ingrijire</a:t>
            </a:r>
            <a:endParaRPr lang="ro-RO" b="0" u="none" strike="noStrike">
              <a:solidFill>
                <a:srgbClr val="FFFFFF"/>
              </a:solidFill>
              <a:effectLst/>
              <a:uFillTx/>
              <a:latin typeface="Aptos"/>
            </a:endParaRPr>
          </a:p>
        </p:txBody>
      </p:sp>
      <p:sp>
        <p:nvSpPr>
          <p:cNvPr id="89" name="Arc 88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/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ro-RO" sz="2100" b="1" u="none" strike="noStrike">
                <a:effectLst/>
                <a:uFillTx/>
                <a:latin typeface="Aptos"/>
              </a:rPr>
              <a:t>    </a:t>
            </a:r>
            <a:r>
              <a:rPr lang="en-US" sz="2100" b="1" u="none" strike="noStrike">
                <a:effectLst/>
                <a:uFillTx/>
                <a:latin typeface="Aptos"/>
              </a:rPr>
              <a:t>Metode</a:t>
            </a:r>
            <a:r>
              <a:rPr lang="en-US" sz="2100" b="1" i="1" u="none" strike="noStrike">
                <a:effectLst/>
                <a:uFillTx/>
                <a:latin typeface="Aptos"/>
              </a:rPr>
              <a:t> </a:t>
            </a:r>
            <a:r>
              <a:rPr lang="en-US" sz="2100" b="1" u="none" strike="noStrike" err="1">
                <a:effectLst/>
                <a:uFillTx/>
                <a:latin typeface="Aptos"/>
              </a:rPr>
              <a:t>bazate</a:t>
            </a:r>
            <a:r>
              <a:rPr lang="en-US" sz="2100" b="1" u="none" strike="noStrike">
                <a:effectLst/>
                <a:uFillTx/>
                <a:latin typeface="Aptos"/>
              </a:rPr>
              <a:t> pe </a:t>
            </a:r>
            <a:r>
              <a:rPr lang="en-US" sz="2100" b="1" i="1" u="none" strike="noStrike" err="1">
                <a:effectLst/>
                <a:uFillTx/>
                <a:latin typeface="Aptos"/>
              </a:rPr>
              <a:t>ingrijirile</a:t>
            </a:r>
            <a:r>
              <a:rPr lang="en-US" sz="2100" b="1" i="1" u="none" strike="noStrike">
                <a:effectLst/>
                <a:uFillTx/>
                <a:latin typeface="Aptos"/>
              </a:rPr>
              <a:t> </a:t>
            </a:r>
            <a:r>
              <a:rPr lang="en-US" sz="2100" b="1" i="1" u="none" strike="noStrike" err="1">
                <a:effectLst/>
                <a:uFillTx/>
                <a:latin typeface="Aptos"/>
              </a:rPr>
              <a:t>necesare</a:t>
            </a:r>
            <a:r>
              <a:rPr lang="en-US" sz="2100" b="1" i="1" u="none" strike="noStrike">
                <a:effectLst/>
                <a:uFillTx/>
                <a:latin typeface="Aptos"/>
              </a:rPr>
              <a:t> </a:t>
            </a:r>
            <a:r>
              <a:rPr lang="en-US" sz="2100" b="1" u="none" strike="noStrike" err="1">
                <a:effectLst/>
                <a:uFillTx/>
                <a:latin typeface="Aptos"/>
              </a:rPr>
              <a:t>si</a:t>
            </a:r>
            <a:r>
              <a:rPr lang="en-US" sz="2100" b="1" i="1" u="none" strike="noStrike">
                <a:effectLst/>
                <a:uFillTx/>
                <a:latin typeface="Aptos"/>
              </a:rPr>
              <a:t> </a:t>
            </a:r>
            <a:r>
              <a:rPr lang="en-US" sz="2100" b="1" u="none" strike="noStrike" err="1">
                <a:effectLst/>
                <a:uFillTx/>
                <a:latin typeface="Aptos"/>
              </a:rPr>
              <a:t>metode</a:t>
            </a:r>
            <a:r>
              <a:rPr lang="en-US" sz="2100" b="1" i="1" u="none" strike="noStrike">
                <a:effectLst/>
                <a:uFillTx/>
                <a:latin typeface="Aptos"/>
              </a:rPr>
              <a:t> </a:t>
            </a:r>
            <a:r>
              <a:rPr lang="en-US" sz="2100" b="1" u="none" strike="noStrike" err="1">
                <a:effectLst/>
                <a:uFillTx/>
                <a:latin typeface="Aptos"/>
              </a:rPr>
              <a:t>bazate</a:t>
            </a:r>
            <a:r>
              <a:rPr lang="en-US" sz="2100" b="1" u="none" strike="noStrike">
                <a:effectLst/>
                <a:uFillTx/>
                <a:latin typeface="Aptos"/>
              </a:rPr>
              <a:t> pe </a:t>
            </a:r>
            <a:r>
              <a:rPr lang="en-US" sz="2100" b="1" i="1" u="none" strike="noStrike" err="1">
                <a:effectLst/>
                <a:uFillTx/>
                <a:latin typeface="Aptos"/>
              </a:rPr>
              <a:t>ingrijirile</a:t>
            </a:r>
            <a:r>
              <a:rPr lang="en-US" sz="2100" b="1" i="1" u="none" strike="noStrike">
                <a:effectLst/>
                <a:uFillTx/>
                <a:latin typeface="Aptos"/>
              </a:rPr>
              <a:t> </a:t>
            </a:r>
            <a:r>
              <a:rPr lang="en-US" sz="2100" b="1" i="1" u="none" strike="noStrike" err="1">
                <a:effectLst/>
                <a:uFillTx/>
                <a:latin typeface="Aptos"/>
              </a:rPr>
              <a:t>efectuate</a:t>
            </a:r>
            <a:r>
              <a:rPr lang="en-US" sz="2100" b="1" i="1" u="none" strike="noStrike">
                <a:effectLst/>
                <a:uFillTx/>
                <a:latin typeface="Aptos"/>
              </a:rPr>
              <a:t>.</a:t>
            </a:r>
            <a:endParaRPr lang="ro-RO" sz="2100" b="0" u="none" strike="noStrike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100" b="1" i="1" u="none" strike="noStrike">
                <a:effectLst/>
                <a:uFillTx/>
                <a:latin typeface="Aptos"/>
              </a:rPr>
              <a:t> </a:t>
            </a:r>
            <a:r>
              <a:rPr lang="en-US" sz="2100" b="0" u="none" strike="noStrike">
                <a:effectLst/>
                <a:uFillTx/>
                <a:latin typeface="Aptos"/>
              </a:rPr>
              <a:t> </a:t>
            </a:r>
            <a:r>
              <a:rPr lang="en-US" sz="2100" b="1" u="none" strike="noStrike" err="1">
                <a:effectLst/>
                <a:uFillTx/>
                <a:latin typeface="Aptos"/>
              </a:rPr>
              <a:t>Ingrijirile</a:t>
            </a:r>
            <a:r>
              <a:rPr lang="en-US" sz="2100" b="1" u="none" strike="noStrike">
                <a:effectLst/>
                <a:uFillTx/>
                <a:latin typeface="Aptos"/>
              </a:rPr>
              <a:t> </a:t>
            </a:r>
            <a:r>
              <a:rPr lang="en-US" sz="2100" b="1" u="none" strike="noStrike" err="1">
                <a:effectLst/>
                <a:uFillTx/>
                <a:latin typeface="Aptos"/>
              </a:rPr>
              <a:t>necesare</a:t>
            </a:r>
            <a:r>
              <a:rPr lang="en-US" sz="2100" b="1" u="none" strike="noStrike">
                <a:effectLst/>
                <a:uFillTx/>
                <a:latin typeface="Aptos"/>
              </a:rPr>
              <a:t> </a:t>
            </a:r>
            <a:r>
              <a:rPr lang="en-US" sz="2100" b="0" u="none" strike="noStrike" err="1">
                <a:effectLst/>
                <a:uFillTx/>
                <a:latin typeface="Aptos"/>
              </a:rPr>
              <a:t>reprezinta</a:t>
            </a:r>
            <a:r>
              <a:rPr lang="en-US" sz="2100" b="0" u="none" strike="noStrike">
                <a:effectLst/>
                <a:uFillTx/>
                <a:latin typeface="Aptos"/>
              </a:rPr>
              <a:t> </a:t>
            </a:r>
            <a:r>
              <a:rPr lang="en-US" sz="2100" b="0" u="none" strike="noStrike" err="1">
                <a:effectLst/>
                <a:uFillTx/>
                <a:latin typeface="Aptos"/>
              </a:rPr>
              <a:t>ingrijirile</a:t>
            </a:r>
            <a:r>
              <a:rPr lang="en-US" sz="2100" b="0" u="none" strike="noStrike">
                <a:effectLst/>
                <a:uFillTx/>
                <a:latin typeface="Aptos"/>
              </a:rPr>
              <a:t> pe care le </a:t>
            </a:r>
            <a:r>
              <a:rPr lang="en-US" sz="2100" b="0" u="none" strike="noStrike" err="1">
                <a:effectLst/>
                <a:uFillTx/>
                <a:latin typeface="Aptos"/>
              </a:rPr>
              <a:t>necesita</a:t>
            </a:r>
            <a:r>
              <a:rPr lang="en-US" sz="2100" b="0" u="none" strike="noStrike">
                <a:effectLst/>
                <a:uFillTx/>
                <a:latin typeface="Aptos"/>
              </a:rPr>
              <a:t> </a:t>
            </a:r>
            <a:r>
              <a:rPr lang="en-US" sz="2100" b="0" u="none" strike="noStrike" err="1">
                <a:effectLst/>
                <a:uFillTx/>
                <a:latin typeface="Aptos"/>
              </a:rPr>
              <a:t>pacientul</a:t>
            </a:r>
            <a:r>
              <a:rPr lang="en-US" sz="2100" b="0" u="none" strike="noStrike">
                <a:effectLst/>
                <a:uFillTx/>
                <a:latin typeface="Aptos"/>
              </a:rPr>
              <a:t> </a:t>
            </a:r>
            <a:r>
              <a:rPr lang="en-US" sz="2100" b="0" u="none" strike="noStrike" err="1">
                <a:effectLst/>
                <a:uFillTx/>
                <a:latin typeface="Aptos"/>
              </a:rPr>
              <a:t>si</a:t>
            </a:r>
            <a:r>
              <a:rPr lang="en-US" sz="2100" b="0" u="none" strike="noStrike">
                <a:effectLst/>
                <a:uFillTx/>
                <a:latin typeface="Aptos"/>
              </a:rPr>
              <a:t> care se </a:t>
            </a:r>
            <a:r>
              <a:rPr lang="en-US" sz="2100" b="0" u="none" strike="noStrike" err="1">
                <a:effectLst/>
                <a:uFillTx/>
                <a:latin typeface="Aptos"/>
              </a:rPr>
              <a:t>bazeaza</a:t>
            </a:r>
            <a:r>
              <a:rPr lang="en-US" sz="2100" b="0" u="none" strike="noStrike">
                <a:effectLst/>
                <a:uFillTx/>
                <a:latin typeface="Aptos"/>
              </a:rPr>
              <a:t> pe </a:t>
            </a:r>
            <a:r>
              <a:rPr lang="en-US" sz="2100" b="0" u="none" strike="noStrike" err="1">
                <a:effectLst/>
                <a:uFillTx/>
                <a:latin typeface="Aptos"/>
              </a:rPr>
              <a:t>starea</a:t>
            </a:r>
            <a:r>
              <a:rPr lang="en-US" sz="2100" b="0" u="none" strike="noStrike">
                <a:effectLst/>
                <a:uFillTx/>
                <a:latin typeface="Aptos"/>
              </a:rPr>
              <a:t> </a:t>
            </a:r>
            <a:r>
              <a:rPr lang="en-US" sz="2100" b="0" u="none" strike="noStrike" err="1">
                <a:effectLst/>
                <a:uFillTx/>
                <a:latin typeface="Aptos"/>
              </a:rPr>
              <a:t>sa</a:t>
            </a:r>
            <a:r>
              <a:rPr lang="en-US" sz="2100" b="0" u="none" strike="noStrike">
                <a:effectLst/>
                <a:uFillTx/>
                <a:latin typeface="Aptos"/>
              </a:rPr>
              <a:t> de </a:t>
            </a:r>
            <a:r>
              <a:rPr lang="en-US" sz="2100" b="0" u="none" strike="noStrike" err="1">
                <a:effectLst/>
                <a:uFillTx/>
                <a:latin typeface="Aptos"/>
              </a:rPr>
              <a:t>sanatate</a:t>
            </a:r>
            <a:r>
              <a:rPr lang="en-US" sz="2100" b="0" u="none" strike="noStrike">
                <a:effectLst/>
                <a:uFillTx/>
                <a:latin typeface="Aptos"/>
              </a:rPr>
              <a:t>, pe </a:t>
            </a:r>
            <a:r>
              <a:rPr lang="en-US" sz="2100" b="0" u="none" strike="noStrike" err="1">
                <a:effectLst/>
                <a:uFillTx/>
                <a:latin typeface="Aptos"/>
              </a:rPr>
              <a:t>boala</a:t>
            </a:r>
            <a:r>
              <a:rPr lang="en-US" sz="2100" b="0" u="none" strike="noStrike">
                <a:effectLst/>
                <a:uFillTx/>
                <a:latin typeface="Aptos"/>
              </a:rPr>
              <a:t>  </a:t>
            </a:r>
            <a:r>
              <a:rPr lang="en-US" sz="2100" b="0" u="none" strike="noStrike" err="1">
                <a:effectLst/>
                <a:uFillTx/>
                <a:latin typeface="Aptos"/>
              </a:rPr>
              <a:t>sau</a:t>
            </a:r>
            <a:r>
              <a:rPr lang="en-US" sz="2100" b="0" u="none" strike="noStrike">
                <a:effectLst/>
                <a:uFillTx/>
                <a:latin typeface="Aptos"/>
              </a:rPr>
              <a:t> pe </a:t>
            </a:r>
            <a:r>
              <a:rPr lang="en-US" sz="2100" b="0" u="none" strike="noStrike" err="1">
                <a:effectLst/>
                <a:uFillTx/>
                <a:latin typeface="Aptos"/>
              </a:rPr>
              <a:t>gradul</a:t>
            </a:r>
            <a:r>
              <a:rPr lang="en-US" sz="2100" b="0" u="none" strike="noStrike">
                <a:effectLst/>
                <a:uFillTx/>
                <a:latin typeface="Aptos"/>
              </a:rPr>
              <a:t> de </a:t>
            </a:r>
            <a:r>
              <a:rPr lang="en-US" sz="2100" b="0" u="none" strike="noStrike" err="1">
                <a:effectLst/>
                <a:uFillTx/>
                <a:latin typeface="Aptos"/>
              </a:rPr>
              <a:t>dependenta</a:t>
            </a:r>
            <a:r>
              <a:rPr lang="en-US" sz="2100" b="0" u="none" strike="noStrike">
                <a:effectLst/>
                <a:uFillTx/>
                <a:latin typeface="Aptos"/>
              </a:rPr>
              <a:t>.</a:t>
            </a:r>
            <a:endParaRPr lang="ro-RO" sz="2100" b="0" u="none" strike="noStrike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100" b="0" u="none" strike="noStrike">
                <a:effectLst/>
                <a:uFillTx/>
                <a:latin typeface="Aptos"/>
              </a:rPr>
              <a:t>  </a:t>
            </a:r>
            <a:r>
              <a:rPr lang="en-US" sz="2100" b="1" u="none" strike="noStrike" err="1">
                <a:effectLst/>
                <a:uFillTx/>
                <a:latin typeface="Aptos"/>
              </a:rPr>
              <a:t>Ingrijirile</a:t>
            </a:r>
            <a:r>
              <a:rPr lang="en-US" sz="2100" b="1" u="none" strike="noStrike">
                <a:effectLst/>
                <a:uFillTx/>
                <a:latin typeface="Aptos"/>
              </a:rPr>
              <a:t> </a:t>
            </a:r>
            <a:r>
              <a:rPr lang="en-US" sz="2100" b="1" u="none" strike="noStrike" err="1">
                <a:effectLst/>
                <a:uFillTx/>
                <a:latin typeface="Aptos"/>
              </a:rPr>
              <a:t>efectuate</a:t>
            </a:r>
            <a:r>
              <a:rPr lang="en-US" sz="2100" b="1" u="none" strike="noStrike">
                <a:effectLst/>
                <a:uFillTx/>
                <a:latin typeface="Aptos"/>
              </a:rPr>
              <a:t> </a:t>
            </a:r>
            <a:r>
              <a:rPr lang="en-US" sz="2100" b="0" u="none" strike="noStrike" err="1">
                <a:effectLst/>
                <a:uFillTx/>
                <a:latin typeface="Aptos"/>
              </a:rPr>
              <a:t>reprezinta</a:t>
            </a:r>
            <a:r>
              <a:rPr lang="en-US" sz="2100" b="0" u="none" strike="noStrike">
                <a:effectLst/>
                <a:uFillTx/>
                <a:latin typeface="Aptos"/>
              </a:rPr>
              <a:t> </a:t>
            </a:r>
            <a:r>
              <a:rPr lang="en-US" sz="2100" b="0" u="none" strike="noStrike" err="1">
                <a:effectLst/>
                <a:uFillTx/>
                <a:latin typeface="Aptos"/>
              </a:rPr>
              <a:t>actele</a:t>
            </a:r>
            <a:r>
              <a:rPr lang="en-US" sz="2100" b="0" u="none" strike="noStrike">
                <a:effectLst/>
                <a:uFillTx/>
                <a:latin typeface="Aptos"/>
              </a:rPr>
              <a:t> legate de </a:t>
            </a:r>
            <a:r>
              <a:rPr lang="en-US" sz="2100" b="0" u="none" strike="noStrike" err="1">
                <a:effectLst/>
                <a:uFillTx/>
                <a:latin typeface="Aptos"/>
              </a:rPr>
              <a:t>ingrijirea</a:t>
            </a:r>
            <a:r>
              <a:rPr lang="en-US" sz="2100" b="0" u="none" strike="noStrike">
                <a:effectLst/>
                <a:uFillTx/>
                <a:latin typeface="Aptos"/>
              </a:rPr>
              <a:t> </a:t>
            </a:r>
            <a:r>
              <a:rPr lang="en-US" sz="2100" b="0" u="none" strike="noStrike" err="1">
                <a:effectLst/>
                <a:uFillTx/>
                <a:latin typeface="Aptos"/>
              </a:rPr>
              <a:t>pacientului</a:t>
            </a:r>
            <a:r>
              <a:rPr lang="en-US" sz="2100" b="0" u="none" strike="noStrike">
                <a:effectLst/>
                <a:uFillTx/>
                <a:latin typeface="Aptos"/>
              </a:rPr>
              <a:t>, pe care </a:t>
            </a:r>
            <a:r>
              <a:rPr lang="en-US" sz="2100" b="0" u="none" strike="noStrike" err="1">
                <a:effectLst/>
                <a:uFillTx/>
                <a:latin typeface="Aptos"/>
              </a:rPr>
              <a:t>personalul</a:t>
            </a:r>
            <a:r>
              <a:rPr lang="en-US" sz="2100" b="0" u="none" strike="noStrike">
                <a:effectLst/>
                <a:uFillTx/>
                <a:latin typeface="Aptos"/>
              </a:rPr>
              <a:t> le </a:t>
            </a:r>
            <a:r>
              <a:rPr lang="en-US" sz="2100" b="0" u="none" strike="noStrike" err="1">
                <a:effectLst/>
                <a:uFillTx/>
                <a:latin typeface="Aptos"/>
              </a:rPr>
              <a:t>realizeaza</a:t>
            </a:r>
            <a:r>
              <a:rPr lang="en-US" sz="2100" b="0" u="none" strike="noStrike">
                <a:effectLst/>
                <a:uFillTx/>
                <a:latin typeface="Aptos"/>
              </a:rPr>
              <a:t> la </a:t>
            </a:r>
            <a:r>
              <a:rPr lang="en-US" sz="2100" b="0" u="none" strike="noStrike" err="1">
                <a:effectLst/>
                <a:uFillTx/>
                <a:latin typeface="Aptos"/>
              </a:rPr>
              <a:t>modul</a:t>
            </a:r>
            <a:r>
              <a:rPr lang="en-US" sz="2100" b="0" u="none" strike="noStrike">
                <a:effectLst/>
                <a:uFillTx/>
                <a:latin typeface="Aptos"/>
              </a:rPr>
              <a:t> </a:t>
            </a:r>
            <a:r>
              <a:rPr lang="en-US" sz="2100" b="0" u="none" strike="noStrike" err="1">
                <a:effectLst/>
                <a:uFillTx/>
                <a:latin typeface="Aptos"/>
              </a:rPr>
              <a:t>concret</a:t>
            </a:r>
            <a:r>
              <a:rPr lang="en-US" sz="2100" b="0" u="none" strike="noStrike">
                <a:effectLst/>
                <a:uFillTx/>
                <a:latin typeface="Aptos"/>
              </a:rPr>
              <a:t>, </a:t>
            </a:r>
            <a:r>
              <a:rPr lang="en-US" sz="2100" b="1" u="none" strike="noStrike">
                <a:effectLst/>
                <a:uFillTx/>
                <a:latin typeface="Aptos"/>
              </a:rPr>
              <a:t>fie ca sunt </a:t>
            </a:r>
            <a:r>
              <a:rPr lang="en-US" sz="2100" b="1" u="none" strike="noStrike" err="1">
                <a:effectLst/>
                <a:uFillTx/>
                <a:latin typeface="Aptos"/>
              </a:rPr>
              <a:t>sau</a:t>
            </a:r>
            <a:r>
              <a:rPr lang="en-US" sz="2100" b="1" u="none" strike="noStrike">
                <a:effectLst/>
                <a:uFillTx/>
                <a:latin typeface="Aptos"/>
              </a:rPr>
              <a:t> nu sunt integrate </a:t>
            </a:r>
            <a:r>
              <a:rPr lang="en-US" sz="2100" b="1" u="none" strike="noStrike" err="1">
                <a:effectLst/>
                <a:uFillTx/>
                <a:latin typeface="Aptos"/>
              </a:rPr>
              <a:t>intr</a:t>
            </a:r>
            <a:r>
              <a:rPr lang="en-US" sz="2100" b="1" u="none" strike="noStrike">
                <a:effectLst/>
                <a:uFillTx/>
                <a:latin typeface="Aptos"/>
              </a:rPr>
              <a:t>-un plan de </a:t>
            </a:r>
            <a:r>
              <a:rPr lang="en-US" sz="2100" b="1" u="none" strike="noStrike" err="1">
                <a:effectLst/>
                <a:uFillTx/>
                <a:latin typeface="Aptos"/>
              </a:rPr>
              <a:t>ingrijiri</a:t>
            </a:r>
            <a:endParaRPr lang="ro-RO" sz="2100" b="0" u="none" strike="noStrike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100" b="1" u="none" strike="noStrike">
                <a:effectLst/>
                <a:uFillTx/>
                <a:latin typeface="Aptos"/>
              </a:rPr>
              <a:t>Este o </a:t>
            </a:r>
            <a:r>
              <a:rPr lang="en-US" sz="2100" b="1" u="none" strike="noStrike" err="1">
                <a:effectLst/>
                <a:uFillTx/>
                <a:latin typeface="Aptos"/>
              </a:rPr>
              <a:t>metoda</a:t>
            </a:r>
            <a:r>
              <a:rPr lang="en-US" sz="2100" b="1" u="none" strike="noStrike">
                <a:effectLst/>
                <a:uFillTx/>
                <a:latin typeface="Aptos"/>
              </a:rPr>
              <a:t> </a:t>
            </a:r>
            <a:r>
              <a:rPr lang="en-US" sz="2100" b="1" u="none" strike="noStrike" err="1">
                <a:effectLst/>
                <a:uFillTx/>
                <a:latin typeface="Aptos"/>
              </a:rPr>
              <a:t>complexa</a:t>
            </a:r>
            <a:r>
              <a:rPr lang="en-US" sz="2100" b="1" u="none" strike="noStrike">
                <a:effectLst/>
                <a:uFillTx/>
                <a:latin typeface="Aptos"/>
              </a:rPr>
              <a:t> </a:t>
            </a:r>
            <a:r>
              <a:rPr lang="en-US" sz="2100" b="1" u="none" strike="noStrike" err="1">
                <a:effectLst/>
                <a:uFillTx/>
                <a:latin typeface="Aptos"/>
              </a:rPr>
              <a:t>dar</a:t>
            </a:r>
            <a:r>
              <a:rPr lang="en-US" sz="2100" b="1" u="none" strike="noStrike">
                <a:effectLst/>
                <a:uFillTx/>
                <a:latin typeface="Aptos"/>
              </a:rPr>
              <a:t> care </a:t>
            </a:r>
            <a:r>
              <a:rPr lang="en-US" sz="2100" b="1" u="none" strike="noStrike" err="1">
                <a:effectLst/>
                <a:uFillTx/>
                <a:latin typeface="Aptos"/>
              </a:rPr>
              <a:t>implica</a:t>
            </a:r>
            <a:r>
              <a:rPr lang="en-US" sz="2100" b="1" u="none" strike="noStrike">
                <a:effectLst/>
                <a:uFillTx/>
                <a:latin typeface="Aptos"/>
              </a:rPr>
              <a:t> </a:t>
            </a:r>
            <a:r>
              <a:rPr lang="en-US" sz="2100" b="1" u="none" strike="noStrike" err="1">
                <a:effectLst/>
                <a:uFillTx/>
                <a:latin typeface="Aptos"/>
              </a:rPr>
              <a:t>controlul</a:t>
            </a:r>
            <a:r>
              <a:rPr lang="en-US" sz="2100" b="1" u="none" strike="noStrike">
                <a:effectLst/>
                <a:uFillTx/>
                <a:latin typeface="Aptos"/>
              </a:rPr>
              <a:t> direct al </a:t>
            </a:r>
            <a:r>
              <a:rPr lang="en-US" sz="2100" b="1" u="none" strike="noStrike" err="1">
                <a:effectLst/>
                <a:uFillTx/>
                <a:latin typeface="Aptos"/>
              </a:rPr>
              <a:t>timpului</a:t>
            </a:r>
            <a:r>
              <a:rPr lang="en-US" sz="2100" b="1" u="none" strike="noStrike">
                <a:effectLst/>
                <a:uFillTx/>
                <a:latin typeface="Aptos"/>
              </a:rPr>
              <a:t> real </a:t>
            </a:r>
            <a:r>
              <a:rPr lang="en-US" sz="2100" b="1" u="none" strike="noStrike" err="1">
                <a:effectLst/>
                <a:uFillTx/>
                <a:latin typeface="Aptos"/>
              </a:rPr>
              <a:t>utilizat</a:t>
            </a:r>
            <a:r>
              <a:rPr lang="en-US" sz="2100" b="1" u="none" strike="noStrike">
                <a:effectLst/>
                <a:uFillTx/>
                <a:latin typeface="Aptos"/>
              </a:rPr>
              <a:t>, </a:t>
            </a:r>
            <a:r>
              <a:rPr lang="en-US" sz="2100" b="1" u="none" strike="noStrike" err="1">
                <a:effectLst/>
                <a:uFillTx/>
                <a:latin typeface="Aptos"/>
              </a:rPr>
              <a:t>adica</a:t>
            </a:r>
            <a:r>
              <a:rPr lang="en-US" sz="2100" b="1" u="none" strike="noStrike">
                <a:effectLst/>
                <a:uFillTx/>
                <a:latin typeface="Aptos"/>
              </a:rPr>
              <a:t> </a:t>
            </a:r>
            <a:r>
              <a:rPr lang="en-US" sz="2100" b="1" u="none" strike="noStrike" err="1">
                <a:effectLst/>
                <a:uFillTx/>
                <a:latin typeface="Aptos"/>
              </a:rPr>
              <a:t>supravegherea</a:t>
            </a:r>
            <a:r>
              <a:rPr lang="en-US" sz="2100" b="1" u="none" strike="noStrike">
                <a:effectLst/>
                <a:uFillTx/>
                <a:latin typeface="Aptos"/>
              </a:rPr>
              <a:t> </a:t>
            </a:r>
            <a:r>
              <a:rPr lang="en-US" sz="2100" b="1" u="none" strike="noStrike" err="1">
                <a:effectLst/>
                <a:uFillTx/>
                <a:latin typeface="Aptos"/>
              </a:rPr>
              <a:t>directa</a:t>
            </a:r>
            <a:r>
              <a:rPr lang="en-US" sz="2100" b="1" u="none" strike="noStrike">
                <a:effectLst/>
                <a:uFillTx/>
                <a:latin typeface="Aptos"/>
              </a:rPr>
              <a:t> </a:t>
            </a:r>
            <a:r>
              <a:rPr lang="en-US" sz="2100" b="1" u="none" strike="noStrike" err="1">
                <a:effectLst/>
                <a:uFillTx/>
                <a:latin typeface="Aptos"/>
              </a:rPr>
              <a:t>si</a:t>
            </a:r>
            <a:r>
              <a:rPr lang="en-US" sz="2100" b="1" u="none" strike="noStrike">
                <a:effectLst/>
                <a:uFillTx/>
                <a:latin typeface="Aptos"/>
              </a:rPr>
              <a:t> ulterior </a:t>
            </a:r>
            <a:r>
              <a:rPr lang="en-US" sz="2100" b="1" u="none" strike="noStrike" err="1">
                <a:effectLst/>
                <a:uFillTx/>
                <a:latin typeface="Aptos"/>
              </a:rPr>
              <a:t>directionarea</a:t>
            </a:r>
            <a:r>
              <a:rPr lang="en-US" sz="2100" b="1" u="none" strike="noStrike">
                <a:effectLst/>
                <a:uFillTx/>
                <a:latin typeface="Aptos"/>
              </a:rPr>
              <a:t> </a:t>
            </a:r>
            <a:r>
              <a:rPr lang="en-US" sz="2100" b="1" u="none" strike="noStrike" err="1">
                <a:effectLst/>
                <a:uFillTx/>
                <a:latin typeface="Aptos"/>
              </a:rPr>
              <a:t>personalului</a:t>
            </a:r>
            <a:r>
              <a:rPr lang="en-US" sz="2100" b="1" u="none" strike="noStrike">
                <a:effectLst/>
                <a:uFillTx/>
                <a:latin typeface="Aptos"/>
              </a:rPr>
              <a:t> in </a:t>
            </a:r>
            <a:r>
              <a:rPr lang="en-US" sz="2100" b="1" u="none" strike="noStrike" err="1">
                <a:effectLst/>
                <a:uFillTx/>
                <a:latin typeface="Aptos"/>
              </a:rPr>
              <a:t>punctele</a:t>
            </a:r>
            <a:r>
              <a:rPr lang="en-US" sz="2100" b="1" u="none" strike="noStrike">
                <a:effectLst/>
                <a:uFillTx/>
                <a:latin typeface="Aptos"/>
              </a:rPr>
              <a:t> de </a:t>
            </a:r>
            <a:r>
              <a:rPr lang="en-US" sz="2100" b="1" u="none" strike="noStrike" err="1">
                <a:effectLst/>
                <a:uFillTx/>
                <a:latin typeface="Aptos"/>
              </a:rPr>
              <a:t>lucru</a:t>
            </a:r>
            <a:r>
              <a:rPr lang="en-US" sz="2100" b="1" u="none" strike="noStrike">
                <a:effectLst/>
                <a:uFillTx/>
                <a:latin typeface="Aptos"/>
              </a:rPr>
              <a:t> cu </a:t>
            </a:r>
            <a:r>
              <a:rPr lang="en-US" sz="2100" b="1" u="none" strike="noStrike" err="1">
                <a:effectLst/>
                <a:uFillTx/>
                <a:latin typeface="Aptos"/>
              </a:rPr>
              <a:t>activitate</a:t>
            </a:r>
            <a:r>
              <a:rPr lang="en-US" sz="2100" b="1" u="none" strike="noStrike">
                <a:effectLst/>
                <a:uFillTx/>
                <a:latin typeface="Aptos"/>
              </a:rPr>
              <a:t> </a:t>
            </a:r>
            <a:r>
              <a:rPr lang="en-US" sz="2100" b="1" u="none" strike="noStrike" err="1">
                <a:effectLst/>
                <a:uFillTx/>
                <a:latin typeface="Aptos"/>
              </a:rPr>
              <a:t>intensa</a:t>
            </a:r>
            <a:endParaRPr lang="ro-RO" sz="21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2100" b="0" u="none" strike="noStrike">
              <a:effectLst/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" name="Rectangle 97">
            <a:extLst>
              <a:ext uri="{FF2B5EF4-FFF2-40B4-BE49-F238E27FC236}">
                <a16:creationId xmlns:a16="http://schemas.microsoft.com/office/drawing/2014/main" id="{77C59BEC-C4CC-4741-B975-08C543178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0" name="Arc 99">
            <a:extLst>
              <a:ext uri="{FF2B5EF4-FFF2-40B4-BE49-F238E27FC236}">
                <a16:creationId xmlns:a16="http://schemas.microsoft.com/office/drawing/2014/main" id="{72DEF309-605D-4117-9340-6D589B6C3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986173" flipV="1">
            <a:off x="3930947" y="651615"/>
            <a:ext cx="4083433" cy="408343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tabLst>
                <a:tab pos="0" algn="l"/>
              </a:tabLst>
            </a:pPr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METODA DE EVALUARE CANTITATIVA  SIIPS( experiment Bucuresti si  Ramnicu Valcea 2004-2005)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8C905D-7D0B-2E26-2DD6-F9F5E5003E5A}"/>
              </a:ext>
            </a:extLst>
          </p:cNvPr>
          <p:cNvSpPr txBox="1"/>
          <p:nvPr/>
        </p:nvSpPr>
        <p:spPr>
          <a:xfrm>
            <a:off x="838200" y="1825625"/>
            <a:ext cx="539336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o-RO" b="1" dirty="0">
                <a:solidFill>
                  <a:schemeClr val="dk1"/>
                </a:solidFill>
              </a:rPr>
              <a:t>   </a:t>
            </a:r>
            <a:r>
              <a:rPr lang="en-US" b="1" dirty="0" err="1">
                <a:solidFill>
                  <a:schemeClr val="dk1"/>
                </a:solidFill>
              </a:rPr>
              <a:t>Metoda</a:t>
            </a:r>
            <a:r>
              <a:rPr lang="en-US" b="1" dirty="0">
                <a:solidFill>
                  <a:schemeClr val="dk1"/>
                </a:solidFill>
              </a:rPr>
              <a:t> PRN </a:t>
            </a:r>
            <a:r>
              <a:rPr lang="ro-RO" b="1" dirty="0">
                <a:solidFill>
                  <a:schemeClr val="dk1"/>
                </a:solidFill>
              </a:rPr>
              <a:t>(</a:t>
            </a:r>
            <a:r>
              <a:rPr lang="en-US" b="1" dirty="0" err="1">
                <a:solidFill>
                  <a:schemeClr val="accent4"/>
                </a:solidFill>
              </a:rPr>
              <a:t>P</a:t>
            </a:r>
            <a:r>
              <a:rPr lang="en-US" dirty="0" err="1">
                <a:solidFill>
                  <a:schemeClr val="accent4"/>
                </a:solidFill>
              </a:rPr>
              <a:t>rojet</a:t>
            </a:r>
            <a:r>
              <a:rPr lang="en-US" dirty="0">
                <a:solidFill>
                  <a:schemeClr val="accent4"/>
                </a:solidFill>
              </a:rPr>
              <a:t> de </a:t>
            </a:r>
            <a:r>
              <a:rPr lang="en-US" b="1" dirty="0">
                <a:solidFill>
                  <a:schemeClr val="accent4"/>
                </a:solidFill>
              </a:rPr>
              <a:t>R</a:t>
            </a:r>
            <a:r>
              <a:rPr lang="en-US" dirty="0">
                <a:solidFill>
                  <a:schemeClr val="accent4"/>
                </a:solidFill>
              </a:rPr>
              <a:t>echerche </a:t>
            </a:r>
            <a:r>
              <a:rPr lang="en-US" dirty="0" err="1">
                <a:solidFill>
                  <a:schemeClr val="accent4"/>
                </a:solidFill>
              </a:rPr>
              <a:t>en</a:t>
            </a:r>
            <a:r>
              <a:rPr lang="en-US" dirty="0">
                <a:solidFill>
                  <a:schemeClr val="accent4"/>
                </a:solidFill>
              </a:rPr>
              <a:t> </a:t>
            </a:r>
            <a:r>
              <a:rPr lang="en-US" b="1" dirty="0">
                <a:solidFill>
                  <a:schemeClr val="accent4"/>
                </a:solidFill>
              </a:rPr>
              <a:t>N</a:t>
            </a:r>
            <a:r>
              <a:rPr lang="en-US" dirty="0">
                <a:solidFill>
                  <a:schemeClr val="accent4"/>
                </a:solidFill>
              </a:rPr>
              <a:t>ursing</a:t>
            </a:r>
            <a:r>
              <a:rPr lang="ro-RO" dirty="0">
                <a:solidFill>
                  <a:schemeClr val="accent4"/>
                </a:solidFill>
              </a:rPr>
              <a:t>)</a:t>
            </a:r>
            <a:r>
              <a:rPr lang="en-US" dirty="0">
                <a:solidFill>
                  <a:schemeClr val="accent4"/>
                </a:solidFill>
              </a:rPr>
              <a:t> </a:t>
            </a:r>
            <a:r>
              <a:rPr lang="en-US" dirty="0">
                <a:solidFill>
                  <a:schemeClr val="dk1"/>
                </a:solidFill>
              </a:rPr>
              <a:t>se </a:t>
            </a:r>
            <a:r>
              <a:rPr lang="en-US" dirty="0" err="1">
                <a:solidFill>
                  <a:schemeClr val="dk1"/>
                </a:solidFill>
              </a:rPr>
              <a:t>bazeaza</a:t>
            </a:r>
            <a:r>
              <a:rPr lang="en-US" dirty="0">
                <a:solidFill>
                  <a:schemeClr val="dk1"/>
                </a:solidFill>
              </a:rPr>
              <a:t> pe </a:t>
            </a:r>
            <a:r>
              <a:rPr lang="en-US" dirty="0" err="1">
                <a:solidFill>
                  <a:schemeClr val="dk1"/>
                </a:solidFill>
              </a:rPr>
              <a:t>elaborarea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unui</a:t>
            </a:r>
            <a:r>
              <a:rPr lang="en-US" dirty="0">
                <a:solidFill>
                  <a:schemeClr val="dk1"/>
                </a:solidFill>
              </a:rPr>
              <a:t> plan de </a:t>
            </a:r>
            <a:r>
              <a:rPr lang="en-US" dirty="0" err="1">
                <a:solidFill>
                  <a:schemeClr val="dk1"/>
                </a:solidFill>
              </a:rPr>
              <a:t>ingrijiri</a:t>
            </a:r>
            <a:r>
              <a:rPr lang="en-US" dirty="0">
                <a:solidFill>
                  <a:schemeClr val="dk1"/>
                </a:solidFill>
              </a:rPr>
              <a:t>, </a:t>
            </a:r>
            <a:r>
              <a:rPr lang="en-US" dirty="0" err="1">
                <a:solidFill>
                  <a:schemeClr val="dk1"/>
                </a:solidFill>
              </a:rPr>
              <a:t>individualizat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pentru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fiecare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pacient</a:t>
            </a:r>
            <a:r>
              <a:rPr lang="en-US" dirty="0">
                <a:solidFill>
                  <a:schemeClr val="dk1"/>
                </a:solidFill>
              </a:rPr>
              <a:t>, de </a:t>
            </a:r>
            <a:r>
              <a:rPr lang="en-US" dirty="0" err="1">
                <a:solidFill>
                  <a:schemeClr val="dk1"/>
                </a:solidFill>
              </a:rPr>
              <a:t>catre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cadrele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medii</a:t>
            </a:r>
            <a:r>
              <a:rPr lang="en-US" dirty="0">
                <a:solidFill>
                  <a:schemeClr val="dk1"/>
                </a:solidFill>
              </a:rPr>
              <a:t> din </a:t>
            </a:r>
            <a:r>
              <a:rPr lang="en-US" dirty="0" err="1">
                <a:solidFill>
                  <a:schemeClr val="dk1"/>
                </a:solidFill>
              </a:rPr>
              <a:t>unitatea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considerata</a:t>
            </a:r>
            <a:r>
              <a:rPr lang="en-US" dirty="0">
                <a:solidFill>
                  <a:schemeClr val="dk1"/>
                </a:solidFill>
              </a:rPr>
              <a:t>. </a:t>
            </a:r>
            <a:endParaRPr lang="en-US" u="none" strike="noStrike" dirty="0">
              <a:effectLst/>
              <a:uFillTx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b="0" u="none" strike="noStrike" dirty="0" err="1">
                <a:effectLst/>
                <a:uFillTx/>
              </a:rPr>
              <a:t>Instrumentul</a:t>
            </a:r>
            <a:r>
              <a:rPr lang="en-US" b="0" u="none" strike="noStrike" dirty="0">
                <a:effectLst/>
                <a:uFillTx/>
              </a:rPr>
              <a:t> SIIPS </a:t>
            </a:r>
            <a:r>
              <a:rPr lang="en-US" b="0" u="none" strike="noStrike" dirty="0" err="1">
                <a:effectLst/>
                <a:uFillTx/>
              </a:rPr>
              <a:t>evalueaza</a:t>
            </a:r>
            <a:r>
              <a:rPr lang="en-US" b="0" u="none" strike="noStrike" dirty="0">
                <a:effectLst/>
                <a:uFillTx/>
              </a:rPr>
              <a:t> </a:t>
            </a:r>
            <a:r>
              <a:rPr lang="en-US" b="0" u="none" strike="noStrike" dirty="0" err="1">
                <a:effectLst/>
                <a:uFillTx/>
              </a:rPr>
              <a:t>doar</a:t>
            </a:r>
            <a:r>
              <a:rPr lang="en-US" b="0" u="none" strike="noStrike" dirty="0">
                <a:effectLst/>
                <a:uFillTx/>
              </a:rPr>
              <a:t> </a:t>
            </a:r>
            <a:r>
              <a:rPr lang="en-US" b="0" u="none" strike="noStrike" dirty="0" err="1">
                <a:effectLst/>
                <a:uFillTx/>
              </a:rPr>
              <a:t>ingrijirile</a:t>
            </a:r>
            <a:r>
              <a:rPr lang="en-US" b="0" u="none" strike="noStrike" dirty="0">
                <a:effectLst/>
                <a:uFillTx/>
              </a:rPr>
              <a:t> </a:t>
            </a:r>
            <a:r>
              <a:rPr lang="en-US" b="0" u="none" strike="noStrike" dirty="0" err="1">
                <a:effectLst/>
                <a:uFillTx/>
              </a:rPr>
              <a:t>propriu-zise</a:t>
            </a:r>
            <a:endParaRPr lang="en-US" b="0" u="none" strike="noStrike" dirty="0">
              <a:effectLst/>
              <a:uFillTx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b="0" u="none" strike="noStrike" dirty="0" err="1">
                <a:effectLst/>
                <a:uFillTx/>
              </a:rPr>
              <a:t>Fiecare</a:t>
            </a:r>
            <a:r>
              <a:rPr lang="en-US" b="0" u="none" strike="noStrike" dirty="0">
                <a:effectLst/>
                <a:uFillTx/>
              </a:rPr>
              <a:t> </a:t>
            </a:r>
            <a:r>
              <a:rPr lang="en-US" b="0" u="none" strike="noStrike" dirty="0" err="1">
                <a:effectLst/>
                <a:uFillTx/>
              </a:rPr>
              <a:t>categorie</a:t>
            </a:r>
            <a:r>
              <a:rPr lang="en-US" b="0" u="none" strike="noStrike" dirty="0">
                <a:effectLst/>
                <a:uFillTx/>
              </a:rPr>
              <a:t> de </a:t>
            </a:r>
            <a:r>
              <a:rPr lang="en-US" b="0" u="none" strike="noStrike" dirty="0" err="1">
                <a:effectLst/>
                <a:uFillTx/>
              </a:rPr>
              <a:t>ingrijiri</a:t>
            </a:r>
            <a:r>
              <a:rPr lang="en-US" b="0" u="none" strike="noStrike" dirty="0">
                <a:effectLst/>
                <a:uFillTx/>
              </a:rPr>
              <a:t> are 4 </a:t>
            </a:r>
            <a:r>
              <a:rPr lang="en-US" b="0" u="none" strike="noStrike" dirty="0" err="1">
                <a:effectLst/>
                <a:uFillTx/>
              </a:rPr>
              <a:t>niveluri</a:t>
            </a:r>
            <a:r>
              <a:rPr lang="en-US" b="0" u="none" strike="noStrike" dirty="0">
                <a:effectLst/>
                <a:uFillTx/>
              </a:rPr>
              <a:t> de </a:t>
            </a:r>
            <a:r>
              <a:rPr lang="en-US" b="0" u="none" strike="noStrike" dirty="0" err="1">
                <a:effectLst/>
                <a:uFillTx/>
              </a:rPr>
              <a:t>complexitate</a:t>
            </a:r>
            <a:r>
              <a:rPr lang="en-US" b="0" u="none" strike="noStrike" dirty="0">
                <a:effectLst/>
                <a:uFillTx/>
              </a:rPr>
              <a:t> </a:t>
            </a:r>
            <a:r>
              <a:rPr lang="en-US" b="0" u="none" strike="noStrike" dirty="0" err="1">
                <a:effectLst/>
                <a:uFillTx/>
              </a:rPr>
              <a:t>carora</a:t>
            </a:r>
            <a:r>
              <a:rPr lang="en-US" b="0" u="none" strike="noStrike" dirty="0">
                <a:effectLst/>
                <a:uFillTx/>
              </a:rPr>
              <a:t> le </a:t>
            </a:r>
            <a:r>
              <a:rPr lang="en-US" b="0" u="none" strike="noStrike" dirty="0" err="1">
                <a:effectLst/>
                <a:uFillTx/>
              </a:rPr>
              <a:t>corespund</a:t>
            </a:r>
            <a:r>
              <a:rPr lang="en-US" b="0" u="none" strike="noStrike" dirty="0">
                <a:effectLst/>
                <a:uFillTx/>
              </a:rPr>
              <a:t> </a:t>
            </a:r>
            <a:r>
              <a:rPr lang="en-US" b="0" u="none" strike="noStrike" dirty="0" err="1">
                <a:effectLst/>
                <a:uFillTx/>
              </a:rPr>
              <a:t>valori-timp</a:t>
            </a:r>
            <a:r>
              <a:rPr lang="en-US" b="0" u="none" strike="noStrike" dirty="0">
                <a:effectLst/>
                <a:uFillTx/>
              </a:rPr>
              <a:t> care indica </a:t>
            </a:r>
            <a:r>
              <a:rPr lang="en-US" b="0" u="none" strike="noStrike" dirty="0" err="1">
                <a:effectLst/>
                <a:uFillTx/>
              </a:rPr>
              <a:t>intensitatea</a:t>
            </a:r>
            <a:r>
              <a:rPr lang="en-US" b="0" u="none" strike="noStrike" dirty="0">
                <a:effectLst/>
                <a:uFillTx/>
              </a:rPr>
              <a:t> </a:t>
            </a:r>
            <a:r>
              <a:rPr lang="en-US" b="0" u="none" strike="noStrike" dirty="0" err="1">
                <a:effectLst/>
                <a:uFillTx/>
              </a:rPr>
              <a:t>ingrijirilor</a:t>
            </a:r>
            <a:r>
              <a:rPr lang="en-US" b="0" u="none" strike="noStrike" dirty="0">
                <a:effectLst/>
                <a:uFillTx/>
              </a:rPr>
              <a:t>.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dirty="0"/>
              <a:t>U</a:t>
            </a:r>
            <a:r>
              <a:rPr lang="en-US" b="0" u="none" strike="noStrike" dirty="0">
                <a:effectLst/>
                <a:uFillTx/>
              </a:rPr>
              <a:t>n </a:t>
            </a:r>
            <a:r>
              <a:rPr lang="en-US" b="0" u="none" strike="noStrike" dirty="0" err="1">
                <a:effectLst/>
                <a:uFillTx/>
              </a:rPr>
              <a:t>punct</a:t>
            </a:r>
            <a:r>
              <a:rPr lang="en-US" b="0" u="none" strike="noStrike" dirty="0">
                <a:effectLst/>
                <a:uFillTx/>
              </a:rPr>
              <a:t> SIIPS= 8 minute </a:t>
            </a:r>
            <a:r>
              <a:rPr lang="en-US" b="0" u="none" strike="noStrike" dirty="0" err="1">
                <a:effectLst/>
                <a:uFillTx/>
              </a:rPr>
              <a:t>si</a:t>
            </a:r>
            <a:r>
              <a:rPr lang="en-US" b="0" u="none" strike="noStrike" dirty="0">
                <a:effectLst/>
                <a:uFillTx/>
              </a:rPr>
              <a:t> 20 </a:t>
            </a:r>
            <a:r>
              <a:rPr lang="en-US" b="0" u="none" strike="noStrike" dirty="0" err="1">
                <a:effectLst/>
                <a:uFillTx/>
              </a:rPr>
              <a:t>secunde</a:t>
            </a:r>
            <a:r>
              <a:rPr lang="en-US" b="0" u="none" strike="noStrike" dirty="0">
                <a:effectLst/>
                <a:uFillTx/>
              </a:rPr>
              <a:t> ( media </a:t>
            </a:r>
            <a:r>
              <a:rPr lang="en-US" b="0" u="none" strike="noStrike" dirty="0" err="1">
                <a:effectLst/>
                <a:uFillTx/>
              </a:rPr>
              <a:t>complexitatii</a:t>
            </a:r>
            <a:r>
              <a:rPr lang="en-US" b="0" u="none" strike="noStrike" dirty="0">
                <a:effectLst/>
                <a:uFillTx/>
              </a:rPr>
              <a:t> de </a:t>
            </a:r>
            <a:r>
              <a:rPr lang="en-US" b="0" u="none" strike="noStrike" dirty="0" err="1">
                <a:effectLst/>
                <a:uFillTx/>
              </a:rPr>
              <a:t>baza</a:t>
            </a:r>
            <a:r>
              <a:rPr lang="en-US" b="0" u="none" strike="noStrike" dirty="0">
                <a:effectLst/>
                <a:uFillTx/>
              </a:rPr>
              <a:t>)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b="0" u="none" strike="noStrike" dirty="0">
                <a:effectLst/>
                <a:uFillTx/>
              </a:rPr>
              <a:t>Din </a:t>
            </a:r>
            <a:r>
              <a:rPr lang="en-US" b="0" u="none" strike="noStrike" dirty="0" err="1">
                <a:effectLst/>
                <a:uFillTx/>
              </a:rPr>
              <a:t>totalul</a:t>
            </a:r>
            <a:r>
              <a:rPr lang="en-US" b="0" u="none" strike="noStrike" dirty="0">
                <a:effectLst/>
                <a:uFillTx/>
              </a:rPr>
              <a:t> </a:t>
            </a:r>
            <a:r>
              <a:rPr lang="en-US" b="0" u="none" strike="noStrike" dirty="0" err="1">
                <a:effectLst/>
                <a:uFillTx/>
              </a:rPr>
              <a:t>zilnic</a:t>
            </a:r>
            <a:r>
              <a:rPr lang="en-US" b="0" u="none" strike="noStrike" dirty="0">
                <a:effectLst/>
                <a:uFillTx/>
              </a:rPr>
              <a:t> de </a:t>
            </a:r>
            <a:r>
              <a:rPr lang="en-US" b="0" u="none" strike="noStrike" dirty="0" err="1">
                <a:effectLst/>
                <a:uFillTx/>
              </a:rPr>
              <a:t>coeficienti</a:t>
            </a:r>
            <a:r>
              <a:rPr lang="en-US" b="0" u="none" strike="noStrike" dirty="0">
                <a:effectLst/>
                <a:uFillTx/>
              </a:rPr>
              <a:t> se </a:t>
            </a:r>
            <a:r>
              <a:rPr lang="en-US" b="0" u="none" strike="noStrike" dirty="0" err="1">
                <a:effectLst/>
                <a:uFillTx/>
              </a:rPr>
              <a:t>alege</a:t>
            </a:r>
            <a:r>
              <a:rPr lang="en-US" b="0" u="none" strike="noStrike" dirty="0">
                <a:effectLst/>
                <a:uFillTx/>
              </a:rPr>
              <a:t> cel predominant </a:t>
            </a:r>
            <a:r>
              <a:rPr lang="en-US" b="0" u="none" strike="noStrike" dirty="0" err="1">
                <a:effectLst/>
                <a:uFillTx/>
              </a:rPr>
              <a:t>si</a:t>
            </a:r>
            <a:r>
              <a:rPr lang="en-US" b="0" u="none" strike="noStrike" dirty="0">
                <a:effectLst/>
                <a:uFillTx/>
              </a:rPr>
              <a:t> se </a:t>
            </a:r>
            <a:r>
              <a:rPr lang="en-US" b="0" u="none" strike="noStrike" dirty="0" err="1">
                <a:effectLst/>
                <a:uFillTx/>
              </a:rPr>
              <a:t>inmulteste</a:t>
            </a:r>
            <a:r>
              <a:rPr lang="en-US" b="0" u="none" strike="noStrike" dirty="0">
                <a:effectLst/>
                <a:uFillTx/>
              </a:rPr>
              <a:t> cu nr de </a:t>
            </a:r>
            <a:r>
              <a:rPr lang="en-US" b="0" u="none" strike="noStrike" dirty="0" err="1">
                <a:effectLst/>
                <a:uFillTx/>
              </a:rPr>
              <a:t>zile</a:t>
            </a:r>
            <a:r>
              <a:rPr lang="en-US" b="0" u="none" strike="noStrike" dirty="0">
                <a:effectLst/>
                <a:uFillTx/>
              </a:rPr>
              <a:t> de </a:t>
            </a:r>
            <a:r>
              <a:rPr lang="en-US" b="0" u="none" strike="noStrike" dirty="0" err="1">
                <a:effectLst/>
                <a:uFillTx/>
              </a:rPr>
              <a:t>spitalizare</a:t>
            </a:r>
            <a:r>
              <a:rPr lang="en-US" b="0" u="none" strike="noStrike" dirty="0">
                <a:effectLst/>
                <a:uFillTx/>
              </a:rPr>
              <a:t>. 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b="0" u="none" strike="noStrike" dirty="0">
                <a:effectLst/>
                <a:uFillTx/>
              </a:rPr>
              <a:t>Se </a:t>
            </a:r>
            <a:r>
              <a:rPr lang="en-US" b="0" u="none" strike="noStrike" dirty="0" err="1">
                <a:effectLst/>
                <a:uFillTx/>
              </a:rPr>
              <a:t>calculeaza</a:t>
            </a:r>
            <a:r>
              <a:rPr lang="en-US" b="0" u="none" strike="noStrike" dirty="0">
                <a:effectLst/>
                <a:uFillTx/>
              </a:rPr>
              <a:t> </a:t>
            </a:r>
            <a:r>
              <a:rPr lang="en-US" b="0" u="none" strike="noStrike" dirty="0" err="1">
                <a:effectLst/>
                <a:uFillTx/>
              </a:rPr>
              <a:t>pentru</a:t>
            </a:r>
            <a:r>
              <a:rPr lang="en-US" b="0" u="none" strike="noStrike" dirty="0">
                <a:effectLst/>
                <a:uFillTx/>
              </a:rPr>
              <a:t> </a:t>
            </a:r>
            <a:r>
              <a:rPr lang="en-US" b="0" u="none" strike="noStrike" dirty="0" err="1">
                <a:effectLst/>
                <a:uFillTx/>
              </a:rPr>
              <a:t>toate</a:t>
            </a:r>
            <a:r>
              <a:rPr lang="en-US" b="0" u="none" strike="noStrike" dirty="0">
                <a:effectLst/>
                <a:uFillTx/>
              </a:rPr>
              <a:t> </a:t>
            </a:r>
            <a:r>
              <a:rPr lang="en-US" b="0" u="none" strike="noStrike" dirty="0" err="1">
                <a:effectLst/>
                <a:uFillTx/>
              </a:rPr>
              <a:t>tipurile</a:t>
            </a:r>
            <a:r>
              <a:rPr lang="en-US" b="0" u="none" strike="noStrike" dirty="0">
                <a:effectLst/>
                <a:uFillTx/>
              </a:rPr>
              <a:t> de </a:t>
            </a:r>
            <a:r>
              <a:rPr lang="en-US" b="0" u="none" strike="noStrike" dirty="0" err="1">
                <a:effectLst/>
                <a:uFillTx/>
              </a:rPr>
              <a:t>ingrijiri</a:t>
            </a:r>
            <a:r>
              <a:rPr lang="en-US" b="0" u="none" strike="noStrike" dirty="0">
                <a:effectLst/>
                <a:uFillTx/>
              </a:rPr>
              <a:t> </a:t>
            </a:r>
            <a:r>
              <a:rPr lang="en-US" b="0" u="none" strike="noStrike" dirty="0" err="1">
                <a:effectLst/>
                <a:uFillTx/>
              </a:rPr>
              <a:t>si</a:t>
            </a:r>
            <a:r>
              <a:rPr lang="en-US" b="0" u="none" strike="noStrike" dirty="0">
                <a:effectLst/>
                <a:uFillTx/>
              </a:rPr>
              <a:t> </a:t>
            </a:r>
            <a:r>
              <a:rPr lang="en-US" b="0" u="none" strike="noStrike" dirty="0" err="1">
                <a:effectLst/>
                <a:uFillTx/>
              </a:rPr>
              <a:t>totalul</a:t>
            </a:r>
            <a:r>
              <a:rPr lang="en-US" b="0" u="none" strike="noStrike" dirty="0">
                <a:effectLst/>
                <a:uFillTx/>
              </a:rPr>
              <a:t> se </a:t>
            </a:r>
            <a:r>
              <a:rPr lang="en-US" b="0" u="none" strike="noStrike" dirty="0" err="1">
                <a:effectLst/>
                <a:uFillTx/>
              </a:rPr>
              <a:t>imparte</a:t>
            </a:r>
            <a:r>
              <a:rPr lang="en-US" b="0" u="none" strike="noStrike" dirty="0">
                <a:effectLst/>
                <a:uFillTx/>
              </a:rPr>
              <a:t> la nr de </a:t>
            </a:r>
            <a:r>
              <a:rPr lang="en-US" b="0" u="none" strike="noStrike" dirty="0" err="1">
                <a:effectLst/>
                <a:uFillTx/>
              </a:rPr>
              <a:t>zile</a:t>
            </a:r>
            <a:r>
              <a:rPr lang="en-US" b="0" u="none" strike="noStrike" dirty="0">
                <a:effectLst/>
                <a:uFillTx/>
              </a:rPr>
              <a:t> </a:t>
            </a:r>
            <a:r>
              <a:rPr lang="en-US" b="0" u="none" strike="noStrike" dirty="0" err="1">
                <a:effectLst/>
                <a:uFillTx/>
              </a:rPr>
              <a:t>spitalizare</a:t>
            </a:r>
            <a:r>
              <a:rPr lang="en-US" b="0" u="none" strike="noStrike" dirty="0">
                <a:effectLst/>
                <a:uFillTx/>
              </a:rPr>
              <a:t>, </a:t>
            </a:r>
            <a:r>
              <a:rPr lang="en-US" b="0" u="none" strike="noStrike" dirty="0" err="1">
                <a:effectLst/>
                <a:uFillTx/>
              </a:rPr>
              <a:t>obtinand</a:t>
            </a:r>
            <a:r>
              <a:rPr lang="en-US" b="0" u="none" strike="noStrike" dirty="0">
                <a:effectLst/>
                <a:uFillTx/>
              </a:rPr>
              <a:t> </a:t>
            </a:r>
            <a:r>
              <a:rPr lang="en-US" b="0" u="none" strike="noStrike" dirty="0" err="1">
                <a:effectLst/>
                <a:uFillTx/>
              </a:rPr>
              <a:t>intensitatea</a:t>
            </a:r>
            <a:r>
              <a:rPr lang="en-US" b="0" u="none" strike="noStrike" dirty="0">
                <a:effectLst/>
                <a:uFillTx/>
              </a:rPr>
              <a:t> </a:t>
            </a:r>
            <a:r>
              <a:rPr lang="en-US" b="0" u="none" strike="noStrike" dirty="0" err="1">
                <a:effectLst/>
                <a:uFillTx/>
              </a:rPr>
              <a:t>ingrijirilor</a:t>
            </a:r>
            <a:r>
              <a:rPr lang="en-US" b="0" u="none" strike="noStrike" dirty="0">
                <a:effectLst/>
                <a:uFillTx/>
              </a:rPr>
              <a:t> pe zi de </a:t>
            </a:r>
            <a:r>
              <a:rPr lang="en-US" b="0" u="none" strike="noStrike" dirty="0" err="1">
                <a:effectLst/>
                <a:uFillTx/>
              </a:rPr>
              <a:t>spitalizare</a:t>
            </a:r>
            <a:r>
              <a:rPr lang="en-US" b="0" u="none" strike="noStrike" dirty="0">
                <a:effectLst/>
                <a:uFillTx/>
              </a:rPr>
              <a:t>.</a:t>
            </a: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77008" y="5228027"/>
            <a:ext cx="1107241" cy="107720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6" name="Content Placeholder 2"/>
          <p:cNvGraphicFramePr/>
          <p:nvPr>
            <p:extLst>
              <p:ext uri="{D42A27DB-BD31-4B8C-83A1-F6EECF244321}">
                <p14:modId xmlns:p14="http://schemas.microsoft.com/office/powerpoint/2010/main" val="1273440639"/>
              </p:ext>
            </p:extLst>
          </p:nvPr>
        </p:nvGraphicFramePr>
        <p:xfrm>
          <a:off x="7109962" y="2199569"/>
          <a:ext cx="4221598" cy="3769735"/>
        </p:xfrm>
        <a:graphic>
          <a:graphicData uri="http://schemas.openxmlformats.org/drawingml/2006/table">
            <a:tbl>
              <a:tblPr firstRow="1" bandRow="1"/>
              <a:tblGrid>
                <a:gridCol w="922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9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90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7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2447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200" b="1" u="none" strike="noStrike" err="1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Categorie</a:t>
                      </a:r>
                      <a:r>
                        <a:rPr lang="en-US" sz="12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endParaRPr lang="en-US" sz="1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en-US" sz="1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1781" marR="61781" marT="30890" marB="3089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2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Nivel </a:t>
                      </a:r>
                      <a:r>
                        <a:rPr lang="en-US" sz="1200" b="1" u="none" strike="noStrike" err="1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complexitate</a:t>
                      </a:r>
                      <a:endParaRPr lang="en-US" sz="1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en-US" sz="1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1781" marR="61781" marT="30890" marB="3089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2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Coeficient </a:t>
                      </a:r>
                      <a:endParaRPr lang="en-US" sz="1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en-US" sz="1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1781" marR="61781" marT="30890" marB="3089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2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Valori-</a:t>
                      </a:r>
                      <a:r>
                        <a:rPr lang="en-US" sz="1200" b="1" u="none" strike="noStrike" err="1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timp</a:t>
                      </a:r>
                      <a:endParaRPr lang="en-US" sz="1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en-US" sz="12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1781" marR="61781" marT="30890" marB="3089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9114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Ingrijiri de baza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1781" marR="61781" marT="30890" marB="3089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Autonomie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Ajutor</a:t>
                      </a: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1200" b="0" u="none" strike="noStrike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ocazional</a:t>
                      </a: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Ajutor</a:t>
                      </a: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permanent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Substitutie</a:t>
                      </a: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1200" b="0" u="none" strike="noStrike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totala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1781" marR="61781" marT="30890" marB="3089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1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4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10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20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1781" marR="61781" marT="30890" marB="3089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Sub 10 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Sub 40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60-120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120-190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1781" marR="61781" marT="30890" marB="3089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9114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Ingrijiri tehnice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1781" marR="61781" marT="30890" marB="3089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Ingrijiri</a:t>
                      </a: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simple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Ingrijiri</a:t>
                      </a: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1200" b="0" u="none" strike="noStrike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scurte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Ingrijiri</a:t>
                      </a: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1200" b="0" u="none" strike="noStrike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complexe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200" b="0" u="none" strike="noStrike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Ingrijiri</a:t>
                      </a: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f. </a:t>
                      </a:r>
                      <a:r>
                        <a:rPr lang="en-US" sz="1200" b="0" u="none" strike="noStrike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complexe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1781" marR="61781" marT="30890" marB="3089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1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4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10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20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1781" marR="61781" marT="30890" marB="3089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10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40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60-120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120-190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1781" marR="61781" marT="30890" marB="3089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9114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Ingrijiri relationale si educative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1781" marR="61781" marT="30890" marB="3089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Autonomie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Ajutor ocazional 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Ajutor permanent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Substitutie totala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1781" marR="61781" marT="30890" marB="3089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1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4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10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20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1781" marR="61781" marT="30890" marB="3089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Sub 10 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Sub 40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60-120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2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120-190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1781" marR="61781" marT="30890" marB="3089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" name="Rectangle 101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0">
              <a:tabLst>
                <a:tab pos="0" algn="l"/>
              </a:tabLst>
            </a:pPr>
            <a:b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>
                <a:solidFill>
                  <a:srgbClr val="FFFFFF"/>
                </a:solidFill>
              </a:rPr>
              <a:t>Instrumente de calcul a necesarului de personal de ingrijire</a:t>
            </a:r>
            <a:b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b="0" u="none" strike="noStrike" kern="1200">
              <a:solidFill>
                <a:srgbClr val="FFFFFF"/>
              </a:solidFill>
              <a:effectLst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6" name="Arc 105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1001"/>
              </a:spcBef>
              <a:buClr>
                <a:srgbClr val="000000"/>
              </a:buClr>
            </a:pPr>
            <a:endParaRPr lang="ro-RO" sz="1800" b="0" u="none" strike="noStrike" dirty="0">
              <a:effectLst/>
              <a:uFillTx/>
              <a:latin typeface="+mn-lt"/>
              <a:ea typeface="+mn-ea"/>
              <a:cs typeface="+mn-cs"/>
            </a:endParaRP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ro-RO" sz="1800" dirty="0">
              <a:latin typeface="+mn-lt"/>
              <a:ea typeface="+mn-ea"/>
              <a:cs typeface="+mn-cs"/>
            </a:endParaRP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ro-RO" sz="1800" b="0" u="none" strike="noStrike" dirty="0">
              <a:effectLst/>
              <a:uFillTx/>
              <a:latin typeface="+mn-lt"/>
              <a:ea typeface="+mn-ea"/>
              <a:cs typeface="+mn-cs"/>
            </a:endParaRP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Studiul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sugerează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faptul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că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actualele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norme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de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alocare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a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personalului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folosite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de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Ministerul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Sănătăţii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,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bazate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pe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numărul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de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paturi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, nu par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să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fie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întotdeauna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realiste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,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motiv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pentru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care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ele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ar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trebui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probabil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să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fie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susţinute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şi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de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alte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instrumente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manageriale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Variabilitatea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îngrijirilor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poate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avea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o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serie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de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determinanţi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, ca de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exemplu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: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arhitectura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şi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organizarea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secţiei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;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caracteristicile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pacienţilor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(de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exemplu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: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vârstă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, sex, diagnostic);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caracteristicile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furnizorilor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de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îngrijiri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(de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exemplu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: practica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individuală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,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capacitatea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individuală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de a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codifica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corect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îngrijirile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acordate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); o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posibilă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inexactitate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a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datelor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culese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(o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validare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externă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este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totdeauna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necesară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). </a:t>
            </a:r>
          </a:p>
          <a:p>
            <a:pPr indent="-228600">
              <a:spcBef>
                <a:spcPts val="1001"/>
              </a:spcBef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( ,,MANAGEMENTUL  SERVICIILOR DE SĂNĂTATE –  ABORDARE PRIN PROIECTE”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Ediţia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a II-a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revizuită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şi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completată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Florentina Ligia                                                          FURTUNESCU , Dana </a:t>
            </a:r>
            <a:r>
              <a:rPr lang="en-US" sz="1800" b="0" u="none" strike="noStrike" dirty="0" err="1">
                <a:effectLst/>
                <a:uFillTx/>
                <a:latin typeface="+mn-lt"/>
                <a:ea typeface="+mn-ea"/>
                <a:cs typeface="+mn-cs"/>
              </a:rPr>
              <a:t>Galieta</a:t>
            </a:r>
            <a:r>
              <a:rPr lang="en-US" sz="1800" b="0" u="none" strike="noStrike" dirty="0">
                <a:effectLst/>
                <a:uFillTx/>
                <a:latin typeface="+mn-lt"/>
                <a:ea typeface="+mn-ea"/>
                <a:cs typeface="+mn-cs"/>
              </a:rPr>
              <a:t> MINCĂ-EDITURA UNIVERSITARĂ „CAROL DAVILA” BUCUREŞTI, 2010 )</a:t>
            </a:r>
          </a:p>
        </p:txBody>
      </p:sp>
      <p:sp>
        <p:nvSpPr>
          <p:cNvPr id="2" name="PlaceHolder 1">
            <a:extLst>
              <a:ext uri="{FF2B5EF4-FFF2-40B4-BE49-F238E27FC236}">
                <a16:creationId xmlns:a16="http://schemas.microsoft.com/office/drawing/2014/main" id="{4AAB99B9-E21F-A9DB-9395-3D76A6B4BBF0}"/>
              </a:ext>
            </a:extLst>
          </p:cNvPr>
          <p:cNvSpPr txBox="1">
            <a:spLocks/>
          </p:cNvSpPr>
          <p:nvPr/>
        </p:nvSpPr>
        <p:spPr>
          <a:xfrm>
            <a:off x="6836018" y="5645888"/>
            <a:ext cx="5057398" cy="4231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  <a:tabLst>
                <a:tab pos="0" algn="l"/>
              </a:tabLst>
            </a:pPr>
            <a:br>
              <a:rPr lang="en-US" sz="1400">
                <a:latin typeface="+mn-lt"/>
                <a:ea typeface="+mn-ea"/>
                <a:cs typeface="+mn-cs"/>
              </a:rPr>
            </a:br>
            <a:endParaRPr lang="en-US" sz="140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4C0AB4-0AC3-30DD-E20D-0A58018B8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PlaceHolder 1">
            <a:extLst>
              <a:ext uri="{FF2B5EF4-FFF2-40B4-BE49-F238E27FC236}">
                <a16:creationId xmlns:a16="http://schemas.microsoft.com/office/drawing/2014/main" id="{21430186-7534-DE88-8018-68CAC5C97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r>
              <a:rPr lang="ro-RO" sz="3700">
                <a:solidFill>
                  <a:srgbClr val="FFFFFF"/>
                </a:solidFill>
              </a:rPr>
              <a:t>Procedura de tratament si ingrijire - instrument de calculul a necesarului de personal de ingrijire?</a:t>
            </a:r>
            <a:endParaRPr lang="ro-RO" sz="3700" b="0" u="none" strike="noStrike">
              <a:solidFill>
                <a:srgbClr val="FFFFFF"/>
              </a:solidFill>
              <a:effectLst/>
              <a:uFillTx/>
              <a:latin typeface="Aptos Display"/>
            </a:endParaRPr>
          </a:p>
        </p:txBody>
      </p:sp>
      <p:sp>
        <p:nvSpPr>
          <p:cNvPr id="83" name="Arc 8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PlaceHolder 2">
            <a:extLst>
              <a:ext uri="{FF2B5EF4-FFF2-40B4-BE49-F238E27FC236}">
                <a16:creationId xmlns:a16="http://schemas.microsoft.com/office/drawing/2014/main" id="{FF0F3C38-6103-81EC-15AC-1AAA1C6F49C4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/>
          <a:p>
            <a:pPr>
              <a:spcBef>
                <a:spcPts val="1001"/>
              </a:spcBef>
              <a:tabLst>
                <a:tab pos="0" algn="l"/>
              </a:tabLst>
            </a:pPr>
            <a:r>
              <a:rPr lang="en-US" sz="1800" b="1" u="none" strike="noStrike">
                <a:effectLst/>
                <a:uFillTx/>
                <a:latin typeface="Aptos"/>
              </a:rPr>
              <a:t> </a:t>
            </a:r>
            <a:r>
              <a:rPr lang="ro-RO" sz="1800" b="1" u="none" strike="noStrike">
                <a:effectLst/>
                <a:uFillTx/>
                <a:latin typeface="Aptos"/>
              </a:rPr>
              <a:t> S</a:t>
            </a:r>
            <a:r>
              <a:rPr lang="ro-RO" sz="1800"/>
              <a:t>istemul DRG a fost dezvoltat in anii ’70, in SUA, la Universitatea Yale, de un grup de medici, economisti si statisticieni, care au incercat sa imagineze un sistem de evaluare a rezultatelor spitalelor.</a:t>
            </a:r>
            <a:r>
              <a:rPr lang="en-US" sz="1800" b="1" u="none" strike="noStrike">
                <a:effectLst/>
                <a:uFillTx/>
                <a:latin typeface="Aptos"/>
              </a:rPr>
              <a:t>  </a:t>
            </a:r>
            <a:endParaRPr lang="ro-RO" sz="1800" b="1" u="none" strike="noStrike">
              <a:effectLst/>
              <a:uFillTx/>
              <a:latin typeface="Aptos"/>
            </a:endParaRPr>
          </a:p>
          <a:p>
            <a:pPr>
              <a:spcBef>
                <a:spcPts val="1001"/>
              </a:spcBef>
              <a:tabLst>
                <a:tab pos="0" algn="l"/>
              </a:tabLst>
            </a:pPr>
            <a:r>
              <a:rPr lang="ro-RO" sz="1800" b="1" u="none" strike="noStrike">
                <a:effectLst/>
                <a:uFillTx/>
                <a:latin typeface="Aptos"/>
              </a:rPr>
              <a:t>   </a:t>
            </a:r>
            <a:r>
              <a:rPr lang="en-US" sz="1800" b="1" u="none" strike="noStrike">
                <a:effectLst/>
                <a:uFillTx/>
                <a:latin typeface="Aptos"/>
              </a:rPr>
              <a:t>LISTA TABELARA A PROCEDURILOR</a:t>
            </a:r>
            <a:r>
              <a:rPr lang="en-US" sz="1800" b="0" u="none" strike="noStrike">
                <a:effectLst/>
                <a:uFillTx/>
                <a:latin typeface="Aptos"/>
              </a:rPr>
              <a:t> CIM-10-AM </a:t>
            </a:r>
            <a:r>
              <a:rPr lang="en-US" sz="1800" b="0" u="none" strike="noStrike" err="1">
                <a:effectLst/>
                <a:uFillTx/>
                <a:latin typeface="Aptos"/>
              </a:rPr>
              <a:t>Centrul</a:t>
            </a:r>
            <a:r>
              <a:rPr lang="en-US" sz="1800" b="0" u="none" strike="noStrike">
                <a:effectLst/>
                <a:uFillTx/>
                <a:latin typeface="Aptos"/>
              </a:rPr>
              <a:t> National </a:t>
            </a:r>
            <a:r>
              <a:rPr lang="en-US" sz="1800" b="0" u="none" strike="noStrike" err="1">
                <a:effectLst/>
                <a:uFillTx/>
                <a:latin typeface="Aptos"/>
              </a:rPr>
              <a:t>pentru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Clasificare</a:t>
            </a:r>
            <a:r>
              <a:rPr lang="en-US" sz="1800" b="0" u="none" strike="noStrike">
                <a:effectLst/>
                <a:uFillTx/>
                <a:latin typeface="Aptos"/>
              </a:rPr>
              <a:t> in </a:t>
            </a:r>
            <a:r>
              <a:rPr lang="en-US" sz="1800" b="0" u="none" strike="noStrike" err="1">
                <a:effectLst/>
                <a:uFillTx/>
                <a:latin typeface="Aptos"/>
              </a:rPr>
              <a:t>Sanatate</a:t>
            </a:r>
            <a:r>
              <a:rPr lang="en-US" sz="1800" b="0" u="none" strike="noStrike">
                <a:effectLst/>
                <a:uFillTx/>
                <a:latin typeface="Aptos"/>
              </a:rPr>
              <a:t> – Australia</a:t>
            </a:r>
            <a:r>
              <a:rPr lang="ro-RO" sz="1800" b="0" u="none" strike="noStrike">
                <a:effectLst/>
                <a:uFillTx/>
                <a:latin typeface="Aptos"/>
              </a:rPr>
              <a:t>( primul sistem de codificare din lume 1825).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 err="1">
                <a:effectLst/>
                <a:uFillTx/>
                <a:latin typeface="Aptos"/>
              </a:rPr>
              <a:t>Gandita</a:t>
            </a:r>
            <a:r>
              <a:rPr lang="en-US" sz="1800" b="0" u="none" strike="noStrike">
                <a:effectLst/>
                <a:uFillTx/>
                <a:latin typeface="Aptos"/>
              </a:rPr>
              <a:t> initial ca </a:t>
            </a:r>
            <a:r>
              <a:rPr lang="en-US" sz="1800" b="0" u="none" strike="noStrike" err="1">
                <a:effectLst/>
                <a:uFillTx/>
                <a:latin typeface="Aptos"/>
              </a:rPr>
              <a:t>inregistrare</a:t>
            </a:r>
            <a:r>
              <a:rPr lang="en-US" sz="1800" b="0" u="none" strike="noStrike">
                <a:effectLst/>
                <a:uFillTx/>
                <a:latin typeface="Aptos"/>
              </a:rPr>
              <a:t> de </a:t>
            </a:r>
            <a:r>
              <a:rPr lang="en-US" sz="1800" b="0" u="none" strike="noStrike" err="1">
                <a:effectLst/>
                <a:uFillTx/>
                <a:latin typeface="Aptos"/>
              </a:rPr>
              <a:t>informaţii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cuprinse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în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foile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medicale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pentru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cercetare</a:t>
            </a:r>
            <a:r>
              <a:rPr lang="en-US" sz="1800" b="0" u="none" strike="noStrike">
                <a:effectLst/>
                <a:uFillTx/>
                <a:latin typeface="Aptos"/>
              </a:rPr>
              <a:t>, </a:t>
            </a:r>
            <a:r>
              <a:rPr lang="en-US" sz="1800" b="0" u="none" strike="noStrike" err="1">
                <a:effectLst/>
                <a:uFillTx/>
                <a:latin typeface="Aptos"/>
              </a:rPr>
              <a:t>învăţământ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şi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administraţie</a:t>
            </a:r>
            <a:r>
              <a:rPr lang="en-US" sz="1800" b="0" u="none" strike="noStrike">
                <a:effectLst/>
                <a:uFillTx/>
                <a:latin typeface="Aptos"/>
              </a:rPr>
              <a:t>, </a:t>
            </a:r>
            <a:r>
              <a:rPr lang="en-US" sz="1800" b="0" u="none" strike="noStrike" err="1">
                <a:effectLst/>
                <a:uFillTx/>
                <a:latin typeface="Aptos"/>
              </a:rPr>
              <a:t>codurile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medicale</a:t>
            </a:r>
            <a:r>
              <a:rPr lang="en-US" sz="1800" b="0" u="none" strike="noStrike">
                <a:effectLst/>
                <a:uFillTx/>
                <a:latin typeface="Aptos"/>
              </a:rPr>
              <a:t>,  </a:t>
            </a:r>
            <a:r>
              <a:rPr lang="en-US" sz="1800" b="0" u="none" strike="noStrike" err="1">
                <a:effectLst/>
                <a:uFillTx/>
                <a:latin typeface="Aptos"/>
              </a:rPr>
              <a:t>acum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este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folosita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şi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pentru</a:t>
            </a:r>
            <a:r>
              <a:rPr lang="en-US" sz="1800" b="0" u="none" strike="noStrike">
                <a:effectLst/>
                <a:uFillTx/>
                <a:latin typeface="Aptos"/>
              </a:rPr>
              <a:t> a </a:t>
            </a:r>
            <a:r>
              <a:rPr lang="en-US" sz="1800" b="0" u="none" strike="noStrike" err="1">
                <a:effectLst/>
                <a:uFillTx/>
                <a:latin typeface="Aptos"/>
              </a:rPr>
              <a:t>facilita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plata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serviciilor</a:t>
            </a:r>
            <a:r>
              <a:rPr lang="en-US" sz="1800" b="0" u="none" strike="noStrike">
                <a:effectLst/>
                <a:uFillTx/>
                <a:latin typeface="Aptos"/>
              </a:rPr>
              <a:t> de </a:t>
            </a:r>
            <a:r>
              <a:rPr lang="en-US" sz="1800" b="0" u="none" strike="noStrike" err="1">
                <a:effectLst/>
                <a:uFillTx/>
                <a:latin typeface="Aptos"/>
              </a:rPr>
              <a:t>sănătate</a:t>
            </a:r>
            <a:r>
              <a:rPr lang="en-US" sz="1800" b="0" u="none" strike="noStrike">
                <a:effectLst/>
                <a:uFillTx/>
                <a:latin typeface="Aptos"/>
              </a:rPr>
              <a:t>, </a:t>
            </a:r>
            <a:r>
              <a:rPr lang="en-US" sz="1800" b="0" u="none" strike="noStrike" err="1">
                <a:effectLst/>
                <a:uFillTx/>
                <a:latin typeface="Aptos"/>
              </a:rPr>
              <a:t>pentru</a:t>
            </a:r>
            <a:r>
              <a:rPr lang="en-US" sz="1800" b="0" u="none" strike="noStrike">
                <a:effectLst/>
                <a:uFillTx/>
                <a:latin typeface="Aptos"/>
              </a:rPr>
              <a:t> a </a:t>
            </a:r>
            <a:r>
              <a:rPr lang="en-US" sz="1800" b="0" u="none" strike="noStrike" err="1">
                <a:effectLst/>
                <a:uFillTx/>
                <a:latin typeface="Aptos"/>
              </a:rPr>
              <a:t>determina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tiparele</a:t>
            </a:r>
            <a:r>
              <a:rPr lang="en-US" sz="1800" b="0" u="none" strike="noStrike">
                <a:effectLst/>
                <a:uFillTx/>
                <a:latin typeface="Aptos"/>
              </a:rPr>
              <a:t> de </a:t>
            </a:r>
            <a:r>
              <a:rPr lang="en-US" sz="1800" b="0" u="none" strike="noStrike" err="1">
                <a:effectLst/>
                <a:uFillTx/>
                <a:latin typeface="Aptos"/>
              </a:rPr>
              <a:t>folosire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şi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pentru</a:t>
            </a:r>
            <a:r>
              <a:rPr lang="en-US" sz="1800" b="0" u="none" strike="noStrike">
                <a:effectLst/>
                <a:uFillTx/>
                <a:latin typeface="Aptos"/>
              </a:rPr>
              <a:t> a </a:t>
            </a:r>
            <a:r>
              <a:rPr lang="en-US" sz="1800" b="0" u="none" strike="noStrike" err="1">
                <a:effectLst/>
                <a:uFillTx/>
                <a:latin typeface="Aptos"/>
              </a:rPr>
              <a:t>evalua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oportunitatea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costurilor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îngrijilor</a:t>
            </a:r>
            <a:r>
              <a:rPr lang="en-US" sz="1800" b="0" u="none" strike="noStrike">
                <a:effectLst/>
                <a:uFillTx/>
                <a:latin typeface="Aptos"/>
              </a:rPr>
              <a:t> de </a:t>
            </a:r>
            <a:r>
              <a:rPr lang="en-US" sz="1800" b="0" u="none" strike="noStrike" err="1">
                <a:effectLst/>
                <a:uFillTx/>
                <a:latin typeface="Aptos"/>
              </a:rPr>
              <a:t>sănătate</a:t>
            </a:r>
            <a:r>
              <a:rPr lang="en-US" sz="1800" b="0" u="none" strike="noStrike">
                <a:effectLst/>
                <a:uFillTx/>
                <a:latin typeface="Aptos"/>
              </a:rPr>
              <a:t>. </a:t>
            </a:r>
            <a:endParaRPr lang="ro-RO" sz="1800" b="0" u="none" strike="noStrike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 err="1">
                <a:effectLst/>
                <a:uFillTx/>
                <a:latin typeface="Aptos"/>
              </a:rPr>
              <a:t>Codificarea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furnizează</a:t>
            </a:r>
            <a:r>
              <a:rPr lang="en-US" sz="1800" b="0" u="none" strike="noStrike">
                <a:effectLst/>
                <a:uFillTx/>
                <a:latin typeface="Aptos"/>
              </a:rPr>
              <a:t> de </a:t>
            </a:r>
            <a:r>
              <a:rPr lang="en-US" sz="1800" b="0" u="none" strike="noStrike" err="1">
                <a:effectLst/>
                <a:uFillTx/>
                <a:latin typeface="Aptos"/>
              </a:rPr>
              <a:t>asemenea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baza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pentru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studii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epidemiologice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şi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pentru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cercetarea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calităţii</a:t>
            </a:r>
            <a:r>
              <a:rPr lang="en-US" sz="1800" b="0" u="none" strike="noStrike">
                <a:effectLst/>
                <a:uFillTx/>
                <a:latin typeface="Aptos"/>
              </a:rPr>
              <a:t> </a:t>
            </a:r>
            <a:r>
              <a:rPr lang="en-US" sz="1800" b="0" u="none" strike="noStrike" err="1">
                <a:effectLst/>
                <a:uFillTx/>
                <a:latin typeface="Aptos"/>
              </a:rPr>
              <a:t>îngrijirilor</a:t>
            </a:r>
            <a:r>
              <a:rPr lang="en-US" sz="1800" b="0" u="none" strike="noStrike">
                <a:effectLst/>
                <a:uFillTx/>
                <a:latin typeface="Aptos"/>
              </a:rPr>
              <a:t> de </a:t>
            </a:r>
            <a:r>
              <a:rPr lang="en-US" sz="1800" b="0" u="none" strike="noStrike" err="1">
                <a:effectLst/>
                <a:uFillTx/>
                <a:latin typeface="Aptos"/>
              </a:rPr>
              <a:t>sănătate</a:t>
            </a:r>
            <a:r>
              <a:rPr lang="en-US" sz="1800" b="0" u="none" strike="noStrike">
                <a:effectLst/>
                <a:uFillTx/>
                <a:latin typeface="Aptos"/>
              </a:rPr>
              <a:t>.</a:t>
            </a:r>
            <a:endParaRPr lang="ro-RO" sz="1800" b="0" u="none" strike="noStrike">
              <a:effectLst/>
              <a:uFillTx/>
              <a:latin typeface="Aptos"/>
            </a:endParaRP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o-RO" sz="1800"/>
              <a:t>Sistemul de clasificare AR-DRG din Australia are mai multe grupe de diagnostice, acopera mai bine patologia clinica si este complementar cu sistemul de codificare a diagnosticelor si procedurilor utilizat in acest moment in Romania.</a:t>
            </a:r>
            <a:endParaRPr lang="ro-RO" sz="18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18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1800" b="0" u="none" strike="noStrike">
              <a:effectLst/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122372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E6B407-6621-AFDB-47B6-F6AF749E0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ro-RO" sz="3700">
                <a:solidFill>
                  <a:srgbClr val="FFFFFF"/>
                </a:solidFill>
              </a:rPr>
              <a:t>Procedura de tratament si ingrijire - instrument de calculul a necesarului de personal de ingrijire?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556546-BD39-5F26-8998-045D5FB16970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ro-RO" sz="2800" dirty="0"/>
              <a:t>    Implementarea sistemului DRG in Romania s-a facut pe baza unor strategii definite pentru diferite perioade de timp, incepand cu anul 1999, prin proiecte pilot</a:t>
            </a:r>
          </a:p>
          <a:p>
            <a:pPr>
              <a:spcAft>
                <a:spcPts val="600"/>
              </a:spcAft>
            </a:pPr>
            <a:r>
              <a:rPr lang="ro-RO" sz="2800" dirty="0"/>
              <a:t>    </a:t>
            </a:r>
            <a:r>
              <a:rPr lang="it-IT" sz="2800" dirty="0"/>
              <a:t>Introducerea sistemului de clasificare in grupe de diagnostice din Australia, AR-DRG v.5</a:t>
            </a:r>
            <a:r>
              <a:rPr lang="ro-RO" sz="2800" dirty="0"/>
              <a:t> din anul 2006</a:t>
            </a:r>
          </a:p>
          <a:p>
            <a:pPr>
              <a:spcAft>
                <a:spcPts val="600"/>
              </a:spcAft>
            </a:pPr>
            <a:r>
              <a:rPr lang="ro-RO" sz="2800" dirty="0"/>
              <a:t>   Codificarea bolilor si a  procedurilor medicale în spitalele și unitățile ambulatorii de specialitate din România se face conform clasificării RO DRG v.1, prevăzută în </a:t>
            </a:r>
            <a:r>
              <a:rPr lang="ro-RO" sz="2800" dirty="0">
                <a:hlinkClick r:id="rId2"/>
              </a:rPr>
              <a:t>Ordinul ministrului sănătății nr. 1.199/2011</a:t>
            </a:r>
            <a:r>
              <a:rPr lang="ro-RO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8998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C1B42A-59FE-6081-D2D9-C90CF87F3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PlaceHolder 1">
            <a:extLst>
              <a:ext uri="{FF2B5EF4-FFF2-40B4-BE49-F238E27FC236}">
                <a16:creationId xmlns:a16="http://schemas.microsoft.com/office/drawing/2014/main" id="{F620EC17-09FF-F1ED-85B7-E92B85CA2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pPr indent="0" defTabSz="914400">
              <a:buNone/>
            </a:pPr>
            <a:r>
              <a:rPr lang="ro-RO" sz="3700" b="0" u="none" strike="noStrike">
                <a:solidFill>
                  <a:srgbClr val="FFFFFF"/>
                </a:solidFill>
                <a:effectLst/>
                <a:uFillTx/>
                <a:latin typeface="Aptos Display"/>
              </a:rPr>
              <a:t>Procedura de tratament si ingrijire - </a:t>
            </a:r>
            <a:r>
              <a:rPr lang="ro-RO" sz="3700">
                <a:solidFill>
                  <a:srgbClr val="FFFFFF"/>
                </a:solidFill>
                <a:latin typeface="Aptos Display"/>
              </a:rPr>
              <a:t>instrument</a:t>
            </a:r>
            <a:r>
              <a:rPr lang="ro-RO" sz="3700" b="0" u="none" strike="noStrike">
                <a:solidFill>
                  <a:srgbClr val="FFFFFF"/>
                </a:solidFill>
                <a:effectLst/>
                <a:uFillTx/>
                <a:latin typeface="Aptos Display"/>
              </a:rPr>
              <a:t> de calculul a necesarului de personal de ingrijire?</a:t>
            </a:r>
            <a:endParaRPr lang="ro-RO" sz="3700" b="0" u="none" strike="noStrike">
              <a:solidFill>
                <a:srgbClr val="FFFFFF"/>
              </a:solidFill>
              <a:effectLst/>
              <a:uFillTx/>
              <a:latin typeface="Aptos"/>
            </a:endParaRPr>
          </a:p>
        </p:txBody>
      </p:sp>
      <p:sp>
        <p:nvSpPr>
          <p:cNvPr id="85" name="Arc 8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PlaceHolder 2">
            <a:extLst>
              <a:ext uri="{FF2B5EF4-FFF2-40B4-BE49-F238E27FC236}">
                <a16:creationId xmlns:a16="http://schemas.microsoft.com/office/drawing/2014/main" id="{117953C9-C02F-33BD-A160-40C0F1465E21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lIns="91440" tIns="45720" rIns="91440" bIns="45720" anchor="ctr">
            <a:normAutofit fontScale="25000" lnSpcReduction="20000"/>
          </a:bodyPr>
          <a:lstStyle/>
          <a:p>
            <a:pPr marL="228600"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1100" b="0" u="none" strike="noStrike" dirty="0">
              <a:effectLst/>
              <a:uFillTx/>
              <a:latin typeface="Aptos"/>
            </a:endParaRPr>
          </a:p>
          <a:p>
            <a:pPr marL="228600"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1100" b="0" u="none" strike="noStrike" dirty="0">
              <a:effectLst/>
              <a:uFillTx/>
              <a:latin typeface="Aptos"/>
            </a:endParaRPr>
          </a:p>
          <a:p>
            <a:pPr marL="228600"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ro-RO" sz="9600" b="0" u="none" strike="noStrike" dirty="0">
                <a:effectLst/>
                <a:uFillTx/>
                <a:latin typeface="Aptos"/>
              </a:rPr>
              <a:t>      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Ar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putea</a:t>
            </a:r>
            <a:r>
              <a:rPr lang="en-US" sz="9600" b="0" u="none" strike="noStrike" dirty="0">
                <a:effectLst/>
                <a:uFillTx/>
                <a:latin typeface="Aptos"/>
              </a:rPr>
              <a:t> fi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si</a:t>
            </a:r>
            <a:r>
              <a:rPr lang="en-US" sz="9600" b="0" u="none" strike="noStrike" dirty="0">
                <a:effectLst/>
                <a:uFillTx/>
                <a:latin typeface="Aptos"/>
              </a:rPr>
              <a:t> un instrument de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inregistrare</a:t>
            </a:r>
            <a:r>
              <a:rPr lang="en-US" sz="9600" b="0" u="none" strike="noStrike" dirty="0">
                <a:effectLst/>
                <a:uFillTx/>
                <a:latin typeface="Aptos"/>
              </a:rPr>
              <a:t> a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procedurilor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si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manevrelor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medicale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si</a:t>
            </a:r>
            <a:r>
              <a:rPr lang="en-US" sz="9600" b="0" u="none" strike="noStrike" dirty="0">
                <a:effectLst/>
                <a:uFillTx/>
                <a:latin typeface="Aptos"/>
              </a:rPr>
              <a:t> de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ingrijire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efectuate</a:t>
            </a:r>
            <a:r>
              <a:rPr lang="en-US" sz="9600" b="0" u="none" strike="noStrike" dirty="0">
                <a:effectLst/>
                <a:uFillTx/>
                <a:latin typeface="Aptos"/>
              </a:rPr>
              <a:t> de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catre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asistentii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medicali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si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infirmieri</a:t>
            </a:r>
            <a:r>
              <a:rPr lang="en-US" sz="9600" b="0" u="none" strike="noStrike" dirty="0">
                <a:effectLst/>
                <a:uFillTx/>
                <a:latin typeface="Aptos"/>
              </a:rPr>
              <a:t>?</a:t>
            </a:r>
            <a:endParaRPr lang="ro-RO" sz="9600" b="0" u="none" strike="noStrike" dirty="0">
              <a:effectLst/>
              <a:uFillTx/>
              <a:latin typeface="Aptos"/>
            </a:endParaRPr>
          </a:p>
          <a:p>
            <a:pPr marL="228600"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ro-RO" sz="9600" b="0" u="none" strike="noStrike" dirty="0">
                <a:effectLst/>
                <a:uFillTx/>
                <a:latin typeface="Aptos"/>
                <a:ea typeface="Microsoft YaHei"/>
              </a:rPr>
              <a:t>      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Ar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putea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fi ,,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dovada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”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documentarii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activitatii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zilnice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a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asistentilor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medicali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si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infirmierilor</a:t>
            </a:r>
            <a:r>
              <a:rPr lang="en-US" sz="9600" b="0" u="none" strike="noStrike" dirty="0">
                <a:effectLst/>
                <a:uFillTx/>
                <a:latin typeface="Aptos"/>
              </a:rPr>
              <a:t> ?</a:t>
            </a:r>
            <a:endParaRPr lang="ro-RO" sz="9600" b="0" u="none" strike="noStrike" dirty="0">
              <a:effectLst/>
              <a:uFillTx/>
              <a:latin typeface="Aptos"/>
            </a:endParaRPr>
          </a:p>
          <a:p>
            <a:pPr marL="228600">
              <a:spcBef>
                <a:spcPts val="1001"/>
              </a:spcBef>
              <a:tabLst>
                <a:tab pos="0" algn="l"/>
              </a:tabLst>
            </a:pPr>
            <a:r>
              <a:rPr lang="ro-RO" sz="9600" b="0" u="none" strike="noStrike" dirty="0">
                <a:effectLst/>
                <a:uFillTx/>
                <a:latin typeface="Aptos"/>
              </a:rPr>
              <a:t>      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Ar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putea</a:t>
            </a:r>
            <a:r>
              <a:rPr lang="en-US" sz="9600" b="0" u="none" strike="noStrike" dirty="0">
                <a:effectLst/>
                <a:uFillTx/>
                <a:latin typeface="Aptos"/>
              </a:rPr>
              <a:t> fi</a:t>
            </a:r>
            <a:r>
              <a:rPr lang="ro-RO" sz="9600" b="0" u="none" strike="noStrike" dirty="0">
                <a:effectLst/>
                <a:uFillTx/>
                <a:latin typeface="Aptos"/>
              </a:rPr>
              <a:t> modalitatea de inregistrare a interventiilor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asistentilor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medicali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si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infirmierilor</a:t>
            </a:r>
            <a:r>
              <a:rPr lang="ro-RO" sz="9600" dirty="0">
                <a:latin typeface="Aptos"/>
              </a:rPr>
              <a:t> stabilite in baza planulului de ingrijiri a pacientului.</a:t>
            </a:r>
            <a:endParaRPr lang="ro-RO" sz="9600" b="0" u="none" strike="noStrike" dirty="0">
              <a:effectLst/>
              <a:uFillTx/>
              <a:latin typeface="Aptos"/>
            </a:endParaRPr>
          </a:p>
          <a:p>
            <a:pPr marL="228600"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ro-RO" sz="9600" b="0" u="none" strike="noStrike" dirty="0">
                <a:effectLst/>
                <a:uFillTx/>
                <a:latin typeface="Aptos"/>
                <a:ea typeface="Microsoft YaHei"/>
              </a:rPr>
              <a:t>     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Ar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putea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fi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si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un instrument de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calcul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a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necesarului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de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asistentii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medicali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si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infirmieri</a:t>
            </a:r>
            <a:r>
              <a:rPr lang="en-US" sz="9600" b="0" u="none" strike="noStrike" dirty="0">
                <a:effectLst/>
                <a:uFillTx/>
                <a:latin typeface="Aptos"/>
              </a:rPr>
              <a:t> ?</a:t>
            </a:r>
            <a:endParaRPr lang="ro-RO" sz="9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  </a:t>
            </a:r>
            <a:r>
              <a:rPr lang="ro-RO" sz="9600" b="0" u="none" strike="noStrike" dirty="0">
                <a:effectLst/>
                <a:uFillTx/>
                <a:latin typeface="Aptos"/>
                <a:ea typeface="Microsoft YaHei"/>
              </a:rPr>
              <a:t>     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Ar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putea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fi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si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un instrument de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masurare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a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volumului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de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munca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pentru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eficientizarea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resursei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umane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intr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-o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unitate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  <a:ea typeface="Microsoft YaHei"/>
              </a:rPr>
              <a:t>medicala</a:t>
            </a:r>
            <a:r>
              <a:rPr lang="en-US" sz="9600" b="0" u="none" strike="noStrike" dirty="0">
                <a:effectLst/>
                <a:uFillTx/>
                <a:latin typeface="Aptos"/>
                <a:ea typeface="Microsoft YaHei"/>
              </a:rPr>
              <a:t>?</a:t>
            </a:r>
            <a:endParaRPr lang="ro-RO" sz="9600" b="0" u="none" strike="noStrike" dirty="0">
              <a:effectLst/>
              <a:uFillTx/>
              <a:latin typeface="Aptos"/>
            </a:endParaRPr>
          </a:p>
          <a:p>
            <a:pPr marL="228600"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ro-RO" sz="9600" b="0" u="none" strike="noStrike" dirty="0">
                <a:effectLst/>
                <a:uFillTx/>
                <a:latin typeface="Aptos"/>
              </a:rPr>
              <a:t>    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Ar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putea</a:t>
            </a:r>
            <a:r>
              <a:rPr lang="en-US" sz="9600" b="0" u="none" strike="noStrike" dirty="0">
                <a:effectLst/>
                <a:uFillTx/>
                <a:latin typeface="Aptos"/>
              </a:rPr>
              <a:t> fi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si</a:t>
            </a:r>
            <a:r>
              <a:rPr lang="en-US" sz="9600" b="0" u="none" strike="noStrike" dirty="0">
                <a:effectLst/>
                <a:uFillTx/>
                <a:latin typeface="Aptos"/>
              </a:rPr>
              <a:t> un pas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spre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digitalizarea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activitatii</a:t>
            </a:r>
            <a:r>
              <a:rPr lang="en-US" sz="9600" b="0" u="none" strike="noStrike" dirty="0">
                <a:effectLst/>
                <a:uFillTx/>
                <a:latin typeface="Aptos"/>
              </a:rPr>
              <a:t> </a:t>
            </a:r>
            <a:r>
              <a:rPr lang="en-US" sz="9600" b="0" u="none" strike="noStrike" dirty="0" err="1">
                <a:effectLst/>
                <a:uFillTx/>
                <a:latin typeface="Aptos"/>
              </a:rPr>
              <a:t>asistentului</a:t>
            </a:r>
            <a:r>
              <a:rPr lang="en-US" sz="9600" b="0" u="none" strike="noStrike" dirty="0">
                <a:effectLst/>
                <a:uFillTx/>
                <a:latin typeface="Aptos"/>
              </a:rPr>
              <a:t> medical?</a:t>
            </a:r>
            <a:endParaRPr lang="ro-RO" sz="9600" b="0" u="none" strike="noStrike" dirty="0">
              <a:effectLst/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164403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5" name="Rectangle 94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r>
              <a:rPr lang="ro-RO" sz="3700">
                <a:solidFill>
                  <a:srgbClr val="FFFFFF"/>
                </a:solidFill>
              </a:rPr>
              <a:t>Procedura de tratament si ingrijire - instrument de calculul a necesarului de personal de ingrijire?</a:t>
            </a:r>
            <a:endParaRPr lang="ro-RO" sz="3700" b="0" u="none" strike="noStrike">
              <a:solidFill>
                <a:srgbClr val="FFFFFF"/>
              </a:solidFill>
              <a:effectLst/>
              <a:uFillTx/>
              <a:latin typeface="Aptos Display"/>
            </a:endParaRPr>
          </a:p>
        </p:txBody>
      </p:sp>
      <p:sp>
        <p:nvSpPr>
          <p:cNvPr id="99" name="Arc 98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lIns="91440" tIns="45720" rIns="91440" bIns="45720" anchor="ctr">
            <a:normAutofit lnSpcReduction="10000"/>
          </a:bodyPr>
          <a:lstStyle/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400" b="0" u="none" strike="noStrike" dirty="0">
                <a:effectLst/>
                <a:uFillTx/>
                <a:latin typeface="Aptos"/>
              </a:rPr>
              <a:t> </a:t>
            </a:r>
            <a:r>
              <a:rPr lang="ro-RO" sz="3400" b="0" u="none" strike="noStrike" dirty="0">
                <a:effectLst/>
                <a:uFillTx/>
                <a:latin typeface="Aptos"/>
              </a:rPr>
              <a:t>  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Ciclul</a:t>
            </a:r>
            <a:r>
              <a:rPr lang="en-US" sz="3400" b="0" u="none" strike="noStrike" dirty="0">
                <a:effectLst/>
                <a:uFillTx/>
                <a:latin typeface="Aptos"/>
              </a:rPr>
              <a:t> II al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acreditarii</a:t>
            </a:r>
            <a:r>
              <a:rPr lang="en-US" sz="3400" b="0" u="none" strike="noStrike" dirty="0">
                <a:effectLst/>
                <a:uFillTx/>
                <a:latin typeface="Aptos"/>
              </a:rPr>
              <a:t>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spitalelor</a:t>
            </a:r>
            <a:r>
              <a:rPr lang="en-US" sz="3400" b="0" u="none" strike="noStrike" dirty="0">
                <a:effectLst/>
                <a:uFillTx/>
                <a:latin typeface="Aptos"/>
              </a:rPr>
              <a:t> a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adus</a:t>
            </a:r>
            <a:r>
              <a:rPr lang="en-US" sz="3400" b="0" u="none" strike="noStrike" dirty="0">
                <a:effectLst/>
                <a:uFillTx/>
                <a:latin typeface="Aptos"/>
              </a:rPr>
              <a:t> in prim plan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stabilirea</a:t>
            </a:r>
            <a:r>
              <a:rPr lang="en-US" sz="3400" b="0" u="none" strike="noStrike" dirty="0">
                <a:effectLst/>
                <a:uFillTx/>
                <a:latin typeface="Aptos"/>
              </a:rPr>
              <a:t>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numarului</a:t>
            </a:r>
            <a:r>
              <a:rPr lang="en-US" sz="3400" b="0" u="none" strike="noStrike" dirty="0">
                <a:effectLst/>
                <a:uFillTx/>
                <a:latin typeface="Aptos"/>
              </a:rPr>
              <a:t> de personal de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ingrijire</a:t>
            </a:r>
            <a:r>
              <a:rPr lang="en-US" sz="3400" b="0" u="none" strike="noStrike" dirty="0">
                <a:effectLst/>
                <a:uFillTx/>
                <a:latin typeface="Aptos"/>
              </a:rPr>
              <a:t> in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functie</a:t>
            </a:r>
            <a:r>
              <a:rPr lang="en-US" sz="3400" b="0" u="none" strike="noStrike" dirty="0">
                <a:effectLst/>
                <a:uFillTx/>
                <a:latin typeface="Aptos"/>
              </a:rPr>
              <a:t> de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scorul</a:t>
            </a:r>
            <a:r>
              <a:rPr lang="en-US" sz="3400" b="0" u="none" strike="noStrike" dirty="0">
                <a:effectLst/>
                <a:uFillTx/>
                <a:latin typeface="Aptos"/>
              </a:rPr>
              <a:t> de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dependenta</a:t>
            </a:r>
            <a:r>
              <a:rPr lang="en-US" sz="3400" b="0" u="none" strike="noStrike" dirty="0">
                <a:effectLst/>
                <a:uFillTx/>
                <a:latin typeface="Aptos"/>
              </a:rPr>
              <a:t> al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pacientului</a:t>
            </a:r>
            <a:r>
              <a:rPr lang="en-US" sz="3400" b="0" u="none" strike="noStrike" dirty="0">
                <a:effectLst/>
                <a:uFillTx/>
                <a:latin typeface="Aptos"/>
              </a:rPr>
              <a:t> ,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dar</a:t>
            </a:r>
            <a:r>
              <a:rPr lang="en-US" sz="3400" b="0" u="none" strike="noStrike" dirty="0">
                <a:effectLst/>
                <a:uFillTx/>
                <a:latin typeface="Aptos"/>
              </a:rPr>
              <a:t>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si</a:t>
            </a:r>
            <a:r>
              <a:rPr lang="en-US" sz="3400" b="0" u="none" strike="noStrike" dirty="0">
                <a:effectLst/>
                <a:uFillTx/>
                <a:latin typeface="Aptos"/>
              </a:rPr>
              <a:t> in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functie</a:t>
            </a:r>
            <a:r>
              <a:rPr lang="en-US" sz="3400" b="0" u="none" strike="noStrike" dirty="0">
                <a:effectLst/>
                <a:uFillTx/>
                <a:latin typeface="Aptos"/>
              </a:rPr>
              <a:t> de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timpul</a:t>
            </a:r>
            <a:r>
              <a:rPr lang="en-US" sz="3400" b="0" u="none" strike="noStrike" dirty="0">
                <a:effectLst/>
                <a:uFillTx/>
                <a:latin typeface="Aptos"/>
              </a:rPr>
              <a:t>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necesar</a:t>
            </a:r>
            <a:r>
              <a:rPr lang="en-US" sz="3400" b="0" u="none" strike="noStrike" dirty="0">
                <a:effectLst/>
                <a:uFillTx/>
                <a:latin typeface="Aptos"/>
              </a:rPr>
              <a:t>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acordarii</a:t>
            </a:r>
            <a:r>
              <a:rPr lang="en-US" sz="3400" b="0" u="none" strike="noStrike" dirty="0">
                <a:effectLst/>
                <a:uFillTx/>
                <a:latin typeface="Aptos"/>
              </a:rPr>
              <a:t>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ingrijirilor</a:t>
            </a:r>
            <a:r>
              <a:rPr lang="en-US" sz="3400" b="0" u="none" strike="noStrike" dirty="0">
                <a:effectLst/>
                <a:uFillTx/>
                <a:latin typeface="Aptos"/>
              </a:rPr>
              <a:t>.</a:t>
            </a:r>
            <a:endParaRPr lang="ro-RO" sz="34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ro-RO" sz="3400" b="0" u="none" strike="noStrike" dirty="0">
                <a:effectLst/>
                <a:uFillTx/>
                <a:latin typeface="Aptos"/>
              </a:rPr>
              <a:t>   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Acesta</a:t>
            </a:r>
            <a:r>
              <a:rPr lang="en-US" sz="3400" b="0" u="none" strike="noStrike" dirty="0">
                <a:effectLst/>
                <a:uFillTx/>
                <a:latin typeface="Aptos"/>
              </a:rPr>
              <a:t> a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fost</a:t>
            </a:r>
            <a:r>
              <a:rPr lang="en-US" sz="3400" b="0" u="none" strike="noStrike" dirty="0">
                <a:effectLst/>
                <a:uFillTx/>
                <a:latin typeface="Aptos"/>
              </a:rPr>
              <a:t>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factorul</a:t>
            </a:r>
            <a:r>
              <a:rPr lang="en-US" sz="3400" b="0" u="none" strike="noStrike" dirty="0">
                <a:effectLst/>
                <a:uFillTx/>
                <a:latin typeface="Aptos"/>
              </a:rPr>
              <a:t>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declansator</a:t>
            </a:r>
            <a:r>
              <a:rPr lang="en-US" sz="3400" b="0" u="none" strike="noStrike" dirty="0">
                <a:effectLst/>
                <a:uFillTx/>
                <a:latin typeface="Aptos"/>
              </a:rPr>
              <a:t> al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studiului</a:t>
            </a:r>
            <a:r>
              <a:rPr lang="en-US" sz="3400" b="0" u="none" strike="noStrike" dirty="0">
                <a:effectLst/>
                <a:uFillTx/>
                <a:latin typeface="Aptos"/>
              </a:rPr>
              <a:t> </a:t>
            </a:r>
            <a:r>
              <a:rPr lang="ro-RO" sz="3400" b="0" u="none" strike="noStrike" dirty="0">
                <a:effectLst/>
                <a:uFillTx/>
                <a:latin typeface="Aptos"/>
              </a:rPr>
              <a:t>experimental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incep</a:t>
            </a:r>
            <a:r>
              <a:rPr lang="ro-RO" sz="3400" b="0" u="none" strike="noStrike" dirty="0">
                <a:effectLst/>
                <a:uFillTx/>
                <a:latin typeface="Aptos"/>
              </a:rPr>
              <a:t>ut</a:t>
            </a:r>
            <a:r>
              <a:rPr lang="en-US" sz="3400" b="0" u="none" strike="noStrike" dirty="0">
                <a:effectLst/>
                <a:uFillTx/>
                <a:latin typeface="Aptos"/>
              </a:rPr>
              <a:t> in </a:t>
            </a:r>
            <a:r>
              <a:rPr lang="ro-RO" sz="3400" b="0" u="none" strike="noStrike" dirty="0">
                <a:effectLst/>
                <a:uFillTx/>
                <a:latin typeface="Aptos"/>
              </a:rPr>
              <a:t>anul </a:t>
            </a:r>
            <a:r>
              <a:rPr lang="en-US" sz="3400" b="0" u="none" strike="noStrike" dirty="0">
                <a:effectLst/>
                <a:uFillTx/>
                <a:latin typeface="Aptos"/>
              </a:rPr>
              <a:t>2022, pe o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sectie</a:t>
            </a:r>
            <a:r>
              <a:rPr lang="en-US" sz="3400" b="0" u="none" strike="noStrike" dirty="0">
                <a:effectLst/>
                <a:uFillTx/>
                <a:latin typeface="Aptos"/>
              </a:rPr>
              <a:t> pilot, 30 de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paturi</a:t>
            </a:r>
            <a:r>
              <a:rPr lang="en-US" sz="3400" b="0" u="none" strike="noStrike" dirty="0">
                <a:effectLst/>
                <a:uFillTx/>
                <a:latin typeface="Aptos"/>
              </a:rPr>
              <a:t>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si</a:t>
            </a:r>
            <a:r>
              <a:rPr lang="en-US" sz="3400" b="0" u="none" strike="noStrike" dirty="0">
                <a:effectLst/>
                <a:uFillTx/>
                <a:latin typeface="Aptos"/>
              </a:rPr>
              <a:t> 3 </a:t>
            </a:r>
            <a:r>
              <a:rPr lang="en-US" sz="3400" b="0" u="none" strike="noStrike" dirty="0" err="1">
                <a:effectLst/>
                <a:uFillTx/>
                <a:latin typeface="Aptos"/>
              </a:rPr>
              <a:t>compartimente</a:t>
            </a:r>
            <a:r>
              <a:rPr lang="ro-RO" sz="3400" dirty="0">
                <a:latin typeface="Aptos"/>
              </a:rPr>
              <a:t> in Spitalul Clinic de Urgenta pentru Copii Brasov.</a:t>
            </a:r>
            <a:endParaRPr lang="ro-RO" sz="3400" b="0" u="none" strike="noStrike" dirty="0">
              <a:effectLst/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9" name="Rectangle 98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r>
              <a:rPr lang="ro-RO" sz="2600">
                <a:solidFill>
                  <a:srgbClr val="FFFFFF"/>
                </a:solidFill>
              </a:rPr>
              <a:t>Studiu privind utilizarea procedurilor DRG in calcularea necesarului de personal medical si de ingrijire</a:t>
            </a:r>
            <a:endParaRPr lang="ro-RO" sz="2600" b="0" u="none" strike="noStrike">
              <a:solidFill>
                <a:srgbClr val="FFFFFF"/>
              </a:solidFill>
              <a:effectLst/>
              <a:uFillTx/>
              <a:latin typeface="Aptos Display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6095999" y="882315"/>
            <a:ext cx="5254754" cy="5294647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ro-RO" sz="1500" b="1" u="none" strike="noStrike">
                <a:effectLst/>
                <a:uFillTx/>
                <a:latin typeface="Aptos"/>
              </a:rPr>
              <a:t>       METODOLOGIE DE APLICARE</a:t>
            </a:r>
            <a:endParaRPr lang="ro-RO" sz="1500" b="0" u="none" strike="noStrike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500" b="0" u="none" strike="noStrike">
                <a:effectLst/>
                <a:uFillTx/>
                <a:latin typeface="Aptos"/>
              </a:rPr>
              <a:t>Stabilirea a 4 niveluri de dificultate determina</a:t>
            </a:r>
            <a:r>
              <a:rPr lang="ro-RO" sz="1500" b="0" u="none" strike="noStrike">
                <a:effectLst/>
                <a:uFillTx/>
                <a:latin typeface="Aptos"/>
              </a:rPr>
              <a:t>nd</a:t>
            </a:r>
            <a:r>
              <a:rPr lang="en-US" sz="1500" b="0" u="none" strike="noStrike">
                <a:effectLst/>
                <a:uFillTx/>
                <a:latin typeface="Aptos"/>
              </a:rPr>
              <a:t> timpul necesar, considerat ca timpul mediu necesar efectuarii unor manevre sau procedur</a:t>
            </a:r>
            <a:r>
              <a:rPr lang="ro-RO" sz="1500" b="0" u="none" strike="noStrike">
                <a:effectLst/>
                <a:uFillTx/>
                <a:latin typeface="Aptos"/>
              </a:rPr>
              <a:t>i(TM).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500" b="0" u="none" strike="noStrike">
                <a:effectLst/>
                <a:uFillTx/>
                <a:latin typeface="Aptos"/>
              </a:rPr>
              <a:t>Stabilirea pentru fiecare nivel de dificultate a procedurilor si manevrelor aferente.</a:t>
            </a:r>
            <a:endParaRPr lang="ro-RO" sz="1500" b="0" u="none" strike="noStrike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500" b="0" u="none" strike="noStrike">
                <a:effectLst/>
                <a:uFillTx/>
                <a:latin typeface="Aptos"/>
              </a:rPr>
              <a:t>Inregistrarea zilnica </a:t>
            </a:r>
            <a:r>
              <a:rPr lang="ro-RO" sz="1500" b="0" u="none" strike="noStrike">
                <a:effectLst/>
                <a:uFillTx/>
                <a:latin typeface="Aptos"/>
              </a:rPr>
              <a:t>in sistemul informatic </a:t>
            </a:r>
            <a:r>
              <a:rPr lang="en-US" sz="1500" b="0" u="none" strike="noStrike">
                <a:effectLst/>
                <a:uFillTx/>
                <a:latin typeface="Aptos"/>
              </a:rPr>
              <a:t>a procedurilor si a manevrelor realizate la fiecare pacient.</a:t>
            </a:r>
            <a:endParaRPr lang="ro-RO" sz="1500" b="0" u="none" strike="noStrike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500" b="0" u="none" strike="noStrike">
                <a:effectLst/>
                <a:uFillTx/>
                <a:latin typeface="Aptos"/>
              </a:rPr>
              <a:t>Calcularea zilnica a timpului acordat fiecarui pacient .</a:t>
            </a:r>
            <a:endParaRPr lang="ro-RO" sz="1500" b="0" u="none" strike="noStrike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o-RO" sz="1500" b="0" u="none" strike="noStrike">
                <a:effectLst/>
                <a:uFillTx/>
                <a:latin typeface="Aptos"/>
              </a:rPr>
              <a:t>Au fost stabilite a</a:t>
            </a:r>
            <a:r>
              <a:rPr lang="en-US" sz="1500" b="0" u="none" strike="noStrike">
                <a:effectLst/>
                <a:uFillTx/>
                <a:latin typeface="Aptos"/>
              </a:rPr>
              <a:t>ctivitati</a:t>
            </a:r>
            <a:r>
              <a:rPr lang="ro-RO" sz="1500" b="0" u="none" strike="noStrike">
                <a:effectLst/>
                <a:uFillTx/>
                <a:latin typeface="Aptos"/>
              </a:rPr>
              <a:t>le indirecte si</a:t>
            </a:r>
            <a:r>
              <a:rPr lang="en-US" sz="1500" b="0" u="none" strike="noStrike">
                <a:effectLst/>
                <a:uFillTx/>
                <a:latin typeface="Aptos"/>
              </a:rPr>
              <a:t> administrative :</a:t>
            </a:r>
            <a:endParaRPr lang="ro-RO" sz="15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ro-RO" sz="1500" b="0" u="none" strike="noStrike">
                <a:effectLst/>
                <a:uFillTx/>
                <a:latin typeface="Aptos"/>
              </a:rPr>
              <a:t>- </a:t>
            </a:r>
            <a:r>
              <a:rPr lang="en-US" sz="1500" b="0" u="none" strike="noStrike">
                <a:effectLst/>
                <a:uFillTx/>
                <a:latin typeface="Aptos"/>
              </a:rPr>
              <a:t> inregistrarea datelor in fisele de lucru</a:t>
            </a:r>
            <a:endParaRPr lang="ro-RO" sz="15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ro-RO" sz="1500" b="0" u="none" strike="noStrike">
                <a:effectLst/>
                <a:uFillTx/>
                <a:latin typeface="Aptos"/>
              </a:rPr>
              <a:t>- </a:t>
            </a:r>
            <a:r>
              <a:rPr lang="en-US" sz="1500" b="0" u="none" strike="noStrike">
                <a:effectLst/>
                <a:uFillTx/>
                <a:latin typeface="Aptos"/>
              </a:rPr>
              <a:t>inregistrarea datelor in sistemul informatic</a:t>
            </a:r>
            <a:endParaRPr lang="ro-RO" sz="15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ro-RO" sz="1500" b="0" u="none" strike="noStrike">
                <a:effectLst/>
                <a:uFillTx/>
                <a:latin typeface="Aptos"/>
              </a:rPr>
              <a:t>- </a:t>
            </a:r>
            <a:r>
              <a:rPr lang="en-US" sz="1500" b="0" u="none" strike="noStrike">
                <a:effectLst/>
                <a:uFillTx/>
                <a:latin typeface="Aptos"/>
              </a:rPr>
              <a:t>activitati de curatare si dezinfectie instrumentar, dispositive de lucru</a:t>
            </a:r>
            <a:r>
              <a:rPr lang="ro-RO" sz="1500" b="0" u="none" strike="noStrike">
                <a:effectLst/>
                <a:uFillTx/>
                <a:latin typeface="Aptos"/>
              </a:rPr>
              <a:t>,</a:t>
            </a:r>
            <a:r>
              <a:rPr lang="en-US" sz="1500" b="0" u="none" strike="noStrike">
                <a:effectLst/>
                <a:uFillTx/>
                <a:latin typeface="Aptos"/>
              </a:rPr>
              <a:t> aparatura,</a:t>
            </a:r>
            <a:r>
              <a:rPr lang="ro-RO" sz="1500" b="0" u="none" strike="noStrike">
                <a:effectLst/>
                <a:uFillTx/>
                <a:latin typeface="Aptos"/>
              </a:rPr>
              <a:t> suprafete</a:t>
            </a: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ro-RO" sz="1500" b="0" u="none" strike="noStrike">
                <a:effectLst/>
                <a:uFillTx/>
                <a:latin typeface="Aptos"/>
              </a:rPr>
              <a:t>- </a:t>
            </a:r>
            <a:r>
              <a:rPr lang="en-US" sz="1500" b="0" u="none" strike="noStrike">
                <a:effectLst/>
                <a:uFillTx/>
                <a:latin typeface="Aptos"/>
              </a:rPr>
              <a:t>activitati de intretinere </a:t>
            </a:r>
            <a:r>
              <a:rPr lang="ro-RO" sz="1500" b="0" u="none" strike="noStrike">
                <a:effectLst/>
                <a:uFillTx/>
                <a:latin typeface="Aptos"/>
              </a:rPr>
              <a:t>a </a:t>
            </a:r>
            <a:r>
              <a:rPr lang="en-US" sz="1500" b="0" u="none" strike="noStrike">
                <a:effectLst/>
                <a:uFillTx/>
                <a:latin typeface="Aptos"/>
              </a:rPr>
              <a:t>aparatur</a:t>
            </a:r>
            <a:r>
              <a:rPr lang="ro-RO" sz="1500" b="0" u="none" strike="noStrike">
                <a:effectLst/>
                <a:uFillTx/>
                <a:latin typeface="Aptos"/>
              </a:rPr>
              <a:t>ii</a:t>
            </a:r>
            <a:r>
              <a:rPr lang="en-US" sz="1500" b="0" u="none" strike="noStrike">
                <a:effectLst/>
                <a:uFillTx/>
                <a:latin typeface="Aptos"/>
              </a:rPr>
              <a:t>, spatii destinate activitatilor medicale.</a:t>
            </a:r>
            <a:endParaRPr lang="ro-RO" sz="15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1500" b="0" u="none" strike="noStrike">
              <a:effectLst/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" name="Rectangle 103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DB5B423A-57CC-4C58-AA26-8E2E862B0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5217023" cy="3994777"/>
          </a:xfrm>
          <a:custGeom>
            <a:avLst/>
            <a:gdLst>
              <a:gd name="connsiteX0" fmla="*/ 1945461 w 5217023"/>
              <a:gd name="connsiteY0" fmla="*/ 3787398 h 3994777"/>
              <a:gd name="connsiteX1" fmla="*/ 1942113 w 5217023"/>
              <a:gd name="connsiteY1" fmla="*/ 3790053 h 3994777"/>
              <a:gd name="connsiteX2" fmla="*/ 1946982 w 5217023"/>
              <a:gd name="connsiteY2" fmla="*/ 3787990 h 3994777"/>
              <a:gd name="connsiteX3" fmla="*/ 1945461 w 5217023"/>
              <a:gd name="connsiteY3" fmla="*/ 3787398 h 3994777"/>
              <a:gd name="connsiteX4" fmla="*/ 0 w 5217023"/>
              <a:gd name="connsiteY4" fmla="*/ 0 h 3994777"/>
              <a:gd name="connsiteX5" fmla="*/ 5030958 w 5217023"/>
              <a:gd name="connsiteY5" fmla="*/ 0 h 3994777"/>
              <a:gd name="connsiteX6" fmla="*/ 5046198 w 5217023"/>
              <a:gd name="connsiteY6" fmla="*/ 153449 h 3994777"/>
              <a:gd name="connsiteX7" fmla="*/ 5055729 w 5217023"/>
              <a:gd name="connsiteY7" fmla="*/ 415828 h 3994777"/>
              <a:gd name="connsiteX8" fmla="*/ 4735242 w 5217023"/>
              <a:gd name="connsiteY8" fmla="*/ 1867130 h 3994777"/>
              <a:gd name="connsiteX9" fmla="*/ 3907395 w 5217023"/>
              <a:gd name="connsiteY9" fmla="*/ 2938441 h 3994777"/>
              <a:gd name="connsiteX10" fmla="*/ 3946497 w 5217023"/>
              <a:gd name="connsiteY10" fmla="*/ 2908567 h 3994777"/>
              <a:gd name="connsiteX11" fmla="*/ 4585421 w 5217023"/>
              <a:gd name="connsiteY11" fmla="*/ 2188401 h 3994777"/>
              <a:gd name="connsiteX12" fmla="*/ 5142585 w 5217023"/>
              <a:gd name="connsiteY12" fmla="*/ 276891 h 3994777"/>
              <a:gd name="connsiteX13" fmla="*/ 5121833 w 5217023"/>
              <a:gd name="connsiteY13" fmla="*/ 30208 h 3994777"/>
              <a:gd name="connsiteX14" fmla="*/ 5116229 w 5217023"/>
              <a:gd name="connsiteY14" fmla="*/ 0 h 3994777"/>
              <a:gd name="connsiteX15" fmla="*/ 5184724 w 5217023"/>
              <a:gd name="connsiteY15" fmla="*/ 0 h 3994777"/>
              <a:gd name="connsiteX16" fmla="*/ 5196265 w 5217023"/>
              <a:gd name="connsiteY16" fmla="*/ 66113 h 3994777"/>
              <a:gd name="connsiteX17" fmla="*/ 5058603 w 5217023"/>
              <a:gd name="connsiteY17" fmla="*/ 1368242 h 3994777"/>
              <a:gd name="connsiteX18" fmla="*/ 4096624 w 5217023"/>
              <a:gd name="connsiteY18" fmla="*/ 2870829 h 3994777"/>
              <a:gd name="connsiteX19" fmla="*/ 3833203 w 5217023"/>
              <a:gd name="connsiteY19" fmla="*/ 3092190 h 3994777"/>
              <a:gd name="connsiteX20" fmla="*/ 3536509 w 5217023"/>
              <a:gd name="connsiteY20" fmla="*/ 3297128 h 3994777"/>
              <a:gd name="connsiteX21" fmla="*/ 3148966 w 5217023"/>
              <a:gd name="connsiteY21" fmla="*/ 3485478 h 3994777"/>
              <a:gd name="connsiteX22" fmla="*/ 1860557 w 5217023"/>
              <a:gd name="connsiteY22" fmla="*/ 3880910 h 3994777"/>
              <a:gd name="connsiteX23" fmla="*/ 573715 w 5217023"/>
              <a:gd name="connsiteY23" fmla="*/ 3983764 h 3994777"/>
              <a:gd name="connsiteX24" fmla="*/ 108410 w 5217023"/>
              <a:gd name="connsiteY24" fmla="*/ 3908816 h 3994777"/>
              <a:gd name="connsiteX25" fmla="*/ 0 w 5217023"/>
              <a:gd name="connsiteY25" fmla="*/ 3876793 h 3994777"/>
              <a:gd name="connsiteX26" fmla="*/ 0 w 5217023"/>
              <a:gd name="connsiteY26" fmla="*/ 3802912 h 3994777"/>
              <a:gd name="connsiteX27" fmla="*/ 36975 w 5217023"/>
              <a:gd name="connsiteY27" fmla="*/ 3815954 h 3994777"/>
              <a:gd name="connsiteX28" fmla="*/ 561628 w 5217023"/>
              <a:gd name="connsiteY28" fmla="*/ 3912655 h 3994777"/>
              <a:gd name="connsiteX29" fmla="*/ 1683086 w 5217023"/>
              <a:gd name="connsiteY29" fmla="*/ 3844334 h 3994777"/>
              <a:gd name="connsiteX30" fmla="*/ 1806023 w 5217023"/>
              <a:gd name="connsiteY30" fmla="*/ 3820992 h 3994777"/>
              <a:gd name="connsiteX31" fmla="*/ 1921817 w 5217023"/>
              <a:gd name="connsiteY31" fmla="*/ 3795747 h 3994777"/>
              <a:gd name="connsiteX32" fmla="*/ 1243689 w 5217023"/>
              <a:gd name="connsiteY32" fmla="*/ 3846539 h 3994777"/>
              <a:gd name="connsiteX33" fmla="*/ 62875 w 5217023"/>
              <a:gd name="connsiteY33" fmla="*/ 3668143 h 3994777"/>
              <a:gd name="connsiteX34" fmla="*/ 0 w 5217023"/>
              <a:gd name="connsiteY34" fmla="*/ 3644185 h 3994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217023" h="3994777">
                <a:moveTo>
                  <a:pt x="1945461" y="3787398"/>
                </a:moveTo>
                <a:lnTo>
                  <a:pt x="1942113" y="3790053"/>
                </a:lnTo>
                <a:lnTo>
                  <a:pt x="1946982" y="3787990"/>
                </a:lnTo>
                <a:cubicBezTo>
                  <a:pt x="1946982" y="3787990"/>
                  <a:pt x="1946379" y="3787019"/>
                  <a:pt x="1945461" y="3787398"/>
                </a:cubicBezTo>
                <a:close/>
                <a:moveTo>
                  <a:pt x="0" y="0"/>
                </a:moveTo>
                <a:lnTo>
                  <a:pt x="5030958" y="0"/>
                </a:lnTo>
                <a:lnTo>
                  <a:pt x="5046198" y="153449"/>
                </a:lnTo>
                <a:cubicBezTo>
                  <a:pt x="5052189" y="240558"/>
                  <a:pt x="5055458" y="328007"/>
                  <a:pt x="5055729" y="415828"/>
                </a:cubicBezTo>
                <a:cubicBezTo>
                  <a:pt x="5057604" y="923672"/>
                  <a:pt x="4959210" y="1409054"/>
                  <a:pt x="4735242" y="1867130"/>
                </a:cubicBezTo>
                <a:cubicBezTo>
                  <a:pt x="4533284" y="2280198"/>
                  <a:pt x="4248921" y="2629330"/>
                  <a:pt x="3907395" y="2938441"/>
                </a:cubicBezTo>
                <a:cubicBezTo>
                  <a:pt x="3922498" y="2931535"/>
                  <a:pt x="3935859" y="2921330"/>
                  <a:pt x="3946497" y="2908567"/>
                </a:cubicBezTo>
                <a:cubicBezTo>
                  <a:pt x="4193494" y="2700987"/>
                  <a:pt x="4408756" y="2458364"/>
                  <a:pt x="4585421" y="2188401"/>
                </a:cubicBezTo>
                <a:cubicBezTo>
                  <a:pt x="4967641" y="1608533"/>
                  <a:pt x="5169304" y="975361"/>
                  <a:pt x="5142585" y="276891"/>
                </a:cubicBezTo>
                <a:cubicBezTo>
                  <a:pt x="5139764" y="194215"/>
                  <a:pt x="5132824" y="111888"/>
                  <a:pt x="5121833" y="30208"/>
                </a:cubicBezTo>
                <a:lnTo>
                  <a:pt x="5116229" y="0"/>
                </a:lnTo>
                <a:lnTo>
                  <a:pt x="5184724" y="0"/>
                </a:lnTo>
                <a:lnTo>
                  <a:pt x="5196265" y="66113"/>
                </a:lnTo>
                <a:cubicBezTo>
                  <a:pt x="5249921" y="496647"/>
                  <a:pt x="5197997" y="931171"/>
                  <a:pt x="5058603" y="1368242"/>
                </a:cubicBezTo>
                <a:cubicBezTo>
                  <a:pt x="4872414" y="1953929"/>
                  <a:pt x="4544298" y="2451351"/>
                  <a:pt x="4096624" y="2870829"/>
                </a:cubicBezTo>
                <a:cubicBezTo>
                  <a:pt x="4012832" y="2949426"/>
                  <a:pt x="3924415" y="3022439"/>
                  <a:pt x="3833203" y="3092190"/>
                </a:cubicBezTo>
                <a:cubicBezTo>
                  <a:pt x="3741992" y="3161943"/>
                  <a:pt x="3648667" y="3225510"/>
                  <a:pt x="3536509" y="3297128"/>
                </a:cubicBezTo>
                <a:cubicBezTo>
                  <a:pt x="3427215" y="3372735"/>
                  <a:pt x="3288598" y="3430233"/>
                  <a:pt x="3148966" y="3485478"/>
                </a:cubicBezTo>
                <a:cubicBezTo>
                  <a:pt x="2729930" y="3651299"/>
                  <a:pt x="2302194" y="3788890"/>
                  <a:pt x="1860557" y="3880910"/>
                </a:cubicBezTo>
                <a:cubicBezTo>
                  <a:pt x="1435974" y="3969444"/>
                  <a:pt x="1008052" y="4017957"/>
                  <a:pt x="573715" y="3983764"/>
                </a:cubicBezTo>
                <a:cubicBezTo>
                  <a:pt x="415134" y="3971300"/>
                  <a:pt x="259585" y="3947743"/>
                  <a:pt x="108410" y="3908816"/>
                </a:cubicBezTo>
                <a:lnTo>
                  <a:pt x="0" y="3876793"/>
                </a:lnTo>
                <a:lnTo>
                  <a:pt x="0" y="3802912"/>
                </a:lnTo>
                <a:lnTo>
                  <a:pt x="36975" y="3815954"/>
                </a:lnTo>
                <a:cubicBezTo>
                  <a:pt x="206404" y="3867475"/>
                  <a:pt x="382020" y="3897326"/>
                  <a:pt x="561628" y="3912655"/>
                </a:cubicBezTo>
                <a:cubicBezTo>
                  <a:pt x="938583" y="3944832"/>
                  <a:pt x="1311814" y="3910697"/>
                  <a:pt x="1683086" y="3844334"/>
                </a:cubicBezTo>
                <a:cubicBezTo>
                  <a:pt x="1724123" y="3837151"/>
                  <a:pt x="1765097" y="3829374"/>
                  <a:pt x="1806023" y="3820992"/>
                </a:cubicBezTo>
                <a:cubicBezTo>
                  <a:pt x="1844740" y="3813079"/>
                  <a:pt x="1883218" y="3804161"/>
                  <a:pt x="1921817" y="3795747"/>
                </a:cubicBezTo>
                <a:cubicBezTo>
                  <a:pt x="1697011" y="3826435"/>
                  <a:pt x="1470551" y="3843387"/>
                  <a:pt x="1243689" y="3846539"/>
                </a:cubicBezTo>
                <a:cubicBezTo>
                  <a:pt x="839058" y="3849054"/>
                  <a:pt x="443424" y="3800206"/>
                  <a:pt x="62875" y="3668143"/>
                </a:cubicBezTo>
                <a:lnTo>
                  <a:pt x="0" y="36441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838200" y="673770"/>
            <a:ext cx="3220329" cy="202722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r>
              <a:rPr lang="ro-RO" sz="2600">
                <a:solidFill>
                  <a:srgbClr val="FFFFFF"/>
                </a:solidFill>
              </a:rPr>
              <a:t>Studiu privind utilizarea procedurilor DRG in calcularea necesarului de personal de ingrijire</a:t>
            </a:r>
            <a:endParaRPr lang="ro-RO" sz="2600" b="0" u="none" strike="noStrike">
              <a:solidFill>
                <a:srgbClr val="FFFFFF"/>
              </a:solidFill>
              <a:effectLst/>
              <a:uFillTx/>
              <a:latin typeface="Aptos Display"/>
            </a:endParaRPr>
          </a:p>
        </p:txBody>
      </p:sp>
      <p:graphicFrame>
        <p:nvGraphicFramePr>
          <p:cNvPr id="100" name="PlaceHolder 2">
            <a:extLst>
              <a:ext uri="{FF2B5EF4-FFF2-40B4-BE49-F238E27FC236}">
                <a16:creationId xmlns:a16="http://schemas.microsoft.com/office/drawing/2014/main" id="{E0F67887-7B36-B9C3-5DD5-895A74441470}"/>
              </a:ext>
            </a:extLst>
          </p:cNvPr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430252932"/>
              </p:ext>
            </p:extLst>
          </p:nvPr>
        </p:nvGraphicFramePr>
        <p:xfrm>
          <a:off x="5542672" y="541606"/>
          <a:ext cx="5811128" cy="5678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0" name="Rectangle 10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r>
              <a:rPr lang="ro-RO" sz="3700">
                <a:solidFill>
                  <a:srgbClr val="FFFFFF"/>
                </a:solidFill>
              </a:rPr>
              <a:t>Studiu privind utilizarea procedurilor DRG in calcularea necesarului de personal de ingrijire?</a:t>
            </a:r>
            <a:endParaRPr lang="ro-RO" sz="3700" b="0" u="none" strike="noStrike">
              <a:solidFill>
                <a:srgbClr val="FFFFFF"/>
              </a:solidFill>
              <a:effectLst/>
              <a:uFillTx/>
              <a:latin typeface="Aptos Display"/>
            </a:endParaRPr>
          </a:p>
        </p:txBody>
      </p:sp>
      <p:sp>
        <p:nvSpPr>
          <p:cNvPr id="109" name="Arc 108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/>
          <a:p>
            <a:pPr defTabSz="914400">
              <a:spcBef>
                <a:spcPts val="1001"/>
              </a:spcBef>
              <a:buClr>
                <a:srgbClr val="000000"/>
              </a:buClr>
            </a:pPr>
            <a:r>
              <a:rPr lang="ro-RO" sz="1400" b="1" u="none" strike="noStrike">
                <a:effectLst/>
                <a:uFillTx/>
                <a:latin typeface="Aptos"/>
              </a:rPr>
              <a:t>      Timp de lucru 5-10 minute</a:t>
            </a:r>
            <a:r>
              <a:rPr lang="ro-RO" sz="1400" b="0" u="none" strike="noStrike">
                <a:effectLst/>
                <a:uFillTx/>
                <a:latin typeface="Aptos"/>
              </a:rPr>
              <a:t>/ </a:t>
            </a:r>
            <a:r>
              <a:rPr lang="ro-RO" sz="1400" b="1" u="none" strike="noStrike">
                <a:effectLst/>
                <a:uFillTx/>
                <a:latin typeface="Aptos"/>
              </a:rPr>
              <a:t>TM 7minute</a:t>
            </a:r>
            <a:endParaRPr lang="ro-RO" sz="1400" b="0" u="none" strike="noStrike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INJECTAREA  intramusculara, subcutanata, intradermica a medicamentelor( se regasesc in Tabelara DRG proceduri separate pe tipuri de medicamente)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PREGATIREA UNEI PERFUZII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MEDICATIE RESPIRATORIE ADMINISTRATA PRIN NEBULIZOR / AEROSOLI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ALT TIP DE IMBOGATIRE A AERULUI CU OXIGEN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IRIGAREA CATETERELOR VENOASE,SONDELOR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INSERTIA TUBULUI RECTAL</a:t>
            </a: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INTERVENTIA TERAPEUTICA NON-INVAZIVA, NECLASIFICATA IN ALTA PARTE / administrare sirop, supozitor,aplicatii , instilatii</a:t>
            </a: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ALTE DETERMINARI  SAU EVALUARI (TEMPERATURA,TALIA,  GREUTATE,INGESTA, DIUREZA)</a:t>
            </a: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ALTE EVALUARI FIZIOLOGICE(SO2,AV,TA)</a:t>
            </a: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TESTE  DIAGNOSTICE NEINVAZIVE (sumar urina,urocultura,materii fecale,sputa,exudat, secretii plaga,glicotest)</a:t>
            </a: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TOALETE AURICULARE, IRIGARE CANALE NAZALE,OCULARE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ro-RO" sz="1400" b="0" u="none" strike="noStrike">
              <a:effectLst/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9" name="Rectangle 10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r>
              <a:rPr lang="ro-RO" sz="3700">
                <a:solidFill>
                  <a:srgbClr val="FFFFFF"/>
                </a:solidFill>
              </a:rPr>
              <a:t>Studiu privind utilizarea procedurilor DRG in calcularea necesarului de personal de ingrijire?</a:t>
            </a:r>
            <a:endParaRPr lang="ro-RO" sz="3700" b="0" u="none" strike="noStrike">
              <a:solidFill>
                <a:srgbClr val="FFFFFF"/>
              </a:solidFill>
              <a:effectLst/>
              <a:uFillTx/>
              <a:latin typeface="Aptos Display"/>
            </a:endParaRPr>
          </a:p>
        </p:txBody>
      </p:sp>
      <p:sp>
        <p:nvSpPr>
          <p:cNvPr id="113" name="Arc 1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/>
          <a:p>
            <a:pPr defTabSz="914400">
              <a:spcBef>
                <a:spcPts val="1001"/>
              </a:spcBef>
              <a:buClr>
                <a:srgbClr val="000000"/>
              </a:buClr>
            </a:pPr>
            <a:r>
              <a:rPr lang="ro-RO" sz="1400" b="1" u="none" strike="noStrike">
                <a:effectLst/>
                <a:uFillTx/>
                <a:latin typeface="Aptos"/>
              </a:rPr>
              <a:t>     Timp de lucru 11-15 minute</a:t>
            </a:r>
            <a:r>
              <a:rPr lang="ro-RO" sz="1400" b="0" u="none" strike="noStrike">
                <a:effectLst/>
                <a:uFillTx/>
                <a:latin typeface="Aptos"/>
              </a:rPr>
              <a:t>/ </a:t>
            </a:r>
            <a:r>
              <a:rPr lang="ro-RO" sz="1400" b="1" u="none" strike="noStrike">
                <a:effectLst/>
                <a:uFillTx/>
                <a:latin typeface="Aptos"/>
              </a:rPr>
              <a:t>TM 12minute</a:t>
            </a:r>
            <a:endParaRPr lang="ro-RO" sz="1400" b="0" u="none" strike="noStrike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PRELEVAREA DE SANGE IN SCOP DIAGNOSTIC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MONTARE CATETER VENOS ( branula, ac la camera implantabila )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INJECTAREA UNUI ANTIBIOTIC,ALTE MEDICMENTE CU INJECTARE LENTA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INDEPARTAREA FIRELOR DE SUTURA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PANSAMENTUL PLAGILOR</a:t>
            </a: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TERAPIA PRIN FRIG / IMPACHETARI/TERMOTERAPIA / INCALZIREA CORPULUI</a:t>
            </a: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INDEPARTAREA FECALOAMELOR IMPACTATE / CLISMA</a:t>
            </a: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INLOCUIREA / INDEPARTAREA CATETERELOR DE DRENAJ,SONDE DE ALIMENTATIE</a:t>
            </a: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TOALETA   AURICULARA BILATERALA</a:t>
            </a: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ACTIVITATI DE INGRIJIRE CONEXE DE DIETETICA</a:t>
            </a: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1" u="none" strike="noStrike">
                <a:effectLst/>
                <a:uFillTx/>
                <a:latin typeface="Aptos"/>
              </a:rPr>
              <a:t>Asistenta in privinta activitatilor de autoingrijire(</a:t>
            </a:r>
            <a:r>
              <a:rPr lang="ro-RO" sz="1400" b="0" u="none" strike="noStrike">
                <a:effectLst/>
                <a:uFillTx/>
                <a:latin typeface="Aptos"/>
              </a:rPr>
              <a:t>baie/dus - perierea dintilor - imbracarea - mancarea - alimentarea - regim alimentar (mancat), (baut) - pieptanat - toaletarea - spalarea parului)</a:t>
            </a: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EVALUAREA NUTRITIEI/DIETEI</a:t>
            </a: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400" b="0" u="none" strike="noStrike">
                <a:effectLst/>
                <a:uFillTx/>
                <a:latin typeface="Aptos"/>
              </a:rPr>
              <a:t>CONSILIERE SI EDUCATIE PREVENTIVA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ro-RO" sz="14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</a:pPr>
            <a:endParaRPr lang="ro-RO" sz="1400" b="0" u="none" strike="noStrike">
              <a:effectLst/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3" name="Rectangle 112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r>
              <a:rPr lang="ro-RO" sz="3700">
                <a:solidFill>
                  <a:srgbClr val="FFFFFF"/>
                </a:solidFill>
              </a:rPr>
              <a:t>Studiu privind utilizarea procedurilor DRG in calcularea necesarului de personal de ingrijire?</a:t>
            </a:r>
            <a:endParaRPr lang="ro-RO" sz="3700" b="0" u="none" strike="noStrike">
              <a:solidFill>
                <a:srgbClr val="FFFFFF"/>
              </a:solidFill>
              <a:effectLst/>
              <a:uFillTx/>
              <a:latin typeface="Aptos Display"/>
            </a:endParaRPr>
          </a:p>
        </p:txBody>
      </p:sp>
      <p:sp>
        <p:nvSpPr>
          <p:cNvPr id="117" name="Arc 116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/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2400" b="1" u="none" strike="noStrike">
                <a:effectLst/>
                <a:uFillTx/>
                <a:latin typeface="Aptos"/>
              </a:rPr>
              <a:t>Timp de lucru 16-20 minute/ TM 17minute</a:t>
            </a:r>
            <a:endParaRPr lang="ro-RO" sz="2400" b="0" u="none" strike="noStrike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2400" b="0" u="none" strike="noStrike">
                <a:effectLst/>
                <a:uFillTx/>
                <a:latin typeface="Aptos"/>
              </a:rPr>
              <a:t>ALIMENTAREA ENTERALA CU SUBSTANTE NUTRITIVE/GAVAJ / GASTROSTOMA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2400" b="0" u="none" strike="noStrike">
                <a:effectLst/>
                <a:uFillTx/>
                <a:latin typeface="Aptos"/>
              </a:rPr>
              <a:t>OPRIREA HEMORAGIEI NAZALE PRIN TAMPONAMENT ANTERIOR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2400" b="0" u="none" strike="noStrike">
                <a:effectLst/>
                <a:uFillTx/>
                <a:latin typeface="Aptos"/>
              </a:rPr>
              <a:t>BANDAJ IN SPICA AL UMARULUI / DESSAUL FASA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2400" b="0" u="none" strike="noStrike">
                <a:effectLst/>
                <a:uFillTx/>
                <a:latin typeface="Aptos"/>
              </a:rPr>
              <a:t>CONSILIERE SAU EDUCATIE LEGATE DE MENTINEREA SANATATII SI DE ACTIVITATILE DE RECUPERARE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2400" b="0" u="none" strike="noStrike">
                <a:effectLst/>
                <a:uFillTx/>
                <a:latin typeface="Aptos"/>
              </a:rPr>
              <a:t>Alte determinari, consultatii și evaluari( evaluarea nevoilor de îngrijire a pacientului)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5" name="Rectangle 114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r>
              <a:rPr lang="ro-RO" sz="3700">
                <a:solidFill>
                  <a:srgbClr val="FFFFFF"/>
                </a:solidFill>
              </a:rPr>
              <a:t>Studiu privind utilizarea procedurilor DRG in calcularea necesarului de personal de ingrijire?</a:t>
            </a:r>
            <a:endParaRPr lang="ro-RO" sz="3700" b="0" u="none" strike="noStrike">
              <a:solidFill>
                <a:srgbClr val="FFFFFF"/>
              </a:solidFill>
              <a:effectLst/>
              <a:uFillTx/>
              <a:latin typeface="Aptos Display"/>
            </a:endParaRPr>
          </a:p>
        </p:txBody>
      </p:sp>
      <p:sp>
        <p:nvSpPr>
          <p:cNvPr id="119" name="Arc 118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/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2400" b="1" u="none" strike="noStrike">
                <a:effectLst/>
                <a:uFillTx/>
                <a:latin typeface="Aptos"/>
              </a:rPr>
              <a:t>Timp de lucru  &gt; 20 minute</a:t>
            </a:r>
            <a:r>
              <a:rPr lang="ro-RO" sz="2400" b="0" u="none" strike="noStrike">
                <a:effectLst/>
                <a:uFillTx/>
                <a:latin typeface="Aptos"/>
              </a:rPr>
              <a:t>/</a:t>
            </a:r>
            <a:r>
              <a:rPr lang="ro-RO" sz="2400" b="1" u="none" strike="noStrike">
                <a:effectLst/>
                <a:uFillTx/>
                <a:latin typeface="Aptos"/>
              </a:rPr>
              <a:t> TM 22 minute</a:t>
            </a:r>
            <a:endParaRPr lang="ro-RO" sz="2400" b="0" u="none" strike="noStrike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2400" b="0" u="none" strike="noStrike">
                <a:effectLst/>
                <a:uFillTx/>
                <a:latin typeface="Aptos"/>
              </a:rPr>
              <a:t>TRANSFUZIA DE PRODUSE DE SANGE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2400" b="0" u="none" strike="noStrike">
                <a:effectLst/>
                <a:uFillTx/>
                <a:latin typeface="Aptos"/>
              </a:rPr>
              <a:t>CHIMIOTERAPIA INJECTABILA ( pregatirea citostaticelor și administrare)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2400" b="0" u="none" strike="noStrike">
                <a:effectLst/>
                <a:uFillTx/>
                <a:latin typeface="Aptos"/>
              </a:rPr>
              <a:t>INCARCAREA DISPOZITIVELOR DE ADMINISTARE AMBULATORIE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2400" b="0" u="none" strike="noStrike">
                <a:effectLst/>
                <a:uFillTx/>
                <a:latin typeface="Aptos"/>
              </a:rPr>
              <a:t>ADMINISTRAREA SUBSTANTELOR DE CONTRAST IN PIELOGRAFIE, CISTOGRAFIE, IRIGOGRAFIE, CT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2400" b="0" u="none" strike="noStrike">
                <a:effectLst/>
                <a:uFillTx/>
                <a:latin typeface="Aptos"/>
              </a:rPr>
              <a:t>APLICARE DE CORSET GIPSAT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2400" b="0" u="none" strike="noStrike">
                <a:effectLst/>
                <a:uFillTx/>
                <a:latin typeface="Aptos"/>
              </a:rPr>
              <a:t>ALT TIP DE ELECTROCARDIOGRAFIE – ECG</a:t>
            </a: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effectLst/>
                <a:uFillTx/>
                <a:latin typeface="Aptos"/>
              </a:rPr>
              <a:t>Activitati de ingrijire conexe de terapia ocupationala</a:t>
            </a:r>
            <a:endParaRPr lang="ro-RO" sz="24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</a:pPr>
            <a:endParaRPr lang="ro-RO" sz="2400" b="0" u="none" strike="noStrike">
              <a:effectLst/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7" name="Rectangle 116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r>
              <a:rPr lang="ro-RO" sz="3400">
                <a:solidFill>
                  <a:srgbClr val="FFFFFF"/>
                </a:solidFill>
              </a:rPr>
              <a:t>Studiu privind utilizarea procedurilor DRG in calcularea necesarului de personal de ingrijire?</a:t>
            </a:r>
            <a:endParaRPr lang="ro-RO" sz="3400" b="0" u="none" strike="noStrike">
              <a:solidFill>
                <a:srgbClr val="FFFFFF"/>
              </a:solidFill>
              <a:effectLst/>
              <a:uFillTx/>
              <a:latin typeface="Aptos Display"/>
            </a:endParaRPr>
          </a:p>
        </p:txBody>
      </p:sp>
      <p:sp>
        <p:nvSpPr>
          <p:cNvPr id="121" name="Arc 120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370153" y="1526033"/>
            <a:ext cx="5536397" cy="3935281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1" u="none" strike="noStrike" dirty="0">
                <a:effectLst/>
                <a:uFillTx/>
                <a:latin typeface="Aptos"/>
              </a:rPr>
              <a:t>ACTIVITATI </a:t>
            </a:r>
            <a:r>
              <a:rPr lang="ro-RO" sz="1800" b="1" u="none" strike="noStrike" dirty="0">
                <a:effectLst/>
                <a:uFillTx/>
                <a:latin typeface="Aptos"/>
              </a:rPr>
              <a:t>INDIRECTE SI ADMINISTRATIVE</a:t>
            </a:r>
            <a:r>
              <a:rPr lang="en-US" sz="1800" b="1" u="none" strike="noStrike" dirty="0">
                <a:effectLst/>
                <a:uFillTx/>
                <a:latin typeface="Aptos"/>
              </a:rPr>
              <a:t>:</a:t>
            </a:r>
            <a:endParaRPr lang="ro-RO" sz="1800" b="0" u="none" strike="noStrike" dirty="0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400" b="1" u="none" strike="noStrike" dirty="0">
                <a:effectLst/>
                <a:uFillTx/>
                <a:latin typeface="Aptos"/>
              </a:rPr>
              <a:t>TIMP DE LUCRU MEDIU 5 minute/</a:t>
            </a:r>
            <a:r>
              <a:rPr lang="en-US" sz="1400" b="1" u="none" strike="noStrike" dirty="0" err="1">
                <a:effectLst/>
                <a:uFillTx/>
                <a:latin typeface="Aptos"/>
              </a:rPr>
              <a:t>procedura</a:t>
            </a:r>
            <a:r>
              <a:rPr lang="en-US" sz="1400" b="1" u="none" strike="noStrike" dirty="0">
                <a:effectLst/>
                <a:uFillTx/>
                <a:latin typeface="Aptos"/>
              </a:rPr>
              <a:t>:</a:t>
            </a:r>
            <a:endParaRPr lang="ro-RO" sz="14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1" u="none" strike="noStrike" dirty="0">
                <a:effectLst/>
                <a:uFillTx/>
                <a:latin typeface="Aptos"/>
              </a:rPr>
              <a:t>- </a:t>
            </a:r>
            <a:r>
              <a:rPr lang="en-US" sz="1400" b="0" u="none" strike="noStrike" dirty="0">
                <a:effectLst/>
                <a:uFillTx/>
                <a:latin typeface="Aptos"/>
              </a:rPr>
              <a:t>VERIFICARE IN FOCG RECOMANDAREA DE RECOLTARE ANALIZE, NOTAREA RECOLTARII SI EFECTUAREA BULETINULUI DE ANALIZE / PACIENT, ZILNIC;</a:t>
            </a:r>
            <a:endParaRPr lang="ro-RO" sz="14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 dirty="0">
                <a:effectLst/>
                <a:uFillTx/>
                <a:latin typeface="Aptos"/>
              </a:rPr>
              <a:t>-VERIFICARE IN FOCG RECOMANDAREA , NOTAREA  STABILIREA OREI CONSULTULUI/ INVESTIGATIE/ PACIENT , ZILNIC;</a:t>
            </a:r>
            <a:endParaRPr lang="ro-RO" sz="14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 dirty="0">
                <a:effectLst/>
                <a:uFillTx/>
                <a:latin typeface="Aptos"/>
              </a:rPr>
              <a:t>-  VERIFICARE IN FOCG RECOMANDAREA REGIMULUI ALIMENTAR, COMUNICAREA CU PACIENTUL SI APARTINATORII, INTOCMIRE LISTA ALIMENTATIE CENTRALIZATA ZILNIC/PACIENT;</a:t>
            </a:r>
            <a:endParaRPr lang="ro-RO" sz="14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 dirty="0">
                <a:effectLst/>
                <a:uFillTx/>
                <a:latin typeface="Aptos"/>
              </a:rPr>
              <a:t>- PRELUAREA, VERIFICAREA SI TRANSPORTUL MEDICATIEI ZILNICE DE LA FARMACIE/ZI/ </a:t>
            </a:r>
            <a:r>
              <a:rPr lang="en-US" sz="1400" b="0" u="none" strike="noStrike" dirty="0" err="1">
                <a:effectLst/>
                <a:uFillTx/>
                <a:latin typeface="Aptos"/>
              </a:rPr>
              <a:t>pacient</a:t>
            </a:r>
            <a:r>
              <a:rPr lang="en-US" sz="1400" b="0" u="none" strike="noStrike" dirty="0">
                <a:effectLst/>
                <a:uFillTx/>
                <a:latin typeface="Aptos"/>
              </a:rPr>
              <a:t>.</a:t>
            </a:r>
            <a:endParaRPr lang="ro-RO" sz="14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14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1400" b="0" u="none" strike="noStrike" dirty="0">
              <a:effectLst/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9" name="Rectangle 118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r>
              <a:rPr lang="ro-RO" sz="3400">
                <a:solidFill>
                  <a:srgbClr val="FFFFFF"/>
                </a:solidFill>
              </a:rPr>
              <a:t>Studiu privind utilizarea procedurilor DRG in calcularea necesarului de personal de ingrijire?</a:t>
            </a:r>
            <a:endParaRPr lang="ro-RO" sz="3400" b="0" u="none" strike="noStrike">
              <a:solidFill>
                <a:srgbClr val="FFFFFF"/>
              </a:solidFill>
              <a:effectLst/>
              <a:uFillTx/>
              <a:latin typeface="Aptos Display"/>
            </a:endParaRPr>
          </a:p>
        </p:txBody>
      </p:sp>
      <p:sp>
        <p:nvSpPr>
          <p:cNvPr id="123" name="Arc 122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5370153" y="1526033"/>
            <a:ext cx="5536397" cy="3935281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1" u="none" strike="noStrike">
                <a:effectLst/>
                <a:uFillTx/>
                <a:latin typeface="Aptos"/>
              </a:rPr>
              <a:t>TIMP DE LUCRU MEDIU 10 minute/procedura:</a:t>
            </a:r>
            <a:endParaRPr lang="ro-RO" sz="14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effectLst/>
                <a:uFillTx/>
                <a:latin typeface="Aptos"/>
              </a:rPr>
              <a:t>- VERIFICARE IN FOCG A RECOMANDARII TRATAMENTULUI SI INVESTIGATIILOR SI A FISELOR DE LUCRU PRIVIND REALIZAREA DECONTULUI DE MATERIALE ZILNIC/PACIENT;</a:t>
            </a:r>
            <a:endParaRPr lang="ro-RO" sz="14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effectLst/>
                <a:uFillTx/>
                <a:latin typeface="Aptos"/>
              </a:rPr>
              <a:t>- VERIFICARE IN FOCG A RECOMANDARII TRATAMENTULUI SI INVESTIGATIILOR SI A FISELOR DE LUCRU PRIVIND REALIZAREA INREGISTRARII PROCEDURILOR ZILNICE/PACIENT;</a:t>
            </a:r>
            <a:endParaRPr lang="ro-RO" sz="14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effectLst/>
                <a:uFillTx/>
                <a:latin typeface="Aptos"/>
              </a:rPr>
              <a:t>- INREGISTRARE FOCG PACIENT SI A ALTOR FISE IN REGISTRELE SECTIEI;</a:t>
            </a:r>
            <a:endParaRPr lang="ro-RO" sz="14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effectLst/>
                <a:uFillTx/>
                <a:latin typeface="Aptos"/>
              </a:rPr>
              <a:t>- PARTICIPAREA LA VIZITA ZILNICA A  ECHIPEI MEDICALE / PACIENT;</a:t>
            </a:r>
            <a:endParaRPr lang="ro-RO" sz="14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effectLst/>
                <a:uFillTx/>
                <a:latin typeface="Aptos"/>
              </a:rPr>
              <a:t>- INREGISTRAREA, VERIFICAREA SI COMPLETAREA DOCUMENTELOR NECESARE INVESTIGATIILOR , TRANSFERULUI, EXTERNARII / PACIENT;</a:t>
            </a:r>
            <a:endParaRPr lang="ro-RO" sz="14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1400" b="0" u="none" strike="noStrike">
              <a:effectLst/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1" name="Rectangle 120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r>
              <a:rPr lang="ro-RO" sz="3400">
                <a:solidFill>
                  <a:srgbClr val="FFFFFF"/>
                </a:solidFill>
              </a:rPr>
              <a:t>Studiu privind utilizarea procedurilor DRG in calcularea necesarului de personal de ingrijire</a:t>
            </a:r>
            <a:endParaRPr lang="ro-RO" sz="3400" b="0" u="none" strike="noStrike">
              <a:solidFill>
                <a:srgbClr val="FFFFFF"/>
              </a:solidFill>
              <a:effectLst/>
              <a:uFillTx/>
              <a:latin typeface="Aptos Display"/>
            </a:endParaRPr>
          </a:p>
        </p:txBody>
      </p:sp>
      <p:sp>
        <p:nvSpPr>
          <p:cNvPr id="125" name="Arc 124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5370153" y="978195"/>
            <a:ext cx="5536397" cy="4976038"/>
          </a:xfrm>
          <a:prstGeom prst="rect">
            <a:avLst/>
          </a:prstGeom>
        </p:spPr>
        <p:txBody>
          <a:bodyPr lIns="91440" tIns="45720" rIns="91440" bIns="45720">
            <a:normAutofit fontScale="70000" lnSpcReduction="20000"/>
          </a:bodyPr>
          <a:lstStyle/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1900" b="1" u="none" strike="noStrike" dirty="0">
                <a:effectLst/>
                <a:uFillTx/>
                <a:latin typeface="Aptos"/>
              </a:rPr>
              <a:t> TIMP DE LUCRU MEDIU 20 minute/</a:t>
            </a:r>
            <a:r>
              <a:rPr lang="en-US" sz="1900" b="1" u="none" strike="noStrike" dirty="0" err="1">
                <a:effectLst/>
                <a:uFillTx/>
                <a:latin typeface="Aptos"/>
              </a:rPr>
              <a:t>procedura</a:t>
            </a:r>
            <a:r>
              <a:rPr lang="en-US" sz="1900" b="1" u="none" strike="noStrike" dirty="0">
                <a:effectLst/>
                <a:uFillTx/>
                <a:latin typeface="Aptos"/>
              </a:rPr>
              <a:t>:</a:t>
            </a:r>
            <a:endParaRPr lang="ro-RO" sz="19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900" b="1" u="none" strike="noStrike" dirty="0">
                <a:effectLst/>
                <a:uFillTx/>
                <a:latin typeface="Aptos"/>
              </a:rPr>
              <a:t>- </a:t>
            </a:r>
            <a:r>
              <a:rPr lang="en-US" sz="1900" b="0" u="none" strike="noStrike" dirty="0">
                <a:effectLst/>
                <a:uFillTx/>
                <a:latin typeface="Aptos"/>
              </a:rPr>
              <a:t>EVALUAREA ZILNICA A PACIENTULUI IN VEDEREA INTOCMIRII PLANULUI DE INGRIJIRI/ PACIENT;</a:t>
            </a:r>
            <a:endParaRPr lang="ro-RO" sz="19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900" b="0" u="none" strike="noStrike" dirty="0">
                <a:effectLst/>
                <a:uFillTx/>
                <a:latin typeface="Aptos"/>
              </a:rPr>
              <a:t>- COMPLETAREA </a:t>
            </a:r>
            <a:r>
              <a:rPr lang="ro-RO" sz="1900" b="0" u="none" strike="noStrike" dirty="0">
                <a:effectLst/>
                <a:uFillTx/>
                <a:latin typeface="Aptos"/>
              </a:rPr>
              <a:t>  </a:t>
            </a:r>
            <a:r>
              <a:rPr lang="en-US" sz="1900" b="0" u="none" strike="noStrike" dirty="0">
                <a:effectLst/>
                <a:uFillTx/>
                <a:latin typeface="Aptos"/>
              </a:rPr>
              <a:t>FISELOR DE LUCRU, </a:t>
            </a:r>
            <a:r>
              <a:rPr lang="ro-RO" sz="1900" b="0" u="none" strike="noStrike" dirty="0">
                <a:effectLst/>
                <a:uFillTx/>
                <a:latin typeface="Aptos"/>
              </a:rPr>
              <a:t> </a:t>
            </a:r>
            <a:r>
              <a:rPr lang="en-US" sz="1900" b="0" u="none" strike="noStrike" dirty="0">
                <a:effectLst/>
                <a:uFillTx/>
                <a:latin typeface="Aptos"/>
              </a:rPr>
              <a:t>ANEXE ALE FOCG SI </a:t>
            </a:r>
            <a:r>
              <a:rPr lang="ro-RO" sz="1900" b="0" u="none" strike="noStrike" dirty="0">
                <a:effectLst/>
                <a:uFillTx/>
                <a:latin typeface="Aptos"/>
              </a:rPr>
              <a:t> </a:t>
            </a:r>
            <a:r>
              <a:rPr lang="en-US" sz="1900" b="0" u="none" strike="noStrike" dirty="0">
                <a:effectLst/>
                <a:uFillTx/>
                <a:latin typeface="Aptos"/>
              </a:rPr>
              <a:t>ALE PLANULUI DE INGRIJIRI / PACIENT/ TURA;</a:t>
            </a:r>
            <a:endParaRPr lang="ro-RO" sz="19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900" b="0" u="none" strike="noStrike" dirty="0">
                <a:effectLst/>
                <a:uFillTx/>
                <a:latin typeface="Aptos"/>
              </a:rPr>
              <a:t>- VERIFICARE STOC MATERIALE SANITARE, CURATENE, DEZINFECTIE;</a:t>
            </a:r>
            <a:endParaRPr lang="ro-RO" sz="1900" b="0" u="none" strike="noStrike" dirty="0">
              <a:effectLst/>
              <a:uFillTx/>
              <a:latin typeface="Aptos"/>
            </a:endParaRPr>
          </a:p>
          <a:p>
            <a:pPr defTabSz="914400">
              <a:spcBef>
                <a:spcPts val="1001"/>
              </a:spcBef>
              <a:tabLst>
                <a:tab pos="0" algn="l"/>
              </a:tabLst>
            </a:pPr>
            <a:r>
              <a:rPr lang="ro-RO" sz="1900" b="0" u="none" strike="noStrike" dirty="0">
                <a:effectLst/>
                <a:uFillTx/>
                <a:latin typeface="Aptos"/>
              </a:rPr>
              <a:t>- VERIFICARE STOC MEDICAMENTE APARAT SECTIE, APARAT DE URGENTA, TRUSA DE URGENTA, TERMENE DE VALABILITATE</a:t>
            </a:r>
          </a:p>
          <a:p>
            <a:pPr marL="457200" indent="-457200" defTabSz="914400">
              <a:spcBef>
                <a:spcPts val="1001"/>
              </a:spcBef>
              <a:buFontTx/>
              <a:buChar char="-"/>
              <a:tabLst>
                <a:tab pos="0" algn="l"/>
              </a:tabLst>
            </a:pPr>
            <a:endParaRPr lang="ro-RO" sz="1900" b="0" u="none" strike="noStrike" dirty="0">
              <a:effectLst/>
              <a:uFillTx/>
              <a:latin typeface="Aptos"/>
            </a:endParaRP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1900" b="1" dirty="0">
                <a:latin typeface="Aptos"/>
              </a:rPr>
              <a:t>ACTIVITATI DE CURATARE SI DEZINFECTIE- 30 minute/</a:t>
            </a:r>
            <a:r>
              <a:rPr lang="en-US" sz="1900" b="1" dirty="0" err="1">
                <a:latin typeface="Aptos"/>
              </a:rPr>
              <a:t>procedura</a:t>
            </a:r>
            <a:r>
              <a:rPr lang="en-US" sz="1900" b="1" dirty="0">
                <a:latin typeface="Aptos"/>
              </a:rPr>
              <a:t>:</a:t>
            </a:r>
            <a:endParaRPr lang="ro-RO" sz="1900" dirty="0">
              <a:latin typeface="Aptos"/>
            </a:endParaRPr>
          </a:p>
          <a:p>
            <a:pPr>
              <a:spcBef>
                <a:spcPts val="1001"/>
              </a:spcBef>
              <a:tabLst>
                <a:tab pos="0" algn="l"/>
              </a:tabLst>
            </a:pPr>
            <a:r>
              <a:rPr lang="en-US" sz="1900" dirty="0">
                <a:latin typeface="Aptos"/>
              </a:rPr>
              <a:t>- VERIFICAREA, CURATAREA SI DEZINFECTIA</a:t>
            </a:r>
            <a:r>
              <a:rPr lang="ro-RO" sz="1900" dirty="0">
                <a:latin typeface="Aptos"/>
              </a:rPr>
              <a:t> </a:t>
            </a:r>
            <a:r>
              <a:rPr lang="en-US" sz="1900" dirty="0">
                <a:latin typeface="Aptos"/>
              </a:rPr>
              <a:t> SUPRAFETELOR ,A INSTRUMENTELOR</a:t>
            </a:r>
            <a:r>
              <a:rPr lang="ro-RO" sz="1900" dirty="0">
                <a:latin typeface="Aptos"/>
              </a:rPr>
              <a:t> </a:t>
            </a:r>
            <a:r>
              <a:rPr lang="en-US" sz="1900" dirty="0">
                <a:latin typeface="Aptos"/>
              </a:rPr>
              <a:t> SI A APARATURII </a:t>
            </a:r>
            <a:r>
              <a:rPr lang="ro-RO" sz="1900" dirty="0">
                <a:latin typeface="Aptos"/>
              </a:rPr>
              <a:t> </a:t>
            </a:r>
            <a:r>
              <a:rPr lang="en-US" sz="1900" dirty="0">
                <a:latin typeface="Aptos"/>
              </a:rPr>
              <a:t>CORELATE CU ORELE DE TRATAMENT, PRECUM </a:t>
            </a:r>
            <a:r>
              <a:rPr lang="ro-RO" sz="1900" dirty="0">
                <a:latin typeface="Aptos"/>
              </a:rPr>
              <a:t> </a:t>
            </a:r>
            <a:r>
              <a:rPr lang="en-US" sz="1900" dirty="0">
                <a:latin typeface="Aptos"/>
              </a:rPr>
              <a:t>SI COMPLETAREA FISELOR SPECIFICE/ TURA: 6 x30’=180’/ZI;</a:t>
            </a:r>
            <a:endParaRPr lang="ro-RO" sz="1900" dirty="0">
              <a:latin typeface="Aptos"/>
            </a:endParaRPr>
          </a:p>
          <a:p>
            <a:pPr>
              <a:spcBef>
                <a:spcPts val="1001"/>
              </a:spcBef>
              <a:tabLst>
                <a:tab pos="0" algn="l"/>
              </a:tabLst>
            </a:pPr>
            <a:r>
              <a:rPr lang="en-US" sz="1900" dirty="0">
                <a:latin typeface="Aptos"/>
              </a:rPr>
              <a:t>- CURATAREA SI DEZINFECTIA SUPRAFETELOR DIN SALA DE TRATAMENT, MASA DE URGENTA SI COMPLETAREA FISELOR SPECIFICE/ TURA : 30x2=60’/ZI;</a:t>
            </a:r>
            <a:endParaRPr lang="ro-RO" sz="1900" dirty="0">
              <a:latin typeface="Aptos"/>
            </a:endParaRPr>
          </a:p>
          <a:p>
            <a:pPr>
              <a:spcBef>
                <a:spcPts val="1001"/>
              </a:spcBef>
              <a:tabLst>
                <a:tab pos="0" algn="l"/>
              </a:tabLst>
            </a:pPr>
            <a:r>
              <a:rPr lang="en-US" sz="1900" dirty="0">
                <a:latin typeface="Aptos"/>
              </a:rPr>
              <a:t>- ACTIVITATI DE </a:t>
            </a:r>
            <a:r>
              <a:rPr lang="ro-RO" sz="1900" dirty="0">
                <a:latin typeface="Aptos"/>
              </a:rPr>
              <a:t> </a:t>
            </a:r>
            <a:r>
              <a:rPr lang="en-US" sz="1900" dirty="0">
                <a:latin typeface="Aptos"/>
              </a:rPr>
              <a:t>PREGATIRE SI VERIFICARE A TRUSELOR DE LUCRU/ ZI=30’;</a:t>
            </a:r>
            <a:endParaRPr lang="ro-RO" sz="1900" dirty="0">
              <a:latin typeface="Aptos"/>
            </a:endParaRPr>
          </a:p>
          <a:p>
            <a:pPr>
              <a:spcBef>
                <a:spcPts val="1001"/>
              </a:spcBef>
              <a:tabLst>
                <a:tab pos="0" algn="l"/>
              </a:tabLst>
            </a:pPr>
            <a:r>
              <a:rPr lang="en-US" sz="1900" dirty="0">
                <a:latin typeface="Aptos"/>
              </a:rPr>
              <a:t>- DEZINFECTIE INALTA </a:t>
            </a:r>
            <a:r>
              <a:rPr lang="ro-RO" sz="1900" dirty="0">
                <a:latin typeface="Aptos"/>
              </a:rPr>
              <a:t> </a:t>
            </a:r>
            <a:r>
              <a:rPr lang="en-US" sz="1900" dirty="0">
                <a:latin typeface="Aptos"/>
              </a:rPr>
              <a:t>DISPOZITIVE MEDICALE, INSTRUMENTAR, STERILIZARE, </a:t>
            </a:r>
            <a:r>
              <a:rPr lang="ro-RO" sz="1900" dirty="0">
                <a:latin typeface="Aptos"/>
              </a:rPr>
              <a:t> </a:t>
            </a:r>
            <a:r>
              <a:rPr lang="en-US" sz="1900" dirty="0">
                <a:latin typeface="Aptos"/>
              </a:rPr>
              <a:t>COMPLETAREA FISELOR SPECIFICE/ZI; 30 minute;</a:t>
            </a:r>
            <a:endParaRPr lang="ro-RO" sz="1900" dirty="0">
              <a:latin typeface="Aptos"/>
            </a:endParaRPr>
          </a:p>
          <a:p>
            <a:pPr marL="457200" indent="-457200" defTabSz="914400">
              <a:spcBef>
                <a:spcPts val="1001"/>
              </a:spcBef>
              <a:buFontTx/>
              <a:buChar char="-"/>
              <a:tabLst>
                <a:tab pos="0" algn="l"/>
              </a:tabLst>
            </a:pPr>
            <a:endParaRPr lang="ro-RO" sz="1100" b="0" u="none" strike="noStrike" dirty="0">
              <a:effectLst/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3" name="Rectangle 122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r>
              <a:rPr lang="ro-RO" sz="3400">
                <a:solidFill>
                  <a:srgbClr val="FFFFFF"/>
                </a:solidFill>
              </a:rPr>
              <a:t>Studiu privind utilizarea procedurilor DRG in calcularea necesarului de personal de ingrijire?</a:t>
            </a:r>
            <a:endParaRPr lang="ro-RO" sz="3400" b="0" u="none" strike="noStrike">
              <a:solidFill>
                <a:srgbClr val="FFFFFF"/>
              </a:solidFill>
              <a:effectLst/>
              <a:uFillTx/>
              <a:latin typeface="Aptos Display"/>
            </a:endParaRPr>
          </a:p>
        </p:txBody>
      </p:sp>
      <p:sp>
        <p:nvSpPr>
          <p:cNvPr id="127" name="Arc 126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5370153" y="935665"/>
            <a:ext cx="5536397" cy="5146158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1600" b="1" u="none" strike="noStrike" dirty="0">
                <a:effectLst/>
                <a:uFillTx/>
                <a:latin typeface="Aptos"/>
              </a:rPr>
              <a:t>ACTIVITATI DE CURATARE SI DEZINFECTIE- 30 minute/</a:t>
            </a:r>
            <a:r>
              <a:rPr lang="en-US" sz="1600" b="1" u="none" strike="noStrike" dirty="0" err="1">
                <a:effectLst/>
                <a:uFillTx/>
                <a:latin typeface="Aptos"/>
              </a:rPr>
              <a:t>procedura</a:t>
            </a:r>
            <a:r>
              <a:rPr lang="en-US" sz="1600" b="1" u="none" strike="noStrike" dirty="0">
                <a:effectLst/>
                <a:uFillTx/>
                <a:latin typeface="Aptos"/>
              </a:rPr>
              <a:t>: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 dirty="0">
                <a:effectLst/>
                <a:uFillTx/>
                <a:latin typeface="Aptos"/>
              </a:rPr>
              <a:t>- VERIFICAREA, CURATAREA SI DEZINFECTIA SUPRAFETELOR ,A INSTRUMENTELOR SI A APARATURII CORELATE CU ORELE DE TRATAMENT, PRECUM SI COMPLETAREA FISELOR SPECIFICE/ TURA: 6 x30’=180’/ZI;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 dirty="0">
                <a:effectLst/>
                <a:uFillTx/>
                <a:latin typeface="Aptos"/>
              </a:rPr>
              <a:t>- CURATAREA SI DEZINFECTIA SUPRAFETELOR DIN SALA DE TRATAMENT, MASA DE URGENTA SI COMPLETAREA FISELOR SPECIFICE/ TURA : 30x2=60’/ZI;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 dirty="0">
                <a:effectLst/>
                <a:uFillTx/>
                <a:latin typeface="Aptos"/>
              </a:rPr>
              <a:t>- ACTIVITATI DE PREGATIRE SI VERIFICARE A TRUSELOR DE LUCRU/ ZI=30’;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 dirty="0">
                <a:effectLst/>
                <a:uFillTx/>
                <a:latin typeface="Aptos"/>
              </a:rPr>
              <a:t>- DEZINFECTIE INALTA DISPOZITIVE MEDICALE, INSTRUMENTAR, STERILIZARE, COMPLETAREA FISELOR SPECIFICE/ZI; 30 minute;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1400" b="0" u="none" strike="noStrike" dirty="0">
              <a:effectLst/>
              <a:uFillTx/>
              <a:latin typeface="Apto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5" name="Rectangle 124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r>
              <a:rPr lang="ro-RO" sz="3400">
                <a:solidFill>
                  <a:srgbClr val="FFFFFF"/>
                </a:solidFill>
              </a:rPr>
              <a:t>Studiu privind utilizarea procedurilor DRG in calcularea necesarului de personal de ingrijire</a:t>
            </a:r>
            <a:endParaRPr lang="ro-RO" sz="3400" b="0" u="none" strike="noStrike">
              <a:solidFill>
                <a:srgbClr val="FFFFFF"/>
              </a:solidFill>
              <a:effectLst/>
              <a:uFillTx/>
              <a:latin typeface="Aptos"/>
            </a:endParaRPr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6000" y="820880"/>
            <a:ext cx="5257799" cy="4889350"/>
          </a:xfrm>
          <a:prstGeom prst="rect">
            <a:avLst/>
          </a:prstGeom>
        </p:spPr>
        <p:txBody>
          <a:bodyPr lIns="91440" tIns="45720" rIns="91440" bIns="45720" anchor="t">
            <a:normAutofit lnSpcReduction="10000"/>
          </a:bodyPr>
          <a:lstStyle/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o-RO" sz="1600" b="1" u="none" strike="noStrike" dirty="0">
                <a:effectLst/>
                <a:uFillTx/>
                <a:latin typeface="Aptos"/>
              </a:rPr>
              <a:t>CALCUL TIMP DE LUCRU PE BAZA PROCEDURILOR APLICATE ZILNIC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1" u="none" strike="noStrike" dirty="0">
                <a:effectLst/>
                <a:uFillTx/>
                <a:latin typeface="Aptos"/>
              </a:rPr>
              <a:t>1. PACIENT  </a:t>
            </a:r>
            <a:r>
              <a:rPr lang="en-US" sz="1600" b="1" u="none" strike="noStrike" dirty="0" err="1">
                <a:effectLst/>
                <a:uFillTx/>
                <a:latin typeface="Aptos"/>
              </a:rPr>
              <a:t>hemato</a:t>
            </a:r>
            <a:r>
              <a:rPr lang="ro-RO" sz="1600" b="1" u="none" strike="noStrike" dirty="0">
                <a:effectLst/>
                <a:uFillTx/>
                <a:latin typeface="Aptos"/>
              </a:rPr>
              <a:t>-</a:t>
            </a:r>
            <a:r>
              <a:rPr lang="en-US" sz="1600" b="1" u="none" strike="noStrike" dirty="0">
                <a:effectLst/>
                <a:uFillTx/>
                <a:latin typeface="Aptos"/>
              </a:rPr>
              <a:t>oncologic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 dirty="0">
                <a:effectLst/>
                <a:uFillTx/>
                <a:latin typeface="Aptos"/>
              </a:rPr>
              <a:t>-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Proceduri</a:t>
            </a:r>
            <a:r>
              <a:rPr lang="en-US" sz="1600" b="0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aplicate</a:t>
            </a:r>
            <a:r>
              <a:rPr lang="en-US" sz="1600" b="0" u="none" strike="noStrike" dirty="0">
                <a:effectLst/>
                <a:uFillTx/>
                <a:latin typeface="Aptos"/>
              </a:rPr>
              <a:t>/ zi: 3x/zi per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os</a:t>
            </a:r>
            <a:r>
              <a:rPr lang="en-US" sz="1600" b="0" u="none" strike="noStrike" dirty="0">
                <a:effectLst/>
                <a:uFillTx/>
                <a:latin typeface="Aptos"/>
              </a:rPr>
              <a:t>, 16/zi iv, 9 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zi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micropev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, 3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pev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, 4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toalete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bucale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, 1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schimbat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ac la camera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implantabila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, 1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pansament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local,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chimioterapi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cu 3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citostatice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, 2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recoltari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analize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, 2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investigatii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eco+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ekg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, 2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transfuzii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/ zi.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i="1" u="none" strike="noStrike" dirty="0">
                <a:effectLst/>
                <a:uFillTx/>
                <a:latin typeface="Aptos"/>
              </a:rPr>
              <a:t>-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Calcul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timp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: 10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informari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si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pregatire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pacient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/zi = 10x7=70’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i="1" u="none" strike="noStrike" dirty="0">
                <a:effectLst/>
                <a:uFillTx/>
                <a:latin typeface="Aptos"/>
              </a:rPr>
              <a:t>  </a:t>
            </a:r>
            <a:r>
              <a:rPr lang="ro-RO" sz="1600" b="0" i="1" u="none" strike="noStrike" dirty="0">
                <a:effectLst/>
                <a:uFillTx/>
                <a:latin typeface="Aptos"/>
              </a:rPr>
              <a:t>- T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ratamente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: 3x7’+ 16x7+ 9x12’ +3x7’+4x7+4x 7’+1x20’+1x20+3x 20’+2x7’+2x7’+2x20’ =486</a:t>
            </a:r>
            <a:r>
              <a:rPr lang="en-US" sz="1600" b="0" u="none" strike="noStrike" dirty="0">
                <a:effectLst/>
                <a:uFillTx/>
                <a:latin typeface="Aptos"/>
              </a:rPr>
              <a:t>   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                  	</a:t>
            </a:r>
            <a:r>
              <a:rPr lang="ro-RO" sz="1600" i="1" dirty="0">
                <a:latin typeface="Aptos"/>
              </a:rPr>
              <a:t>-E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valuari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fiziologice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3x/zi= 3x7’=21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ro-RO" sz="1600" i="1" dirty="0">
                <a:latin typeface="Aptos"/>
              </a:rPr>
              <a:t>-E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valuare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dieta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,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activitate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de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autoingrijire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,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consiliere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2x 15’=30’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i="1" u="none" strike="noStrike" dirty="0">
                <a:effectLst/>
                <a:uFillTx/>
                <a:latin typeface="Aptos"/>
              </a:rPr>
              <a:t> TIMP DIRECT= 607’=10,11ore/zi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i="1" u="none" strike="noStrike" dirty="0">
                <a:effectLst/>
                <a:uFillTx/>
                <a:latin typeface="Aptos"/>
              </a:rPr>
              <a:t>TIMP INDIRECT= 10x10’+ 1x30’=130’/zi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i="1" u="none" strike="noStrike" dirty="0">
                <a:effectLst/>
                <a:uFillTx/>
                <a:latin typeface="Aptos"/>
              </a:rPr>
              <a:t>TIMP TOTAL= 607’+130’=737’=12,28ore/zi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1400" b="0" u="none" strike="noStrike" dirty="0">
              <a:effectLst/>
              <a:uFillTx/>
              <a:latin typeface="Aptos"/>
            </a:endParaRPr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7" name="Rectangle 126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r>
              <a:rPr lang="ro-RO" sz="3400">
                <a:solidFill>
                  <a:srgbClr val="FFFFFF"/>
                </a:solidFill>
              </a:rPr>
              <a:t>Studiu privind utilizarea procedurilor DRG in calcularea necesarului de personal de ingrijire</a:t>
            </a:r>
            <a:endParaRPr lang="ro-RO" sz="3400" b="0" u="none" strike="noStrike">
              <a:solidFill>
                <a:srgbClr val="FFFFFF"/>
              </a:solidFill>
              <a:effectLst/>
              <a:uFillTx/>
              <a:latin typeface="Aptos Display"/>
            </a:endParaRPr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6096000" y="820880"/>
            <a:ext cx="5257799" cy="488935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1" i="1" u="none" strike="noStrike">
                <a:effectLst/>
                <a:uFillTx/>
                <a:latin typeface="Aptos"/>
              </a:rPr>
              <a:t>2. PACIENT </a:t>
            </a:r>
            <a:r>
              <a:rPr lang="en-US" sz="2400" b="1" i="1" u="none" strike="noStrike" err="1">
                <a:effectLst/>
                <a:uFillTx/>
                <a:latin typeface="Aptos"/>
              </a:rPr>
              <a:t>pediatrie</a:t>
            </a:r>
            <a:r>
              <a:rPr lang="en-US" sz="2400" b="1" i="1" u="none" strike="noStrike">
                <a:effectLst/>
                <a:uFillTx/>
                <a:latin typeface="Aptos"/>
              </a:rPr>
              <a:t>/ </a:t>
            </a:r>
            <a:r>
              <a:rPr lang="en-US" sz="2400" b="1" i="1" u="none" strike="noStrike" err="1">
                <a:effectLst/>
                <a:uFillTx/>
                <a:latin typeface="Aptos"/>
              </a:rPr>
              <a:t>diabet</a:t>
            </a:r>
            <a:endParaRPr lang="ro-RO" sz="24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i="1" u="none" strike="noStrike">
                <a:effectLst/>
                <a:uFillTx/>
                <a:latin typeface="Aptos"/>
              </a:rPr>
              <a:t>-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Proceduri</a:t>
            </a:r>
            <a:r>
              <a:rPr lang="en-US" sz="2400" b="0" i="1" u="none" strike="noStrike">
                <a:effectLst/>
                <a:uFillTx/>
                <a:latin typeface="Aptos"/>
              </a:rPr>
              <a:t>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aplicate</a:t>
            </a:r>
            <a:r>
              <a:rPr lang="en-US" sz="2400" b="0" i="1" u="none" strike="noStrike">
                <a:effectLst/>
                <a:uFillTx/>
                <a:latin typeface="Aptos"/>
              </a:rPr>
              <a:t>: 3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recoltari</a:t>
            </a:r>
            <a:r>
              <a:rPr lang="en-US" sz="2400" b="0" i="1" u="none" strike="noStrike">
                <a:effectLst/>
                <a:uFillTx/>
                <a:latin typeface="Aptos"/>
              </a:rPr>
              <a:t>, 2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consulturi</a:t>
            </a:r>
            <a:r>
              <a:rPr lang="en-US" sz="2400" b="0" i="1" u="none" strike="noStrike">
                <a:effectLst/>
                <a:uFillTx/>
                <a:latin typeface="Aptos"/>
              </a:rPr>
              <a:t>, 4 trat iv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si</a:t>
            </a:r>
            <a:r>
              <a:rPr lang="en-US" sz="2400" b="0" i="1" u="none" strike="noStrike">
                <a:effectLst/>
                <a:uFillTx/>
                <a:latin typeface="Aptos"/>
              </a:rPr>
              <a:t> 4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peros</a:t>
            </a:r>
            <a:r>
              <a:rPr lang="en-US" sz="2400" b="0" i="1" u="none" strike="noStrike">
                <a:effectLst/>
                <a:uFillTx/>
                <a:latin typeface="Aptos"/>
              </a:rPr>
              <a:t>, 1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educatie</a:t>
            </a:r>
            <a:r>
              <a:rPr lang="en-US" sz="2400" b="0" i="1" u="none" strike="noStrike">
                <a:effectLst/>
                <a:uFillTx/>
                <a:latin typeface="Aptos"/>
              </a:rPr>
              <a:t>, 3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evaluari</a:t>
            </a:r>
            <a:r>
              <a:rPr lang="en-US" sz="2400" b="0" i="1" u="none" strike="noStrike">
                <a:effectLst/>
                <a:uFillTx/>
                <a:latin typeface="Aptos"/>
              </a:rPr>
              <a:t>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fiziologice</a:t>
            </a:r>
            <a:r>
              <a:rPr lang="en-US" sz="2400" b="0" i="1" u="none" strike="noStrike">
                <a:effectLst/>
                <a:uFillTx/>
                <a:latin typeface="Aptos"/>
              </a:rPr>
              <a:t>, 5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informari</a:t>
            </a:r>
            <a:r>
              <a:rPr lang="en-US" sz="2400" b="0" i="1" u="none" strike="noStrike">
                <a:effectLst/>
                <a:uFillTx/>
                <a:latin typeface="Aptos"/>
              </a:rPr>
              <a:t>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si</a:t>
            </a:r>
            <a:r>
              <a:rPr lang="en-US" sz="2400" b="0" i="1" u="none" strike="noStrike">
                <a:effectLst/>
                <a:uFillTx/>
                <a:latin typeface="Aptos"/>
              </a:rPr>
              <a:t>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pregatire</a:t>
            </a:r>
            <a:r>
              <a:rPr lang="en-US" sz="2400" b="0" i="1" u="none" strike="noStrike">
                <a:effectLst/>
                <a:uFillTx/>
                <a:latin typeface="Aptos"/>
              </a:rPr>
              <a:t>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pacient</a:t>
            </a:r>
            <a:r>
              <a:rPr lang="en-US" sz="2400" b="0" i="1" u="none" strike="noStrike">
                <a:effectLst/>
                <a:uFillTx/>
                <a:latin typeface="Aptos"/>
              </a:rPr>
              <a:t>                          3x 7+2x15’+8x7+1x 30+3x7+ 5x7’=193</a:t>
            </a:r>
            <a:endParaRPr lang="ro-RO" sz="2400" b="0" u="none" strike="noStrike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-"/>
              <a:tabLst>
                <a:tab pos="0" algn="l"/>
              </a:tabLst>
            </a:pPr>
            <a:r>
              <a:rPr lang="en-US" sz="2400" b="0" i="1" u="none" strike="noStrike" err="1">
                <a:effectLst/>
                <a:uFillTx/>
                <a:latin typeface="Aptos"/>
              </a:rPr>
              <a:t>evaluare</a:t>
            </a:r>
            <a:r>
              <a:rPr lang="en-US" sz="2400" b="0" i="1" u="none" strike="noStrike">
                <a:effectLst/>
                <a:uFillTx/>
                <a:latin typeface="Aptos"/>
              </a:rPr>
              <a:t>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si</a:t>
            </a:r>
            <a:r>
              <a:rPr lang="en-US" sz="2400" b="0" i="1" u="none" strike="noStrike">
                <a:effectLst/>
                <a:uFillTx/>
                <a:latin typeface="Aptos"/>
              </a:rPr>
              <a:t>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consiliere</a:t>
            </a:r>
            <a:r>
              <a:rPr lang="en-US" sz="2400" b="0" i="1" u="none" strike="noStrike">
                <a:effectLst/>
                <a:uFillTx/>
                <a:latin typeface="Aptos"/>
              </a:rPr>
              <a:t>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autoingrijire</a:t>
            </a:r>
            <a:r>
              <a:rPr lang="en-US" sz="2400" b="0" i="1" u="none" strike="noStrike">
                <a:effectLst/>
                <a:uFillTx/>
                <a:latin typeface="Aptos"/>
              </a:rPr>
              <a:t> ,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evaluare</a:t>
            </a:r>
            <a:r>
              <a:rPr lang="en-US" sz="2400" b="0" i="1" u="none" strike="noStrike">
                <a:effectLst/>
                <a:uFillTx/>
                <a:latin typeface="Aptos"/>
              </a:rPr>
              <a:t>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dieta</a:t>
            </a:r>
            <a:r>
              <a:rPr lang="en-US" sz="2400" b="0" i="1" u="none" strike="noStrike">
                <a:effectLst/>
                <a:uFillTx/>
                <a:latin typeface="Aptos"/>
              </a:rPr>
              <a:t>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si</a:t>
            </a:r>
            <a:r>
              <a:rPr lang="en-US" sz="2400" b="0" i="1" u="none" strike="noStrike">
                <a:effectLst/>
                <a:uFillTx/>
                <a:latin typeface="Aptos"/>
              </a:rPr>
              <a:t>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consiliere</a:t>
            </a:r>
            <a:r>
              <a:rPr lang="en-US" sz="2400" b="0" i="1" u="none" strike="noStrike">
                <a:effectLst/>
                <a:uFillTx/>
                <a:latin typeface="Aptos"/>
              </a:rPr>
              <a:t> 2x15’=30( </a:t>
            </a:r>
            <a:r>
              <a:rPr lang="en-US" sz="2400" b="0" i="1" u="none" strike="noStrike" err="1">
                <a:effectLst/>
                <a:uFillTx/>
                <a:latin typeface="Aptos"/>
              </a:rPr>
              <a:t>diabet</a:t>
            </a:r>
            <a:r>
              <a:rPr lang="en-US" sz="2400" b="0" i="1" u="none" strike="noStrike">
                <a:effectLst/>
                <a:uFillTx/>
                <a:latin typeface="Aptos"/>
              </a:rPr>
              <a:t>)</a:t>
            </a:r>
            <a:endParaRPr lang="ro-RO" sz="24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i="1" u="none" strike="noStrike">
                <a:effectLst/>
                <a:uFillTx/>
                <a:latin typeface="Aptos"/>
              </a:rPr>
              <a:t> TIMP DIRECT= 193</a:t>
            </a:r>
            <a:endParaRPr lang="ro-RO" sz="24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i="1" u="none" strike="noStrike">
                <a:effectLst/>
                <a:uFillTx/>
                <a:latin typeface="Aptos"/>
              </a:rPr>
              <a:t> TIMP INDIRECT= 8x10’+1x30’=110</a:t>
            </a:r>
            <a:endParaRPr lang="ro-RO" sz="24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i="1" u="none" strike="noStrike">
                <a:effectLst/>
                <a:uFillTx/>
                <a:latin typeface="Aptos"/>
              </a:rPr>
              <a:t>TIMP TOTAL= 333’=5,55ore</a:t>
            </a:r>
            <a:endParaRPr lang="ro-RO" sz="2400" b="0" u="none" strike="noStrike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2400" b="0" u="none" strike="noStrike">
              <a:effectLst/>
              <a:uFillTx/>
              <a:latin typeface="Aptos"/>
            </a:endParaRPr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9" name="Rectangle 128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r>
              <a:rPr lang="ro-RO" sz="3400">
                <a:solidFill>
                  <a:srgbClr val="FFFFFF"/>
                </a:solidFill>
              </a:rPr>
              <a:t>Studiu privind utilizarea procedurilor DRG in calcularea necesarului de personal de ingrijire</a:t>
            </a:r>
            <a:endParaRPr lang="ro-RO" sz="3400" b="0" u="none" strike="noStrike">
              <a:solidFill>
                <a:srgbClr val="FFFFFF"/>
              </a:solidFill>
              <a:effectLst/>
              <a:uFillTx/>
              <a:latin typeface="Aptos Display"/>
            </a:endParaRPr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6000" y="820880"/>
            <a:ext cx="5257799" cy="488935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1" i="1" u="none" strike="noStrike" dirty="0">
                <a:effectLst/>
                <a:uFillTx/>
                <a:latin typeface="Aptos"/>
              </a:rPr>
              <a:t> </a:t>
            </a:r>
            <a:r>
              <a:rPr lang="ro-RO" sz="1600" b="1" u="none" strike="noStrike" dirty="0">
                <a:effectLst/>
                <a:uFillTx/>
                <a:latin typeface="Aptos"/>
              </a:rPr>
              <a:t>CALCUL TIMP DE LUCRU PE BAZA PROCEDURILOR APLICATE ZILNIC</a:t>
            </a:r>
            <a:r>
              <a:rPr lang="en-US" sz="1600" b="1" u="none" strike="noStrike" dirty="0">
                <a:effectLst/>
                <a:uFillTx/>
                <a:latin typeface="Aptos"/>
              </a:rPr>
              <a:t> la</a:t>
            </a:r>
            <a:r>
              <a:rPr lang="en-US" sz="1600" b="1" i="1" u="none" strike="noStrike" dirty="0">
                <a:effectLst/>
                <a:uFillTx/>
                <a:latin typeface="Aptos"/>
              </a:rPr>
              <a:t>10 </a:t>
            </a:r>
            <a:r>
              <a:rPr lang="en-US" sz="1600" b="1" i="1" u="none" strike="noStrike" dirty="0" err="1">
                <a:effectLst/>
                <a:uFillTx/>
                <a:latin typeface="Aptos"/>
              </a:rPr>
              <a:t>pacienti</a:t>
            </a:r>
            <a:r>
              <a:rPr lang="en-US" sz="1600" b="1" i="1" u="none" strike="noStrike" dirty="0">
                <a:effectLst/>
                <a:uFillTx/>
                <a:latin typeface="Aptos"/>
              </a:rPr>
              <a:t>/</a:t>
            </a:r>
            <a:r>
              <a:rPr lang="en-US" sz="1600" b="1" i="1" u="none" strike="noStrike" dirty="0" err="1">
                <a:effectLst/>
                <a:uFillTx/>
                <a:latin typeface="Aptos"/>
              </a:rPr>
              <a:t>tura</a:t>
            </a:r>
            <a:r>
              <a:rPr lang="en-US" sz="1600" b="1" i="1" u="none" strike="noStrike" dirty="0">
                <a:effectLst/>
                <a:uFillTx/>
                <a:latin typeface="Aptos"/>
              </a:rPr>
              <a:t>:  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600" b="0" i="1" u="none" strike="noStrike" dirty="0">
                <a:effectLst/>
                <a:uFillTx/>
                <a:latin typeface="Aptos"/>
              </a:rPr>
              <a:t>3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hematooncologici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si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7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pediatrie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/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diabet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= 3x 12,28ore= 36,84 ore+ 7x 5,55 ore=36,84+ 38,85=75,69 ore                                    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600" b="0" i="1" u="none" strike="noStrike" dirty="0">
                <a:effectLst/>
                <a:uFillTx/>
                <a:latin typeface="Aptos"/>
              </a:rPr>
              <a:t> 2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ture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/ 12 ore = 75,69: 12= 6,30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asistente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medicale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si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infirmiere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/zi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i="1" u="none" strike="noStrike" dirty="0">
                <a:effectLst/>
                <a:uFillTx/>
                <a:latin typeface="Aptos"/>
              </a:rPr>
              <a:t> Fara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cuantificarea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activitatii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de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inregistrare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date ,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altele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decat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cele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directe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/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pacient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avem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: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i="1" u="none" strike="noStrike" dirty="0">
                <a:effectLst/>
                <a:uFillTx/>
                <a:latin typeface="Aptos"/>
              </a:rPr>
              <a:t>- 3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pacienti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hematooncologici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 3x 10,11 ore=30,33 ore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i="1" u="none" strike="noStrike" dirty="0">
                <a:effectLst/>
                <a:uFillTx/>
                <a:latin typeface="Aptos"/>
              </a:rPr>
              <a:t>- 7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pacienti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pediatrie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/ </a:t>
            </a:r>
            <a:r>
              <a:rPr lang="en-US" sz="1600" b="0" i="1" u="none" strike="noStrike" dirty="0" err="1">
                <a:effectLst/>
                <a:uFillTx/>
                <a:latin typeface="Aptos"/>
              </a:rPr>
              <a:t>diabet</a:t>
            </a:r>
            <a:r>
              <a:rPr lang="en-US" sz="1600" b="0" i="1" u="none" strike="noStrike" dirty="0">
                <a:effectLst/>
                <a:uFillTx/>
                <a:latin typeface="Aptos"/>
              </a:rPr>
              <a:t>  7x 3,71 ore= 25 ore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1" i="1" u="none" strike="noStrike" dirty="0">
                <a:effectLst/>
                <a:uFillTx/>
                <a:latin typeface="Aptos"/>
              </a:rPr>
              <a:t>TOTAL 30,33+25 ore: 12 ore/</a:t>
            </a:r>
            <a:r>
              <a:rPr lang="en-US" sz="1600" b="1" i="1" u="none" strike="noStrike" dirty="0" err="1">
                <a:effectLst/>
                <a:uFillTx/>
                <a:latin typeface="Aptos"/>
              </a:rPr>
              <a:t>tura</a:t>
            </a:r>
            <a:r>
              <a:rPr lang="en-US" sz="1600" b="1" i="1" u="none" strike="noStrike" dirty="0">
                <a:effectLst/>
                <a:uFillTx/>
                <a:latin typeface="Aptos"/>
              </a:rPr>
              <a:t>= 4,61 </a:t>
            </a:r>
            <a:r>
              <a:rPr lang="en-US" sz="1600" b="1" i="1" u="none" strike="noStrike" dirty="0" err="1">
                <a:effectLst/>
                <a:uFillTx/>
                <a:latin typeface="Aptos"/>
              </a:rPr>
              <a:t>asistenti</a:t>
            </a:r>
            <a:r>
              <a:rPr lang="en-US" sz="1600" b="1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1" i="1" u="none" strike="noStrike" dirty="0" err="1">
                <a:effectLst/>
                <a:uFillTx/>
                <a:latin typeface="Aptos"/>
              </a:rPr>
              <a:t>medicali</a:t>
            </a:r>
            <a:r>
              <a:rPr lang="en-US" sz="1600" b="1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1" i="1" u="none" strike="noStrike" dirty="0" err="1">
                <a:effectLst/>
                <a:uFillTx/>
                <a:latin typeface="Aptos"/>
              </a:rPr>
              <a:t>si</a:t>
            </a:r>
            <a:r>
              <a:rPr lang="en-US" sz="1600" b="1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1" i="1" u="none" strike="noStrike" dirty="0" err="1">
                <a:effectLst/>
                <a:uFillTx/>
                <a:latin typeface="Aptos"/>
              </a:rPr>
              <a:t>infirmiere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1" i="1" u="none" strike="noStrike" dirty="0">
                <a:effectLst/>
                <a:uFillTx/>
                <a:latin typeface="Aptos"/>
              </a:rPr>
              <a:t>DIFERENTA :  6,30-4,61=1, 69 </a:t>
            </a:r>
            <a:r>
              <a:rPr lang="en-US" sz="1600" b="1" i="1" u="none" strike="noStrike" dirty="0" err="1">
                <a:effectLst/>
                <a:uFillTx/>
                <a:latin typeface="Aptos"/>
              </a:rPr>
              <a:t>persoana</a:t>
            </a:r>
            <a:r>
              <a:rPr lang="en-US" sz="1600" b="1" i="1" u="none" strike="noStrike" dirty="0">
                <a:effectLst/>
                <a:uFillTx/>
                <a:latin typeface="Aptos"/>
              </a:rPr>
              <a:t> care </a:t>
            </a:r>
            <a:r>
              <a:rPr lang="en-US" sz="1600" b="1" i="1" u="none" strike="noStrike" dirty="0" err="1">
                <a:effectLst/>
                <a:uFillTx/>
                <a:latin typeface="Aptos"/>
              </a:rPr>
              <a:t>acopera</a:t>
            </a:r>
            <a:r>
              <a:rPr lang="en-US" sz="1600" b="1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1" i="1" u="none" strike="noStrike" dirty="0" err="1">
                <a:effectLst/>
                <a:uFillTx/>
                <a:latin typeface="Aptos"/>
              </a:rPr>
              <a:t>activitatea</a:t>
            </a:r>
            <a:r>
              <a:rPr lang="en-US" sz="1600" b="1" i="1" u="none" strike="noStrike" dirty="0">
                <a:effectLst/>
                <a:uFillTx/>
                <a:latin typeface="Aptos"/>
              </a:rPr>
              <a:t> de </a:t>
            </a:r>
            <a:r>
              <a:rPr lang="en-US" sz="1600" b="1" i="1" u="none" strike="noStrike" dirty="0" err="1">
                <a:effectLst/>
                <a:uFillTx/>
                <a:latin typeface="Aptos"/>
              </a:rPr>
              <a:t>inregistrare</a:t>
            </a:r>
            <a:r>
              <a:rPr lang="en-US" sz="1600" b="1" i="1" u="none" strike="noStrike" dirty="0">
                <a:effectLst/>
                <a:uFillTx/>
                <a:latin typeface="Aptos"/>
              </a:rPr>
              <a:t> de date </a:t>
            </a:r>
            <a:r>
              <a:rPr lang="en-US" sz="1600" b="1" i="1" u="none" strike="noStrike" dirty="0" err="1">
                <a:effectLst/>
                <a:uFillTx/>
                <a:latin typeface="Aptos"/>
              </a:rPr>
              <a:t>si</a:t>
            </a:r>
            <a:r>
              <a:rPr lang="en-US" sz="1600" b="1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1" i="1" u="none" strike="noStrike" dirty="0" err="1">
                <a:effectLst/>
                <a:uFillTx/>
                <a:latin typeface="Aptos"/>
              </a:rPr>
              <a:t>servicii</a:t>
            </a:r>
            <a:r>
              <a:rPr lang="en-US" sz="1600" b="1" i="1" u="none" strike="noStrike" dirty="0">
                <a:effectLst/>
                <a:uFillTx/>
                <a:latin typeface="Aptos"/>
              </a:rPr>
              <a:t> de </a:t>
            </a:r>
            <a:r>
              <a:rPr lang="en-US" sz="1600" b="1" i="1" u="none" strike="noStrike" dirty="0" err="1">
                <a:effectLst/>
                <a:uFillTx/>
                <a:latin typeface="Aptos"/>
              </a:rPr>
              <a:t>statistica</a:t>
            </a:r>
            <a:r>
              <a:rPr lang="en-US" sz="1600" b="1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1" i="1" u="none" strike="noStrike" dirty="0" err="1">
                <a:effectLst/>
                <a:uFillTx/>
                <a:latin typeface="Aptos"/>
              </a:rPr>
              <a:t>aferente</a:t>
            </a:r>
            <a:r>
              <a:rPr lang="en-US" sz="1600" b="1" i="1" u="none" strike="noStrike" dirty="0">
                <a:effectLst/>
                <a:uFillTx/>
                <a:latin typeface="Aptos"/>
              </a:rPr>
              <a:t> </a:t>
            </a:r>
            <a:r>
              <a:rPr lang="en-US" sz="1600" b="1" i="1" u="none" strike="noStrike" dirty="0" err="1">
                <a:effectLst/>
                <a:uFillTx/>
                <a:latin typeface="Aptos"/>
              </a:rPr>
              <a:t>sectiei</a:t>
            </a:r>
            <a:r>
              <a:rPr lang="en-US" sz="1600" b="1" i="1" u="none" strike="noStrike" dirty="0">
                <a:effectLst/>
                <a:uFillTx/>
                <a:latin typeface="Aptos"/>
              </a:rPr>
              <a:t>  == 1 REGISTRATOR MEDICAL/</a:t>
            </a:r>
            <a:r>
              <a:rPr lang="en-US" sz="1600" b="1" i="1" u="none" strike="noStrike" dirty="0" err="1">
                <a:effectLst/>
                <a:uFillTx/>
                <a:latin typeface="Aptos"/>
              </a:rPr>
              <a:t>sectie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1400" b="0" u="none" strike="noStrike" dirty="0">
              <a:effectLst/>
              <a:uFillTx/>
              <a:latin typeface="Aptos"/>
            </a:endParaRPr>
          </a:p>
        </p:txBody>
      </p:sp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1" name="Rectangle 130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r>
              <a:rPr lang="ro-RO" sz="3400">
                <a:solidFill>
                  <a:srgbClr val="FFFFFF"/>
                </a:solidFill>
              </a:rPr>
              <a:t>Studiu privind utilizarea procedurilor DRG in calcularea necesarului de personal medical si de ingrijire</a:t>
            </a:r>
            <a:endParaRPr lang="ro-RO" sz="3400" b="0" u="none" strike="noStrike">
              <a:solidFill>
                <a:srgbClr val="FFFFFF"/>
              </a:solidFill>
              <a:effectLst/>
              <a:uFillTx/>
              <a:latin typeface="Aptos Display"/>
            </a:endParaRPr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6096000" y="820880"/>
            <a:ext cx="5257799" cy="4889350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/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 dirty="0">
                <a:effectLst/>
                <a:uFillTx/>
                <a:latin typeface="Aptos"/>
              </a:rPr>
              <a:t>    </a:t>
            </a:r>
            <a:r>
              <a:rPr lang="en-US" sz="1800" b="1" u="none" strike="noStrike" dirty="0" err="1">
                <a:effectLst/>
                <a:uFillTx/>
                <a:latin typeface="Aptos"/>
              </a:rPr>
              <a:t>Calculul</a:t>
            </a:r>
            <a:r>
              <a:rPr lang="en-US" sz="1800" b="1" u="none" strike="noStrike" dirty="0">
                <a:effectLst/>
                <a:uFillTx/>
                <a:latin typeface="Aptos"/>
              </a:rPr>
              <a:t> </a:t>
            </a:r>
            <a:r>
              <a:rPr lang="en-US" sz="1800" b="1" u="none" strike="noStrike" dirty="0" err="1">
                <a:effectLst/>
                <a:uFillTx/>
                <a:latin typeface="Aptos"/>
              </a:rPr>
              <a:t>necesarului</a:t>
            </a:r>
            <a:r>
              <a:rPr lang="en-US" sz="1800" b="1" u="none" strike="noStrike" dirty="0">
                <a:effectLst/>
                <a:uFillTx/>
                <a:latin typeface="Aptos"/>
              </a:rPr>
              <a:t> de </a:t>
            </a:r>
            <a:r>
              <a:rPr lang="en-US" sz="1800" b="1" u="none" strike="noStrike" dirty="0" err="1">
                <a:effectLst/>
                <a:uFillTx/>
                <a:latin typeface="Aptos"/>
              </a:rPr>
              <a:t>asistenti</a:t>
            </a:r>
            <a:r>
              <a:rPr lang="en-US" sz="1800" b="1" u="none" strike="noStrike" dirty="0">
                <a:effectLst/>
                <a:uFillTx/>
                <a:latin typeface="Aptos"/>
              </a:rPr>
              <a:t> </a:t>
            </a:r>
            <a:r>
              <a:rPr lang="en-US" sz="1800" b="1" u="none" strike="noStrike" dirty="0" err="1">
                <a:effectLst/>
                <a:uFillTx/>
                <a:latin typeface="Aptos"/>
              </a:rPr>
              <a:t>medicali</a:t>
            </a:r>
            <a:r>
              <a:rPr lang="en-US" sz="1800" b="1" u="none" strike="noStrike" dirty="0">
                <a:effectLst/>
                <a:uFillTx/>
                <a:latin typeface="Aptos"/>
              </a:rPr>
              <a:t> </a:t>
            </a:r>
            <a:r>
              <a:rPr lang="en-US" sz="1800" b="1" u="none" strike="noStrike" dirty="0" err="1">
                <a:effectLst/>
                <a:uFillTx/>
                <a:latin typeface="Aptos"/>
              </a:rPr>
              <a:t>si</a:t>
            </a:r>
            <a:r>
              <a:rPr lang="en-US" sz="1800" b="1" u="none" strike="noStrike" dirty="0">
                <a:effectLst/>
                <a:uFillTx/>
                <a:latin typeface="Aptos"/>
              </a:rPr>
              <a:t> </a:t>
            </a:r>
            <a:r>
              <a:rPr lang="en-US" sz="1800" b="1" u="none" strike="noStrike" dirty="0" err="1">
                <a:effectLst/>
                <a:uFillTx/>
                <a:latin typeface="Aptos"/>
              </a:rPr>
              <a:t>infirmiere</a:t>
            </a:r>
            <a:r>
              <a:rPr lang="en-US" sz="1800" b="1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determinat</a:t>
            </a:r>
            <a:r>
              <a:rPr lang="en-US" sz="1800" b="0" u="none" strike="noStrike" dirty="0">
                <a:effectLst/>
                <a:uFillTx/>
                <a:latin typeface="Aptos"/>
              </a:rPr>
              <a:t> de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nevoia</a:t>
            </a:r>
            <a:r>
              <a:rPr lang="en-US" sz="1800" b="0" u="none" strike="noStrike" dirty="0">
                <a:effectLst/>
                <a:uFillTx/>
                <a:latin typeface="Aptos"/>
              </a:rPr>
              <a:t> de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ingrijire</a:t>
            </a:r>
            <a:r>
              <a:rPr lang="en-US" sz="1800" b="0" u="none" strike="noStrike" dirty="0">
                <a:effectLst/>
                <a:uFillTx/>
                <a:latin typeface="Aptos"/>
              </a:rPr>
              <a:t> a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pacientului</a:t>
            </a:r>
            <a:r>
              <a:rPr lang="en-US" sz="1800" b="0" u="none" strike="noStrike" dirty="0">
                <a:effectLst/>
                <a:uFillTx/>
                <a:latin typeface="Aptos"/>
              </a:rPr>
              <a:t> in </a:t>
            </a:r>
            <a:r>
              <a:rPr lang="en-US" sz="1800" b="1" u="none" strike="noStrike" dirty="0" err="1">
                <a:effectLst/>
                <a:uFillTx/>
                <a:latin typeface="Aptos"/>
              </a:rPr>
              <a:t>baza</a:t>
            </a:r>
            <a:r>
              <a:rPr lang="en-US" sz="1800" b="1" u="none" strike="noStrike" dirty="0">
                <a:effectLst/>
                <a:uFillTx/>
                <a:latin typeface="Aptos"/>
              </a:rPr>
              <a:t> </a:t>
            </a:r>
            <a:r>
              <a:rPr lang="en-US" sz="1800" b="1" u="none" strike="noStrike" dirty="0" err="1">
                <a:effectLst/>
                <a:uFillTx/>
                <a:latin typeface="Aptos"/>
              </a:rPr>
              <a:t>volumului</a:t>
            </a:r>
            <a:r>
              <a:rPr lang="en-US" sz="1800" b="1" u="none" strike="noStrike" dirty="0">
                <a:effectLst/>
                <a:uFillTx/>
                <a:latin typeface="Aptos"/>
              </a:rPr>
              <a:t> de </a:t>
            </a:r>
            <a:r>
              <a:rPr lang="en-US" sz="1800" b="1" u="none" strike="noStrike" dirty="0" err="1">
                <a:effectLst/>
                <a:uFillTx/>
                <a:latin typeface="Aptos"/>
              </a:rPr>
              <a:t>munca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stabilit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prin</a:t>
            </a:r>
            <a:r>
              <a:rPr lang="en-US" sz="1800" b="0" u="none" strike="noStrike" dirty="0">
                <a:effectLst/>
                <a:uFillTx/>
                <a:latin typeface="Aptos"/>
              </a:rPr>
              <a:t> 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nevoia</a:t>
            </a:r>
            <a:r>
              <a:rPr lang="en-US" sz="1800" b="0" u="none" strike="noStrike" dirty="0">
                <a:effectLst/>
                <a:uFillTx/>
                <a:latin typeface="Aptos"/>
              </a:rPr>
              <a:t> de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ingrijire</a:t>
            </a:r>
            <a:r>
              <a:rPr lang="en-US" sz="1800" b="0" u="none" strike="noStrike" dirty="0">
                <a:effectLst/>
                <a:uFillTx/>
                <a:latin typeface="Aptos"/>
              </a:rPr>
              <a:t> a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pacientului</a:t>
            </a:r>
            <a:r>
              <a:rPr lang="en-US" sz="1800" b="0" u="none" strike="noStrike" dirty="0">
                <a:effectLst/>
                <a:uFillTx/>
                <a:latin typeface="Aptos"/>
              </a:rPr>
              <a:t>(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timpul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necesar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acordarii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procedurilor</a:t>
            </a:r>
            <a:r>
              <a:rPr lang="en-US" sz="1800" b="0" u="none" strike="noStrike" dirty="0">
                <a:effectLst/>
                <a:uFillTx/>
                <a:latin typeface="Aptos"/>
              </a:rPr>
              <a:t> de diagnostic,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tratament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si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ingrijiri</a:t>
            </a:r>
            <a:r>
              <a:rPr lang="en-US" sz="1800" b="0" u="none" strike="noStrike" dirty="0">
                <a:effectLst/>
                <a:uFillTx/>
                <a:latin typeface="Aptos"/>
              </a:rPr>
              <a:t>)</a:t>
            </a:r>
            <a:endParaRPr lang="ro-RO" sz="1800" b="0" u="none" strike="noStrike" dirty="0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600" b="1" u="none" strike="noStrike" dirty="0">
                <a:effectLst/>
                <a:uFillTx/>
                <a:latin typeface="Aptos"/>
              </a:rPr>
              <a:t>ASISTENTI MEDICALI: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 dirty="0">
                <a:effectLst/>
                <a:uFillTx/>
                <a:latin typeface="Aptos"/>
              </a:rPr>
              <a:t>- 650153 MIN=10836 ORE=452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zile</a:t>
            </a:r>
            <a:r>
              <a:rPr lang="en-US" sz="1600" b="0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activitate</a:t>
            </a:r>
            <a:r>
              <a:rPr lang="en-US" sz="1600" b="0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efectiva</a:t>
            </a:r>
            <a:r>
              <a:rPr lang="en-US" sz="1600" b="0" u="none" strike="noStrike" dirty="0">
                <a:effectLst/>
                <a:uFillTx/>
                <a:latin typeface="Aptos"/>
              </a:rPr>
              <a:t> la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patul</a:t>
            </a:r>
            <a:r>
              <a:rPr lang="en-US" sz="1600" b="0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pacientului</a:t>
            </a:r>
            <a:r>
              <a:rPr lang="en-US" sz="1600" b="0" u="none" strike="noStrike" dirty="0">
                <a:effectLst/>
                <a:uFillTx/>
                <a:latin typeface="Aptos"/>
              </a:rPr>
              <a:t>=1,5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asistent</a:t>
            </a:r>
            <a:r>
              <a:rPr lang="en-US" sz="1600" b="0" u="none" strike="noStrike" dirty="0">
                <a:effectLst/>
                <a:uFillTx/>
                <a:latin typeface="Aptos"/>
              </a:rPr>
              <a:t> medical/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tura</a:t>
            </a:r>
            <a:r>
              <a:rPr lang="en-US" sz="1600" b="0" u="none" strike="noStrike" dirty="0">
                <a:effectLst/>
                <a:uFillTx/>
                <a:latin typeface="Aptos"/>
              </a:rPr>
              <a:t>= 4,5 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asistent</a:t>
            </a:r>
            <a:r>
              <a:rPr lang="en-US" sz="1600" b="0" u="none" strike="noStrike" dirty="0">
                <a:effectLst/>
                <a:uFillTx/>
                <a:latin typeface="Aptos"/>
              </a:rPr>
              <a:t> medical/ zi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 dirty="0">
                <a:effectLst/>
                <a:uFillTx/>
                <a:latin typeface="Aptos"/>
              </a:rPr>
              <a:t>-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activitati</a:t>
            </a:r>
            <a:r>
              <a:rPr lang="en-US" sz="1600" b="0" u="none" strike="noStrike" dirty="0">
                <a:effectLst/>
                <a:uFillTx/>
                <a:latin typeface="Aptos"/>
              </a:rPr>
              <a:t> de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inregistrare</a:t>
            </a:r>
            <a:r>
              <a:rPr lang="en-US" sz="1600" b="0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si</a:t>
            </a:r>
            <a:r>
              <a:rPr lang="en-US" sz="1600" b="0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transmitere</a:t>
            </a:r>
            <a:r>
              <a:rPr lang="en-US" sz="1600" b="0" u="none" strike="noStrike" dirty="0">
                <a:effectLst/>
                <a:uFillTx/>
                <a:latin typeface="Aptos"/>
              </a:rPr>
              <a:t> date,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activitati</a:t>
            </a:r>
            <a:r>
              <a:rPr lang="en-US" sz="1600" b="0" u="none" strike="noStrike" dirty="0">
                <a:effectLst/>
                <a:uFillTx/>
                <a:latin typeface="Aptos"/>
              </a:rPr>
              <a:t> administrative=1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asistent</a:t>
            </a:r>
            <a:r>
              <a:rPr lang="en-US" sz="1600" b="0" u="none" strike="noStrike" dirty="0">
                <a:effectLst/>
                <a:uFillTx/>
                <a:latin typeface="Aptos"/>
              </a:rPr>
              <a:t> medical/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tura</a:t>
            </a:r>
            <a:r>
              <a:rPr lang="en-US" sz="1600" b="0" u="none" strike="noStrike" dirty="0">
                <a:effectLst/>
                <a:uFillTx/>
                <a:latin typeface="Aptos"/>
              </a:rPr>
              <a:t>= 2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asistent</a:t>
            </a:r>
            <a:r>
              <a:rPr lang="en-US" sz="1600" b="0" u="none" strike="noStrike" dirty="0">
                <a:effectLst/>
                <a:uFillTx/>
                <a:latin typeface="Aptos"/>
              </a:rPr>
              <a:t> medical/ zi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600" b="1" u="none" strike="noStrike" dirty="0">
                <a:effectLst/>
                <a:uFillTx/>
                <a:latin typeface="Aptos"/>
              </a:rPr>
              <a:t>INFIRMIERE: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 dirty="0">
                <a:effectLst/>
                <a:uFillTx/>
                <a:latin typeface="Aptos"/>
              </a:rPr>
              <a:t>- 256.170 min=4270 ore=178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zile</a:t>
            </a:r>
            <a:r>
              <a:rPr lang="en-US" sz="1600" b="0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activitate</a:t>
            </a:r>
            <a:r>
              <a:rPr lang="en-US" sz="1600" b="0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efectiva</a:t>
            </a:r>
            <a:r>
              <a:rPr lang="en-US" sz="1600" b="0" u="none" strike="noStrike" dirty="0">
                <a:effectLst/>
                <a:uFillTx/>
                <a:latin typeface="Aptos"/>
              </a:rPr>
              <a:t> la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patul</a:t>
            </a:r>
            <a:r>
              <a:rPr lang="en-US" sz="1600" b="0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pacientului</a:t>
            </a:r>
            <a:r>
              <a:rPr lang="en-US" sz="1600" b="0" u="none" strike="noStrike" dirty="0">
                <a:effectLst/>
                <a:uFillTx/>
                <a:latin typeface="Aptos"/>
              </a:rPr>
              <a:t>= ½ zi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 dirty="0">
                <a:effectLst/>
                <a:uFillTx/>
                <a:latin typeface="Aptos"/>
              </a:rPr>
              <a:t>-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activitati</a:t>
            </a:r>
            <a:r>
              <a:rPr lang="en-US" sz="1600" b="0" u="none" strike="noStrike" dirty="0">
                <a:effectLst/>
                <a:uFillTx/>
                <a:latin typeface="Aptos"/>
              </a:rPr>
              <a:t> de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igienizare</a:t>
            </a:r>
            <a:r>
              <a:rPr lang="en-US" sz="1600" b="0" u="none" strike="noStrike" dirty="0"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spatii</a:t>
            </a:r>
            <a:r>
              <a:rPr lang="en-US" sz="1600" b="0" u="none" strike="noStrike" dirty="0">
                <a:effectLst/>
                <a:uFillTx/>
                <a:latin typeface="Aptos"/>
              </a:rPr>
              <a:t>, administrative= ½ zi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 dirty="0">
                <a:effectLst/>
                <a:uFillTx/>
                <a:latin typeface="Aptos"/>
              </a:rPr>
              <a:t>NECESAR/zi 1 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infirmiera</a:t>
            </a:r>
            <a:r>
              <a:rPr lang="en-US" sz="1600" b="0" u="none" strike="noStrike" dirty="0">
                <a:effectLst/>
                <a:uFillTx/>
                <a:latin typeface="Aptos"/>
              </a:rPr>
              <a:t>/</a:t>
            </a:r>
            <a:r>
              <a:rPr lang="en-US" sz="1600" b="0" u="none" strike="noStrike" dirty="0" err="1">
                <a:effectLst/>
                <a:uFillTx/>
                <a:latin typeface="Aptos"/>
              </a:rPr>
              <a:t>tura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 dirty="0">
                <a:effectLst/>
                <a:uFillTx/>
                <a:latin typeface="Aptos"/>
              </a:rPr>
              <a:t> NECESAR TOTAL INFIRMIERE=min 6</a:t>
            </a:r>
            <a:endParaRPr lang="ro-RO" sz="16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1400" b="0" u="none" strike="noStrike" dirty="0">
              <a:effectLst/>
              <a:uFillTx/>
              <a:latin typeface="Aptos"/>
            </a:endParaRPr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5" name="Freeform: Shape 144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872640" y="355320"/>
            <a:ext cx="10513440" cy="1323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r>
              <a:rPr lang="ro-RO" sz="3600" dirty="0">
                <a:solidFill>
                  <a:schemeClr val="dk1"/>
                </a:solidFill>
              </a:rPr>
              <a:t>Studiu privind utilizarea procedurilor DRG in calcularea necesarului de personal medical si de ingrijire</a:t>
            </a:r>
            <a:endParaRPr lang="ro-RO" sz="3600" b="0" u="none" strike="noStrike" dirty="0">
              <a:solidFill>
                <a:schemeClr val="dk1"/>
              </a:solidFill>
              <a:effectLst/>
              <a:uFillTx/>
              <a:latin typeface="Aptos Display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440" cy="4349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800" b="1" u="none" strike="noStrike" dirty="0" err="1">
                <a:solidFill>
                  <a:schemeClr val="dk1"/>
                </a:solidFill>
                <a:effectLst/>
                <a:uFillTx/>
                <a:latin typeface="Aptos"/>
              </a:rPr>
              <a:t>Rezultate</a:t>
            </a:r>
            <a:r>
              <a:rPr lang="en-US" sz="2800" b="1" u="none" strike="noStrike" dirty="0">
                <a:solidFill>
                  <a:schemeClr val="dk1"/>
                </a:solidFill>
                <a:effectLst/>
                <a:uFillTx/>
                <a:latin typeface="Aptos"/>
              </a:rPr>
              <a:t> </a:t>
            </a:r>
            <a:endParaRPr lang="ro-RO" sz="2800" b="1" u="none" strike="noStrike" dirty="0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graphicFrame>
        <p:nvGraphicFramePr>
          <p:cNvPr id="129" name="Table 3"/>
          <p:cNvGraphicFramePr/>
          <p:nvPr>
            <p:extLst>
              <p:ext uri="{D42A27DB-BD31-4B8C-83A1-F6EECF244321}">
                <p14:modId xmlns:p14="http://schemas.microsoft.com/office/powerpoint/2010/main" val="4166388102"/>
              </p:ext>
            </p:extLst>
          </p:nvPr>
        </p:nvGraphicFramePr>
        <p:xfrm>
          <a:off x="872640" y="2345208"/>
          <a:ext cx="5995991" cy="3883942"/>
        </p:xfrm>
        <a:graphic>
          <a:graphicData uri="http://schemas.openxmlformats.org/drawingml/2006/table">
            <a:tbl>
              <a:tblPr/>
              <a:tblGrid>
                <a:gridCol w="1065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8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2865">
                  <a:extLst>
                    <a:ext uri="{9D8B030D-6E8A-4147-A177-3AD203B41FA5}">
                      <a16:colId xmlns:a16="http://schemas.microsoft.com/office/drawing/2014/main" val="4019015373"/>
                    </a:ext>
                  </a:extLst>
                </a:gridCol>
                <a:gridCol w="14991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0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04315">
                <a:tc>
                  <a:txBody>
                    <a:bodyPr/>
                    <a:lstStyle/>
                    <a:p>
                      <a:pPr defTabSz="914400">
                        <a:lnSpc>
                          <a:spcPct val="105000"/>
                        </a:lnSpc>
                      </a:pPr>
                      <a:r>
                        <a:rPr lang="en-US" sz="1400" b="1" u="none" strike="noStrike" dirty="0" err="1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Categoria</a:t>
                      </a:r>
                      <a:r>
                        <a:rPr lang="en-US" sz="1400" b="1" u="none" strike="noStrike" dirty="0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 de personal</a:t>
                      </a:r>
                      <a:endParaRPr lang="en-US" sz="14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5000"/>
                        </a:lnSpc>
                      </a:pPr>
                      <a:r>
                        <a:rPr lang="en-US" sz="1400" b="1" u="none" strike="noStrike" dirty="0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Conform O.M.S nr. 1224/2010</a:t>
                      </a:r>
                      <a:endParaRPr lang="en-US" sz="14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marL="457200" defTabSz="914400">
                        <a:lnSpc>
                          <a:spcPct val="100000"/>
                        </a:lnSpc>
                      </a:pPr>
                      <a:r>
                        <a:rPr lang="en-US" sz="1400" b="1" u="none" strike="noStrike" dirty="0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 </a:t>
                      </a:r>
                      <a:endParaRPr lang="en-US" sz="14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57200" defTabSz="914400">
                        <a:lnSpc>
                          <a:spcPct val="100000"/>
                        </a:lnSpc>
                      </a:pPr>
                      <a:r>
                        <a:rPr lang="ro-RO" sz="1400" b="0" u="none" strike="noStrike" dirty="0">
                          <a:solidFill>
                            <a:srgbClr val="FFFFFF"/>
                          </a:solidFill>
                          <a:effectLst/>
                          <a:uFillTx/>
                          <a:latin typeface="Arial"/>
                        </a:rPr>
                        <a:t>Posturi ocupate</a:t>
                      </a:r>
                      <a:endParaRPr lang="en-US" sz="14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defTabSz="914400">
                        <a:lnSpc>
                          <a:spcPct val="100000"/>
                        </a:lnSpc>
                      </a:pPr>
                      <a:r>
                        <a:rPr lang="en-US" sz="1400" b="1" u="none" strike="noStrike" dirty="0" err="1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Volumul</a:t>
                      </a:r>
                      <a:endParaRPr lang="en-US" sz="14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marL="85725" indent="0" defTabSz="914400">
                        <a:lnSpc>
                          <a:spcPct val="100000"/>
                        </a:lnSpc>
                      </a:pPr>
                      <a:r>
                        <a:rPr lang="en-US" sz="1400" b="1" u="none" strike="noStrike" dirty="0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de </a:t>
                      </a:r>
                      <a:r>
                        <a:rPr lang="en-US" sz="1400" b="1" u="none" strike="noStrike" dirty="0" err="1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munca</a:t>
                      </a:r>
                      <a:endParaRPr lang="en-US" sz="14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defTabSz="914400">
                        <a:lnSpc>
                          <a:spcPct val="100000"/>
                        </a:lnSpc>
                      </a:pPr>
                      <a:r>
                        <a:rPr lang="en-US" sz="1400" b="1" u="none" strike="noStrike" dirty="0" err="1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Scorul</a:t>
                      </a:r>
                      <a:r>
                        <a:rPr lang="en-US" sz="1400" b="1" u="none" strike="noStrike" dirty="0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 de </a:t>
                      </a:r>
                      <a:endParaRPr lang="en-US" sz="14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marL="0" indent="0" defTabSz="914400">
                        <a:lnSpc>
                          <a:spcPct val="100000"/>
                        </a:lnSpc>
                      </a:pPr>
                      <a:r>
                        <a:rPr lang="en-US" sz="1400" b="1" u="none" strike="noStrike" dirty="0" err="1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dependenta</a:t>
                      </a:r>
                      <a:r>
                        <a:rPr lang="en-US" sz="1400" b="1" u="none" strike="noStrike" dirty="0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 al </a:t>
                      </a:r>
                      <a:r>
                        <a:rPr lang="en-US" sz="1400" b="1" u="none" strike="noStrike" dirty="0" err="1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pacientului</a:t>
                      </a:r>
                      <a:endParaRPr lang="en-US" sz="14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5983">
                <a:tc>
                  <a:txBody>
                    <a:bodyPr/>
                    <a:lstStyle/>
                    <a:p>
                      <a:pPr marL="0" indent="0" defTabSz="914400">
                        <a:lnSpc>
                          <a:spcPct val="100000"/>
                        </a:lnSpc>
                      </a:pPr>
                      <a:r>
                        <a:rPr lang="en-US" sz="1200" b="1" u="none" strike="noStrike" dirty="0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ASISTENTI MEDICALI</a:t>
                      </a:r>
                      <a:endParaRPr lang="en-US" sz="12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defTabSz="914400">
                        <a:lnSpc>
                          <a:spcPct val="10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18 </a:t>
                      </a:r>
                      <a:r>
                        <a:rPr lang="en-US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posturi</a:t>
                      </a:r>
                      <a:endParaRPr 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defTabSz="914400">
                        <a:lnSpc>
                          <a:spcPct val="10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2022  1</a:t>
                      </a:r>
                      <a:r>
                        <a:rPr lang="ro-RO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4</a:t>
                      </a: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 </a:t>
                      </a:r>
                      <a:r>
                        <a:rPr lang="en-US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posturi</a:t>
                      </a:r>
                      <a:endParaRPr 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marL="457200" indent="-457200" defTabSz="914400">
                        <a:lnSpc>
                          <a:spcPct val="10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2023  1</a:t>
                      </a:r>
                      <a:r>
                        <a:rPr lang="ro-RO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3</a:t>
                      </a: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 </a:t>
                      </a:r>
                      <a:r>
                        <a:rPr lang="en-US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posturi</a:t>
                      </a:r>
                      <a:endParaRPr 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marL="457200" indent="-457200" defTabSz="914400">
                        <a:lnSpc>
                          <a:spcPct val="10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2024  1</a:t>
                      </a:r>
                      <a:r>
                        <a:rPr lang="ro-RO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2</a:t>
                      </a: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 </a:t>
                      </a:r>
                      <a:r>
                        <a:rPr lang="en-US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posturi</a:t>
                      </a:r>
                      <a:endParaRPr 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marL="457200" defTabSz="914400">
                        <a:lnSpc>
                          <a:spcPct val="100000"/>
                        </a:lnSpc>
                      </a:pPr>
                      <a:endParaRPr 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defTabSz="914400">
                        <a:lnSpc>
                          <a:spcPct val="10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2022  13 </a:t>
                      </a:r>
                      <a:r>
                        <a:rPr lang="en-US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posturi</a:t>
                      </a:r>
                      <a:endParaRPr 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marL="0" indent="0" defTabSz="914400">
                        <a:lnSpc>
                          <a:spcPct val="10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2023  16 </a:t>
                      </a:r>
                      <a:r>
                        <a:rPr lang="en-US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posturi</a:t>
                      </a:r>
                      <a:endParaRPr 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marL="0" indent="0" defTabSz="914400">
                        <a:lnSpc>
                          <a:spcPct val="10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2024  17 </a:t>
                      </a:r>
                      <a:r>
                        <a:rPr lang="en-US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posturi</a:t>
                      </a:r>
                      <a:endParaRPr 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defTabSz="914400">
                        <a:lnSpc>
                          <a:spcPct val="10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 16 </a:t>
                      </a:r>
                      <a:r>
                        <a:rPr lang="en-US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posturi</a:t>
                      </a:r>
                      <a:endParaRPr 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marL="457200" indent="-457200" defTabSz="914400">
                        <a:lnSpc>
                          <a:spcPct val="10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 17 </a:t>
                      </a:r>
                      <a:r>
                        <a:rPr lang="en-US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posturi</a:t>
                      </a:r>
                      <a:endParaRPr 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marL="457200" indent="-457200" defTabSz="914400">
                        <a:lnSpc>
                          <a:spcPct val="10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 17 </a:t>
                      </a:r>
                      <a:r>
                        <a:rPr lang="en-US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posturi</a:t>
                      </a:r>
                      <a:endParaRPr 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3019">
                <a:tc>
                  <a:txBody>
                    <a:bodyPr/>
                    <a:lstStyle/>
                    <a:p>
                      <a:pPr marL="0" indent="0" defTabSz="914400">
                        <a:lnSpc>
                          <a:spcPct val="100000"/>
                        </a:lnSpc>
                      </a:pPr>
                      <a:r>
                        <a:rPr lang="en-US" sz="1200" b="1" u="none" strike="noStrike" dirty="0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INFIRMIERE</a:t>
                      </a:r>
                      <a:endParaRPr lang="en-US" sz="12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marL="457200" defTabSz="914400">
                        <a:lnSpc>
                          <a:spcPct val="100000"/>
                        </a:lnSpc>
                      </a:pPr>
                      <a:r>
                        <a:rPr lang="en-US" sz="1200" b="1" u="none" strike="noStrike" dirty="0">
                          <a:solidFill>
                            <a:schemeClr val="lt1"/>
                          </a:solidFill>
                          <a:effectLst/>
                          <a:uFillTx/>
                          <a:latin typeface="Aptos"/>
                        </a:rPr>
                        <a:t> </a:t>
                      </a:r>
                      <a:endParaRPr lang="en-US" sz="12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defTabSz="914400">
                        <a:lnSpc>
                          <a:spcPct val="10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   7 </a:t>
                      </a:r>
                      <a:r>
                        <a:rPr lang="en-US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posturi</a:t>
                      </a:r>
                      <a:endParaRPr 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defTabSz="914400">
                        <a:lnSpc>
                          <a:spcPct val="10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2022   6 </a:t>
                      </a:r>
                      <a:r>
                        <a:rPr lang="en-US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posturi</a:t>
                      </a:r>
                      <a:endParaRPr 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marL="457200" indent="-457200" defTabSz="914400">
                        <a:lnSpc>
                          <a:spcPct val="10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2023   6 </a:t>
                      </a:r>
                      <a:r>
                        <a:rPr lang="en-US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posturi</a:t>
                      </a:r>
                      <a:endParaRPr 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marL="457200" indent="-457200" defTabSz="914400">
                        <a:lnSpc>
                          <a:spcPct val="10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2024   6 </a:t>
                      </a:r>
                      <a:r>
                        <a:rPr lang="en-US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posturi</a:t>
                      </a:r>
                      <a:endParaRPr 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8400" marR="68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defTabSz="914400">
                        <a:lnSpc>
                          <a:spcPct val="10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 2022   6 </a:t>
                      </a:r>
                      <a:r>
                        <a:rPr lang="en-US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posturi</a:t>
                      </a:r>
                      <a:endParaRPr 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marL="0" indent="0" defTabSz="914400">
                        <a:lnSpc>
                          <a:spcPct val="10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 2023   6 </a:t>
                      </a:r>
                      <a:r>
                        <a:rPr lang="en-US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posturi</a:t>
                      </a:r>
                      <a:endParaRPr 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marL="0" indent="0" defTabSz="914400">
                        <a:lnSpc>
                          <a:spcPct val="10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 2024   6 </a:t>
                      </a:r>
                      <a:r>
                        <a:rPr lang="en-US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posturi</a:t>
                      </a:r>
                      <a:endParaRPr 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defTabSz="914400">
                        <a:lnSpc>
                          <a:spcPct val="100000"/>
                        </a:lnSpc>
                      </a:pP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 6 </a:t>
                      </a:r>
                      <a:r>
                        <a:rPr lang="en-US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postur</a:t>
                      </a:r>
                      <a:r>
                        <a:rPr lang="ro-RO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i</a:t>
                      </a:r>
                    </a:p>
                    <a:p>
                      <a:pPr marL="85725" indent="0" defTabSz="914400">
                        <a:lnSpc>
                          <a:spcPct val="100000"/>
                        </a:lnSpc>
                      </a:pPr>
                      <a:r>
                        <a:rPr lang="ro-RO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  </a:t>
                      </a: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6 </a:t>
                      </a:r>
                      <a:r>
                        <a:rPr lang="en-US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postur</a:t>
                      </a:r>
                      <a:r>
                        <a:rPr lang="ro-RO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i</a:t>
                      </a:r>
                    </a:p>
                    <a:p>
                      <a:pPr marL="85725" indent="0" defTabSz="914400">
                        <a:lnSpc>
                          <a:spcPct val="100000"/>
                        </a:lnSpc>
                      </a:pPr>
                      <a:r>
                        <a:rPr lang="ro-RO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  </a:t>
                      </a:r>
                      <a:r>
                        <a:rPr lang="en-US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6 </a:t>
                      </a:r>
                      <a:r>
                        <a:rPr lang="en-US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posturi</a:t>
                      </a:r>
                      <a:endParaRPr 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A19AD37-613C-5BE5-F667-22F6E15A02EC}"/>
              </a:ext>
            </a:extLst>
          </p:cNvPr>
          <p:cNvSpPr txBox="1"/>
          <p:nvPr/>
        </p:nvSpPr>
        <p:spPr>
          <a:xfrm>
            <a:off x="7006854" y="2127200"/>
            <a:ext cx="4880346" cy="3954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spcBef>
                <a:spcPts val="1417"/>
              </a:spcBef>
              <a:buNone/>
            </a:pPr>
            <a:r>
              <a:rPr lang="ro-RO" sz="2000" b="1" dirty="0">
                <a:solidFill>
                  <a:schemeClr val="dk1"/>
                </a:solidFill>
              </a:rPr>
              <a:t>CONCLUZII</a:t>
            </a:r>
            <a:endParaRPr lang="ro-RO" sz="2000" dirty="0">
              <a:solidFill>
                <a:schemeClr val="dk1"/>
              </a:solidFill>
            </a:endParaRPr>
          </a:p>
          <a:p>
            <a:pPr indent="0">
              <a:spcBef>
                <a:spcPts val="1417"/>
              </a:spcBef>
              <a:buNone/>
            </a:pPr>
            <a:r>
              <a:rPr lang="ro-RO" sz="1800" dirty="0">
                <a:solidFill>
                  <a:schemeClr val="dk1"/>
                </a:solidFill>
              </a:rPr>
              <a:t>   Numarul de asistenti medicali angajati este insuficient pentru necesarul calculat in baza volumului de munca efectuat, determinat de complexitatea activitatii din Compartimentul de hemato-oncologie.</a:t>
            </a:r>
          </a:p>
          <a:p>
            <a:pPr>
              <a:spcBef>
                <a:spcPts val="1417"/>
              </a:spcBef>
            </a:pPr>
            <a:r>
              <a:rPr lang="ro-RO" sz="1800" dirty="0">
                <a:solidFill>
                  <a:schemeClr val="dk1"/>
                </a:solidFill>
              </a:rPr>
              <a:t>  Nevoia de asistenti medicali este in crestere, ceea ce ar trebui sa fundamenteze decizia de suplimentare a posturilor.</a:t>
            </a:r>
          </a:p>
          <a:p>
            <a:pPr>
              <a:spcBef>
                <a:spcPts val="1417"/>
              </a:spcBef>
            </a:pPr>
            <a:r>
              <a:rPr lang="ro-RO" sz="1800" dirty="0">
                <a:solidFill>
                  <a:schemeClr val="dk1"/>
                </a:solidFill>
              </a:rPr>
              <a:t>  Numarul de infirmiere angajate este suficient pentru necesarul calculat in baza volumului de munca efectuat.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0" name="Rectangle 139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: Rounded Corners 141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/>
          <a:p>
            <a:pPr>
              <a:tabLst>
                <a:tab pos="0" algn="l"/>
              </a:tabLst>
            </a:pPr>
            <a:r>
              <a:rPr lang="ro-RO" sz="3700">
                <a:solidFill>
                  <a:srgbClr val="FFFFFF"/>
                </a:solidFill>
              </a:rPr>
              <a:t>Procedura de tratament si ingrijire - instrument de calculul a necesarului de personal de ingrijire?</a:t>
            </a:r>
            <a:endParaRPr lang="ro-RO" sz="3700" b="0" u="none" strike="noStrike">
              <a:solidFill>
                <a:srgbClr val="FFFFFF"/>
              </a:solidFill>
              <a:effectLst/>
              <a:uFillTx/>
              <a:latin typeface="Aptos"/>
            </a:endParaRPr>
          </a:p>
        </p:txBody>
      </p:sp>
      <p:sp>
        <p:nvSpPr>
          <p:cNvPr id="144" name="Freeform: Shape 143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6193655" y="1066813"/>
            <a:ext cx="5257799" cy="488935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/>
          <a:p>
            <a:pPr defTabSz="914400">
              <a:spcBef>
                <a:spcPts val="1001"/>
              </a:spcBef>
              <a:buClr>
                <a:srgbClr val="000000"/>
              </a:buClr>
            </a:pPr>
            <a:r>
              <a:rPr lang="en-US" sz="1800" b="1" u="none" strike="noStrike" dirty="0">
                <a:effectLst/>
                <a:uFillTx/>
                <a:latin typeface="Times New Roman"/>
              </a:rPr>
              <a:t>CONCLUZII</a:t>
            </a:r>
            <a:endParaRPr lang="ro-RO" sz="1800" b="0" u="none" strike="noStrike" dirty="0">
              <a:effectLst/>
              <a:uFillTx/>
              <a:latin typeface="Aptos"/>
            </a:endParaRPr>
          </a:p>
          <a:p>
            <a:pPr indent="0" defTabSz="914400">
              <a:spcBef>
                <a:spcPts val="1001"/>
              </a:spcBef>
              <a:buNone/>
              <a:tabLst>
                <a:tab pos="0" algn="l"/>
              </a:tabLst>
            </a:pPr>
            <a:endParaRPr lang="ro-RO" sz="1800" b="0" u="none" strike="noStrike" dirty="0">
              <a:effectLst/>
              <a:uFillTx/>
              <a:latin typeface="Aptos"/>
            </a:endParaRP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 dirty="0">
                <a:effectLst/>
                <a:uFillTx/>
                <a:latin typeface="Aptos"/>
              </a:rPr>
              <a:t>        </a:t>
            </a:r>
            <a:r>
              <a:rPr lang="en-US" sz="1800" b="1" u="none" strike="noStrike" dirty="0" err="1">
                <a:effectLst/>
                <a:uFillTx/>
                <a:latin typeface="Aptos"/>
              </a:rPr>
              <a:t>Evaluarea</a:t>
            </a:r>
            <a:r>
              <a:rPr lang="en-US" sz="1800" b="1" u="none" strike="noStrike" dirty="0">
                <a:effectLst/>
                <a:uFillTx/>
                <a:latin typeface="Aptos"/>
              </a:rPr>
              <a:t> </a:t>
            </a:r>
            <a:r>
              <a:rPr lang="en-US" sz="1800" b="1" u="none" strike="noStrike" dirty="0" err="1">
                <a:effectLst/>
                <a:uFillTx/>
                <a:latin typeface="Aptos"/>
              </a:rPr>
              <a:t>volumului</a:t>
            </a:r>
            <a:r>
              <a:rPr lang="en-US" sz="1800" b="1" u="none" strike="noStrike" dirty="0">
                <a:effectLst/>
                <a:uFillTx/>
                <a:latin typeface="Aptos"/>
              </a:rPr>
              <a:t> de </a:t>
            </a:r>
            <a:r>
              <a:rPr lang="en-US" sz="1800" b="1" u="none" strike="noStrike" dirty="0" err="1">
                <a:effectLst/>
                <a:uFillTx/>
                <a:latin typeface="Aptos"/>
              </a:rPr>
              <a:t>munca</a:t>
            </a:r>
            <a:r>
              <a:rPr lang="en-US" sz="1800" b="1" u="none" strike="noStrike" dirty="0">
                <a:effectLst/>
                <a:uFillTx/>
                <a:latin typeface="Aptos"/>
              </a:rPr>
              <a:t> a </a:t>
            </a:r>
            <a:r>
              <a:rPr lang="en-US" sz="1800" b="1" u="none" strike="noStrike" dirty="0" err="1">
                <a:effectLst/>
                <a:uFillTx/>
                <a:latin typeface="Aptos"/>
              </a:rPr>
              <a:t>personalului</a:t>
            </a:r>
            <a:r>
              <a:rPr lang="en-US" sz="1800" b="1" u="none" strike="noStrike" dirty="0">
                <a:effectLst/>
                <a:uFillTx/>
                <a:latin typeface="Aptos"/>
              </a:rPr>
              <a:t> </a:t>
            </a:r>
            <a:r>
              <a:rPr lang="en-US" sz="1800" b="1" u="none" strike="noStrike" dirty="0" err="1">
                <a:effectLst/>
                <a:uFillTx/>
                <a:latin typeface="Aptos"/>
              </a:rPr>
              <a:t>sanitar</a:t>
            </a:r>
            <a:r>
              <a:rPr lang="en-US" sz="1800" b="1" u="none" strike="noStrike" dirty="0">
                <a:effectLst/>
                <a:uFillTx/>
                <a:latin typeface="Aptos"/>
              </a:rPr>
              <a:t> </a:t>
            </a:r>
            <a:r>
              <a:rPr lang="en-US" sz="1800" b="1" u="none" strike="noStrike" dirty="0" err="1">
                <a:effectLst/>
                <a:uFillTx/>
                <a:latin typeface="Aptos"/>
              </a:rPr>
              <a:t>mediu</a:t>
            </a:r>
            <a:r>
              <a:rPr lang="en-US" sz="1800" b="0" u="none" strike="noStrike" dirty="0">
                <a:effectLst/>
                <a:uFillTx/>
                <a:latin typeface="Aptos"/>
              </a:rPr>
              <a:t>,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larg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folosita</a:t>
            </a:r>
            <a:r>
              <a:rPr lang="en-US" sz="1800" b="0" u="none" strike="noStrike" dirty="0">
                <a:effectLst/>
                <a:uFillTx/>
                <a:latin typeface="Aptos"/>
              </a:rPr>
              <a:t>, in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prezent</a:t>
            </a:r>
            <a:r>
              <a:rPr lang="en-US" sz="1800" b="0" u="none" strike="noStrike" dirty="0">
                <a:effectLst/>
                <a:uFillTx/>
                <a:latin typeface="Aptos"/>
              </a:rPr>
              <a:t>, ca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suport</a:t>
            </a:r>
            <a:r>
              <a:rPr lang="en-US" sz="1800" b="0" u="none" strike="noStrike" dirty="0">
                <a:effectLst/>
                <a:uFillTx/>
                <a:latin typeface="Aptos"/>
              </a:rPr>
              <a:t> de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decizie</a:t>
            </a:r>
            <a:r>
              <a:rPr lang="en-US" sz="1800" b="0" u="none" strike="noStrike" dirty="0">
                <a:effectLst/>
                <a:uFillTx/>
                <a:latin typeface="Aptos"/>
              </a:rPr>
              <a:t> la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nivel</a:t>
            </a:r>
            <a:r>
              <a:rPr lang="en-US" sz="1800" b="0" u="none" strike="noStrike" dirty="0">
                <a:effectLst/>
                <a:uFillTx/>
                <a:latin typeface="Aptos"/>
              </a:rPr>
              <a:t> international,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trebuie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privita</a:t>
            </a:r>
            <a:r>
              <a:rPr lang="en-US" sz="1800" b="0" u="none" strike="noStrike" dirty="0">
                <a:effectLst/>
                <a:uFillTx/>
                <a:latin typeface="Aptos"/>
              </a:rPr>
              <a:t>, in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primul</a:t>
            </a:r>
            <a:r>
              <a:rPr lang="en-US" sz="1800" b="0" u="none" strike="noStrike" dirty="0">
                <a:effectLst/>
                <a:uFillTx/>
                <a:latin typeface="Aptos"/>
              </a:rPr>
              <a:t> rand </a:t>
            </a:r>
            <a:r>
              <a:rPr lang="en-US" sz="1800" b="1" u="none" strike="noStrike" dirty="0">
                <a:effectLst/>
                <a:uFillTx/>
                <a:latin typeface="Aptos"/>
              </a:rPr>
              <a:t>ca o </a:t>
            </a:r>
            <a:r>
              <a:rPr lang="en-US" sz="1800" b="1" u="none" strike="noStrike" dirty="0" err="1">
                <a:effectLst/>
                <a:uFillTx/>
                <a:latin typeface="Aptos"/>
              </a:rPr>
              <a:t>necesitate</a:t>
            </a:r>
            <a:r>
              <a:rPr lang="en-US" sz="1800" b="0" u="none" strike="noStrike" dirty="0">
                <a:effectLst/>
                <a:uFillTx/>
                <a:latin typeface="Aptos"/>
              </a:rPr>
              <a:t>. </a:t>
            </a:r>
            <a:endParaRPr lang="ro-RO" sz="1800" b="0" u="none" strike="noStrike" dirty="0">
              <a:effectLst/>
              <a:uFillTx/>
              <a:latin typeface="Aptos"/>
            </a:endParaRPr>
          </a:p>
          <a:p>
            <a:pPr marL="228600" indent="-2286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 dirty="0" err="1">
                <a:effectLst/>
                <a:uFillTx/>
                <a:latin typeface="Aptos"/>
              </a:rPr>
              <a:t>Aceasta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este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utila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atat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autoritatilor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publice</a:t>
            </a:r>
            <a:r>
              <a:rPr lang="en-US" sz="1800" b="0" u="none" strike="noStrike" dirty="0">
                <a:effectLst/>
                <a:uFillTx/>
                <a:latin typeface="Aptos"/>
              </a:rPr>
              <a:t>,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responsabile</a:t>
            </a:r>
            <a:r>
              <a:rPr lang="en-US" sz="1800" b="0" u="none" strike="noStrike" dirty="0">
                <a:effectLst/>
                <a:uFillTx/>
                <a:latin typeface="Aptos"/>
              </a:rPr>
              <a:t> de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planificarea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si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alocarea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resurselor</a:t>
            </a:r>
            <a:r>
              <a:rPr lang="en-US" sz="1800" b="0" u="none" strike="noStrike" dirty="0">
                <a:effectLst/>
                <a:uFillTx/>
                <a:latin typeface="Aptos"/>
              </a:rPr>
              <a:t>, cat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si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managerilor</a:t>
            </a:r>
            <a:r>
              <a:rPr lang="en-US" sz="1800" b="0" u="none" strike="noStrike" dirty="0">
                <a:effectLst/>
                <a:uFillTx/>
                <a:latin typeface="Aptos"/>
              </a:rPr>
              <a:t> din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spitale</a:t>
            </a:r>
            <a:r>
              <a:rPr lang="en-US" sz="1800" b="0" u="none" strike="noStrike" dirty="0">
                <a:effectLst/>
                <a:uFillTx/>
                <a:latin typeface="Aptos"/>
              </a:rPr>
              <a:t>,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preocupati</a:t>
            </a:r>
            <a:r>
              <a:rPr lang="en-US" sz="1800" b="0" u="none" strike="noStrike" dirty="0">
                <a:effectLst/>
                <a:uFillTx/>
                <a:latin typeface="Aptos"/>
              </a:rPr>
              <a:t> de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cresterea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performantei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printr</a:t>
            </a:r>
            <a:r>
              <a:rPr lang="en-US" sz="1800" b="0" u="none" strike="noStrike" dirty="0">
                <a:effectLst/>
                <a:uFillTx/>
                <a:latin typeface="Aptos"/>
              </a:rPr>
              <a:t>-o 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mai</a:t>
            </a:r>
            <a:r>
              <a:rPr lang="en-US" sz="1800" b="0" u="none" strike="noStrike" dirty="0">
                <a:effectLst/>
                <a:uFillTx/>
                <a:latin typeface="Aptos"/>
              </a:rPr>
              <a:t> buna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gestionare</a:t>
            </a:r>
            <a:r>
              <a:rPr lang="ro-RO" sz="1800" dirty="0">
                <a:latin typeface="Aptos"/>
              </a:rPr>
              <a:t> a resurselor si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creas</a:t>
            </a:r>
            <a:r>
              <a:rPr lang="ro-RO" sz="1800" b="0" u="none" strike="noStrike" dirty="0">
                <a:effectLst/>
                <a:uFillTx/>
                <a:latin typeface="Aptos"/>
              </a:rPr>
              <a:t>terea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calitatii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ingrijirilor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acordate</a:t>
            </a:r>
            <a:r>
              <a:rPr lang="en-US" sz="1800" b="0" u="none" strike="noStrike" dirty="0">
                <a:effectLst/>
                <a:uFillTx/>
                <a:latin typeface="Aptos"/>
              </a:rPr>
              <a:t> </a:t>
            </a:r>
            <a:r>
              <a:rPr lang="en-US" sz="1800" b="0" u="none" strike="noStrike" dirty="0" err="1">
                <a:effectLst/>
                <a:uFillTx/>
                <a:latin typeface="Aptos"/>
              </a:rPr>
              <a:t>pacientilor</a:t>
            </a:r>
            <a:r>
              <a:rPr lang="en-US" sz="1800" b="0" u="none" strike="noStrike" dirty="0">
                <a:effectLst/>
                <a:uFillTx/>
                <a:latin typeface="Aptos"/>
              </a:rPr>
              <a:t>. </a:t>
            </a:r>
            <a:endParaRPr lang="ro-RO" sz="1800" b="0" u="none" strike="noStrike" dirty="0">
              <a:effectLst/>
              <a:uFillTx/>
              <a:latin typeface="Aptos"/>
            </a:endParaRPr>
          </a:p>
          <a:p>
            <a:pPr marL="228600" indent="-228600" defTabSz="914400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 dirty="0">
                <a:effectLst/>
                <a:uFillTx/>
                <a:latin typeface="Aptos"/>
              </a:rPr>
              <a:t>   </a:t>
            </a:r>
            <a:r>
              <a:rPr lang="ro-RO" sz="1800" b="0" u="none" strike="noStrike" dirty="0">
                <a:effectLst/>
                <a:uFillTx/>
                <a:latin typeface="Aptos"/>
              </a:rPr>
              <a:t>Totodata inregistrarea in sistem informatic a procedurilor si interventiilor efectuate de catre asistentii medicali si infirmiere reprezinta o dovada a aplicarii planului de ingrijiri, aparand in decontul analitic al pacientului.</a:t>
            </a:r>
            <a:r>
              <a:rPr lang="en-US" sz="1800" b="0" u="none" strike="noStrike" dirty="0">
                <a:effectLst/>
                <a:uFillTx/>
                <a:latin typeface="Aptos"/>
              </a:rPr>
              <a:t>   </a:t>
            </a:r>
            <a:endParaRPr lang="ro-RO" sz="1800" b="0" u="none" strike="noStrike" dirty="0">
              <a:effectLst/>
              <a:uFillTx/>
              <a:latin typeface="Aptos"/>
            </a:endParaRPr>
          </a:p>
        </p:txBody>
      </p:sp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4" name="Freeform: Shape 153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25FAB-3372-5AF5-6FA5-C05CE8D46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879" y="457200"/>
            <a:ext cx="4613329" cy="1598040"/>
          </a:xfrm>
        </p:spPr>
        <p:txBody>
          <a:bodyPr/>
          <a:lstStyle/>
          <a:p>
            <a:r>
              <a:rPr lang="ro-RO" dirty="0">
                <a:solidFill>
                  <a:srgbClr val="00B050"/>
                </a:solidFill>
              </a:rPr>
              <a:t>    VA MULTUMESC!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E3AE1-09D7-4571-C85B-F9C5D4A38344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949363" y="1083173"/>
            <a:ext cx="6170040" cy="4871520"/>
          </a:xfrm>
        </p:spPr>
        <p:txBody>
          <a:bodyPr/>
          <a:lstStyle/>
          <a:p>
            <a:pPr marL="0" indent="0">
              <a:buNone/>
            </a:pPr>
            <a:r>
              <a:rPr lang="ro-RO" dirty="0"/>
              <a:t>     </a:t>
            </a:r>
          </a:p>
        </p:txBody>
      </p:sp>
      <p:pic>
        <p:nvPicPr>
          <p:cNvPr id="1028" name="Picture 4" descr="Nu este disponibilă nicio descriere pentru fotografie.">
            <a:extLst>
              <a:ext uri="{FF2B5EF4-FFF2-40B4-BE49-F238E27FC236}">
                <a16:creationId xmlns:a16="http://schemas.microsoft.com/office/drawing/2014/main" id="{49551E7B-6591-6876-7A3C-3953991A3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278" y="1343246"/>
            <a:ext cx="4572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32" name="Text Placeholder 3">
            <a:extLst>
              <a:ext uri="{FF2B5EF4-FFF2-40B4-BE49-F238E27FC236}">
                <a16:creationId xmlns:a16="http://schemas.microsoft.com/office/drawing/2014/main" id="{051E5FDC-E47D-202D-D0EB-729FF21BB027}"/>
              </a:ext>
            </a:extLst>
          </p:cNvPr>
          <p:cNvGraphicFramePr/>
          <p:nvPr/>
        </p:nvGraphicFramePr>
        <p:xfrm>
          <a:off x="839880" y="-1"/>
          <a:ext cx="3930120" cy="5954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43043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</a:majorFont>
      <a:minorFont>
        <a:latin typeface="Aptos" panose="02110004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</TotalTime>
  <Words>3329</Words>
  <Application>Microsoft Office PowerPoint</Application>
  <PresentationFormat>Widescreen</PresentationFormat>
  <Paragraphs>291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Aptos</vt:lpstr>
      <vt:lpstr>Aptos Display</vt:lpstr>
      <vt:lpstr>Arial</vt:lpstr>
      <vt:lpstr>Calibri</vt:lpstr>
      <vt:lpstr>Symbol</vt:lpstr>
      <vt:lpstr>Times New Roman</vt:lpstr>
      <vt:lpstr>Wingdings</vt:lpstr>
      <vt:lpstr>Office Theme</vt:lpstr>
      <vt:lpstr>Procedura de tratament si ingrijire – instrument de calcul a necesarului de personal de ingrijire?  </vt:lpstr>
      <vt:lpstr>     Instrumente de calcul a necesarului de personal de ingrijire  </vt:lpstr>
      <vt:lpstr>    Instrumente de calcul a necesarului de personal de ingrijire</vt:lpstr>
      <vt:lpstr>   Instrumente de calcul a necesarului de personal de ingrijire</vt:lpstr>
      <vt:lpstr>  Instrumente de calcul a necesarului de personal de ingrijire</vt:lpstr>
      <vt:lpstr>METODA DE EVALUARE CANTITATIVA  SIIPS( experiment Bucuresti si  Ramnicu Valcea 2004-2005)</vt:lpstr>
      <vt:lpstr> Instrumente de calcul a necesarului de personal de ingrijire </vt:lpstr>
      <vt:lpstr>Procedura de tratament si ingrijire - instrument de calculul a necesarului de personal de ingrijire?</vt:lpstr>
      <vt:lpstr>Procedura de tratament si ingrijire - instrument de calculul a necesarului de personal de ingrijire?</vt:lpstr>
      <vt:lpstr>Procedura de tratament si ingrijire - instrument de calculul a necesarului de personal de ingrijire?</vt:lpstr>
      <vt:lpstr>Procedura de tratament si ingrijire - instrument de calculul a necesarului de personal de ingrijire?</vt:lpstr>
      <vt:lpstr>Studiu privind utilizarea procedurilor DRG in calcularea necesarului de personal medical si de ingrijire</vt:lpstr>
      <vt:lpstr>Studiu privind utilizarea procedurilor DRG in calcularea necesarului de personal de ingrijire</vt:lpstr>
      <vt:lpstr>Studiu privind utilizarea procedurilor DRG in calcularea necesarului de personal de ingrijire?</vt:lpstr>
      <vt:lpstr>Studiu privind utilizarea procedurilor DRG in calcularea necesarului de personal de ingrijire?</vt:lpstr>
      <vt:lpstr>Studiu privind utilizarea procedurilor DRG in calcularea necesarului de personal de ingrijire?</vt:lpstr>
      <vt:lpstr>Studiu privind utilizarea procedurilor DRG in calcularea necesarului de personal de ingrijire?</vt:lpstr>
      <vt:lpstr>Studiu privind utilizarea procedurilor DRG in calcularea necesarului de personal de ingrijire?</vt:lpstr>
      <vt:lpstr>Studiu privind utilizarea procedurilor DRG in calcularea necesarului de personal de ingrijire?</vt:lpstr>
      <vt:lpstr>Studiu privind utilizarea procedurilor DRG in calcularea necesarului de personal de ingrijire</vt:lpstr>
      <vt:lpstr>Studiu privind utilizarea procedurilor DRG in calcularea necesarului de personal de ingrijire?</vt:lpstr>
      <vt:lpstr>Studiu privind utilizarea procedurilor DRG in calcularea necesarului de personal de ingrijire</vt:lpstr>
      <vt:lpstr>Studiu privind utilizarea procedurilor DRG in calcularea necesarului de personal de ingrijire</vt:lpstr>
      <vt:lpstr>Studiu privind utilizarea procedurilor DRG in calcularea necesarului de personal de ingrijire</vt:lpstr>
      <vt:lpstr>Studiu privind utilizarea procedurilor DRG in calcularea necesarului de personal medical si de ingrijire</vt:lpstr>
      <vt:lpstr>Studiu privind utilizarea procedurilor DRG in calcularea necesarului de personal medical si de ingrijire</vt:lpstr>
      <vt:lpstr>Procedura de tratament si ingrijire - instrument de calculul a necesarului de personal de ingrijire?</vt:lpstr>
      <vt:lpstr>    VA MULTUMESC!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Prepelita MIhaela</dc:creator>
  <dc:description/>
  <cp:lastModifiedBy>Prepelita MIhaela</cp:lastModifiedBy>
  <cp:revision>20</cp:revision>
  <dcterms:created xsi:type="dcterms:W3CDTF">2025-08-24T16:27:45Z</dcterms:created>
  <dcterms:modified xsi:type="dcterms:W3CDTF">2025-10-14T07:09:24Z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38</vt:i4>
  </property>
</Properties>
</file>