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89" r:id="rId2"/>
    <p:sldId id="305" r:id="rId3"/>
    <p:sldId id="310" r:id="rId4"/>
    <p:sldId id="292" r:id="rId5"/>
    <p:sldId id="294" r:id="rId6"/>
    <p:sldId id="296" r:id="rId7"/>
    <p:sldId id="293" r:id="rId8"/>
    <p:sldId id="300" r:id="rId9"/>
    <p:sldId id="298" r:id="rId10"/>
    <p:sldId id="299" r:id="rId11"/>
    <p:sldId id="290" r:id="rId12"/>
    <p:sldId id="297" r:id="rId13"/>
    <p:sldId id="301" r:id="rId14"/>
    <p:sldId id="302" r:id="rId15"/>
    <p:sldId id="303" r:id="rId16"/>
    <p:sldId id="307" r:id="rId17"/>
    <p:sldId id="304" r:id="rId18"/>
    <p:sldId id="308" r:id="rId19"/>
  </p:sldIdLst>
  <p:sldSz cx="18288000" cy="10287000"/>
  <p:notesSz cx="6858000" cy="9144000"/>
  <p:embeddedFontLst>
    <p:embeddedFont>
      <p:font typeface="Aptos Narrow" panose="020B0004020202020204" pitchFamily="34" charset="0"/>
      <p:regular r:id="rId20"/>
      <p:bold r:id="rId21"/>
      <p:italic r:id="rId22"/>
      <p:boldItalic r:id="rId23"/>
    </p:embeddedFont>
    <p:embeddedFont>
      <p:font typeface="Open Sans" panose="020B0606030504020204" pitchFamily="34" charset="0"/>
      <p:regular r:id="rId24"/>
      <p:bold r:id="rId25"/>
      <p:italic r:id="rId26"/>
      <p:boldItalic r:id="rId27"/>
    </p:embeddedFont>
    <p:embeddedFont>
      <p:font typeface="Overpass" panose="020B0604020202020204" charset="0"/>
      <p:regular r:id="rId28"/>
    </p:embeddedFont>
    <p:embeddedFont>
      <p:font typeface="Overpass Bold" panose="020B0604020202020204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22" autoAdjust="0"/>
  </p:normalViewPr>
  <p:slideViewPr>
    <p:cSldViewPr>
      <p:cViewPr>
        <p:scale>
          <a:sx n="40" d="100"/>
          <a:sy n="40" d="100"/>
        </p:scale>
        <p:origin x="571" y="3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&amp;D\Desktop\daniel\New%20Microsoft%20Excel%20Workshee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&amp;D\Desktop\daniel\New%20Microsoft%20Excel%20Workshee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&amp;D\Desktop\TUSE%20CONVULSIV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/>
              <a:t>Total</a:t>
            </a:r>
            <a:r>
              <a:rPr lang="en-US" sz="2000" b="1" baseline="0" dirty="0"/>
              <a:t> </a:t>
            </a:r>
            <a:r>
              <a:rPr lang="en-US" sz="2000" b="1" baseline="0" dirty="0" err="1"/>
              <a:t>prezentari</a:t>
            </a:r>
            <a:r>
              <a:rPr lang="en-US" sz="2000" b="1" baseline="0" dirty="0"/>
              <a:t> </a:t>
            </a:r>
            <a:r>
              <a:rPr lang="en-US" sz="2000" b="1" baseline="0" dirty="0" err="1"/>
              <a:t>mai</a:t>
            </a:r>
            <a:r>
              <a:rPr lang="en-US" sz="2000" b="1" baseline="0" dirty="0"/>
              <a:t> 2024-ianuarie 2025</a:t>
            </a:r>
          </a:p>
          <a:p>
            <a:pPr>
              <a:defRPr/>
            </a:pPr>
            <a:r>
              <a:rPr lang="en-US" sz="2000" b="1" baseline="0" dirty="0"/>
              <a:t> 238 </a:t>
            </a:r>
            <a:r>
              <a:rPr lang="en-US" sz="2000" b="1" baseline="0" dirty="0" err="1"/>
              <a:t>pacienti</a:t>
            </a:r>
            <a:endParaRPr lang="en-US" sz="20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1722447"/>
        <c:axId val="641721487"/>
      </c:barChart>
      <c:catAx>
        <c:axId val="6417224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641721487"/>
        <c:crosses val="autoZero"/>
        <c:auto val="1"/>
        <c:lblAlgn val="ctr"/>
        <c:lblOffset val="100"/>
        <c:noMultiLvlLbl val="0"/>
      </c:catAx>
      <c:valAx>
        <c:axId val="6417214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6417224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0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2800" b="1" dirty="0">
                <a:solidFill>
                  <a:schemeClr val="tx1"/>
                </a:solidFill>
              </a:rPr>
              <a:t>Total</a:t>
            </a:r>
            <a:r>
              <a:rPr lang="en-US" sz="2800" b="1" baseline="0" dirty="0">
                <a:solidFill>
                  <a:schemeClr val="tx1"/>
                </a:solidFill>
              </a:rPr>
              <a:t> </a:t>
            </a:r>
            <a:r>
              <a:rPr lang="en-US" sz="2800" b="1" baseline="0" dirty="0" err="1">
                <a:solidFill>
                  <a:schemeClr val="tx1"/>
                </a:solidFill>
              </a:rPr>
              <a:t>pacienti</a:t>
            </a:r>
            <a:r>
              <a:rPr lang="en-US" sz="2800" b="1" baseline="0" dirty="0">
                <a:solidFill>
                  <a:schemeClr val="tx1"/>
                </a:solidFill>
              </a:rPr>
              <a:t> </a:t>
            </a:r>
            <a:r>
              <a:rPr lang="en-US" sz="2800" b="1" baseline="0" dirty="0" err="1">
                <a:solidFill>
                  <a:schemeClr val="tx1"/>
                </a:solidFill>
              </a:rPr>
              <a:t>confirmati</a:t>
            </a:r>
            <a:r>
              <a:rPr lang="en-US" sz="2800" b="1" baseline="0" dirty="0">
                <a:solidFill>
                  <a:schemeClr val="tx1"/>
                </a:solidFill>
              </a:rPr>
              <a:t> cu </a:t>
            </a:r>
            <a:r>
              <a:rPr lang="en-US" sz="2800" b="1" baseline="0" dirty="0" err="1">
                <a:solidFill>
                  <a:schemeClr val="tx1"/>
                </a:solidFill>
              </a:rPr>
              <a:t>tuse</a:t>
            </a:r>
            <a:r>
              <a:rPr lang="en-US" sz="2800" b="1" baseline="0" dirty="0">
                <a:solidFill>
                  <a:schemeClr val="tx1"/>
                </a:solidFill>
              </a:rPr>
              <a:t> </a:t>
            </a:r>
            <a:r>
              <a:rPr lang="en-US" sz="2800" b="1" baseline="0" dirty="0" err="1">
                <a:solidFill>
                  <a:schemeClr val="tx1"/>
                </a:solidFill>
              </a:rPr>
              <a:t>convulsiva</a:t>
            </a:r>
            <a:r>
              <a:rPr lang="en-US" sz="2800" b="1" baseline="0" dirty="0">
                <a:solidFill>
                  <a:schemeClr val="tx1"/>
                </a:solidFill>
              </a:rPr>
              <a:t> in </a:t>
            </a:r>
            <a:r>
              <a:rPr lang="en-US" sz="2800" b="1" baseline="0" dirty="0" err="1">
                <a:solidFill>
                  <a:schemeClr val="tx1"/>
                </a:solidFill>
              </a:rPr>
              <a:t>Spitalul</a:t>
            </a:r>
            <a:r>
              <a:rPr lang="en-US" sz="2800" b="1" baseline="0" dirty="0">
                <a:solidFill>
                  <a:schemeClr val="tx1"/>
                </a:solidFill>
              </a:rPr>
              <a:t> Clinic de </a:t>
            </a:r>
            <a:r>
              <a:rPr lang="en-US" sz="2800" b="1" baseline="0" dirty="0" err="1">
                <a:solidFill>
                  <a:schemeClr val="tx1"/>
                </a:solidFill>
              </a:rPr>
              <a:t>Urgenta</a:t>
            </a:r>
            <a:r>
              <a:rPr lang="en-US" sz="2800" b="1" baseline="0" dirty="0">
                <a:solidFill>
                  <a:schemeClr val="tx1"/>
                </a:solidFill>
              </a:rPr>
              <a:t> </a:t>
            </a:r>
            <a:r>
              <a:rPr lang="en-US" sz="2800" b="1" baseline="0" dirty="0" err="1">
                <a:solidFill>
                  <a:schemeClr val="tx1"/>
                </a:solidFill>
              </a:rPr>
              <a:t>pentru</a:t>
            </a:r>
            <a:r>
              <a:rPr lang="en-US" sz="2800" b="1" baseline="0" dirty="0">
                <a:solidFill>
                  <a:schemeClr val="tx1"/>
                </a:solidFill>
              </a:rPr>
              <a:t> </a:t>
            </a:r>
            <a:r>
              <a:rPr lang="en-US" sz="2800" b="1" baseline="0" dirty="0" err="1">
                <a:solidFill>
                  <a:schemeClr val="tx1"/>
                </a:solidFill>
              </a:rPr>
              <a:t>Copii</a:t>
            </a:r>
            <a:r>
              <a:rPr lang="en-US" sz="2800" b="1" baseline="0" dirty="0">
                <a:solidFill>
                  <a:schemeClr val="tx1"/>
                </a:solidFill>
              </a:rPr>
              <a:t> Brasov, in </a:t>
            </a:r>
            <a:r>
              <a:rPr lang="en-US" sz="2800" b="1" baseline="0" dirty="0" err="1">
                <a:solidFill>
                  <a:schemeClr val="tx1"/>
                </a:solidFill>
              </a:rPr>
              <a:t>perioada</a:t>
            </a:r>
            <a:r>
              <a:rPr lang="en-US" sz="2800" b="1" baseline="0" dirty="0">
                <a:solidFill>
                  <a:schemeClr val="tx1"/>
                </a:solidFill>
              </a:rPr>
              <a:t> </a:t>
            </a:r>
            <a:r>
              <a:rPr lang="en-US" sz="2800" b="1" baseline="0" dirty="0" err="1">
                <a:solidFill>
                  <a:schemeClr val="tx1"/>
                </a:solidFill>
              </a:rPr>
              <a:t>mai</a:t>
            </a:r>
            <a:r>
              <a:rPr lang="en-US" sz="2800" b="1" baseline="0" dirty="0">
                <a:solidFill>
                  <a:schemeClr val="tx1"/>
                </a:solidFill>
              </a:rPr>
              <a:t> 2024-ianuarie 2025</a:t>
            </a:r>
          </a:p>
          <a:p>
            <a:pPr>
              <a:defRPr sz="4000">
                <a:solidFill>
                  <a:schemeClr val="tx1"/>
                </a:solidFill>
              </a:defRPr>
            </a:pPr>
            <a:r>
              <a:rPr lang="en-US" sz="2800" b="1" baseline="0" dirty="0">
                <a:solidFill>
                  <a:schemeClr val="tx1"/>
                </a:solidFill>
              </a:rPr>
              <a:t> 238 </a:t>
            </a:r>
            <a:r>
              <a:rPr lang="en-US" sz="2800" b="1" baseline="0" dirty="0" err="1">
                <a:solidFill>
                  <a:schemeClr val="tx1"/>
                </a:solidFill>
              </a:rPr>
              <a:t>pacienti</a:t>
            </a:r>
            <a:endParaRPr lang="en-US" sz="28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4.0077687199472217E-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>
        <c:manualLayout>
          <c:layoutTarget val="inner"/>
          <c:xMode val="edge"/>
          <c:yMode val="edge"/>
          <c:x val="5.4741431777549546E-2"/>
          <c:y val="0.17489584533640609"/>
          <c:w val="0.93197354406786104"/>
          <c:h val="0.7712100377696691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Foglio1!$B$4:$B$12</c:f>
              <c:strCache>
                <c:ptCount val="9"/>
                <c:pt idx="0">
                  <c:v>2024- 5</c:v>
                </c:pt>
                <c:pt idx="1">
                  <c:v>2024- 6</c:v>
                </c:pt>
                <c:pt idx="2">
                  <c:v>2024- 7</c:v>
                </c:pt>
                <c:pt idx="3">
                  <c:v>2024- 8</c:v>
                </c:pt>
                <c:pt idx="4">
                  <c:v>2024- 9</c:v>
                </c:pt>
                <c:pt idx="5">
                  <c:v>2024-10</c:v>
                </c:pt>
                <c:pt idx="6">
                  <c:v>2024-11</c:v>
                </c:pt>
                <c:pt idx="7">
                  <c:v>2024-12</c:v>
                </c:pt>
                <c:pt idx="8">
                  <c:v>2025- 1</c:v>
                </c:pt>
              </c:strCache>
            </c:strRef>
          </c:cat>
          <c:val>
            <c:numRef>
              <c:f>Foglio1!$C$4:$C$12</c:f>
              <c:numCache>
                <c:formatCode>###0</c:formatCode>
                <c:ptCount val="9"/>
                <c:pt idx="0">
                  <c:v>11</c:v>
                </c:pt>
                <c:pt idx="1">
                  <c:v>23</c:v>
                </c:pt>
                <c:pt idx="2">
                  <c:v>53</c:v>
                </c:pt>
                <c:pt idx="3">
                  <c:v>59</c:v>
                </c:pt>
                <c:pt idx="4">
                  <c:v>37</c:v>
                </c:pt>
                <c:pt idx="5">
                  <c:v>25</c:v>
                </c:pt>
                <c:pt idx="6">
                  <c:v>19</c:v>
                </c:pt>
                <c:pt idx="7">
                  <c:v>7</c:v>
                </c:pt>
                <c:pt idx="8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5E-46F5-AC99-59A0BC2E76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1722447"/>
        <c:axId val="641721487"/>
      </c:barChart>
      <c:catAx>
        <c:axId val="6417224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641721487"/>
        <c:crosses val="autoZero"/>
        <c:auto val="1"/>
        <c:lblAlgn val="ctr"/>
        <c:lblOffset val="100"/>
        <c:noMultiLvlLbl val="0"/>
      </c:catAx>
      <c:valAx>
        <c:axId val="6417214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6417224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3600" b="1" dirty="0" err="1">
                <a:solidFill>
                  <a:schemeClr val="tx1"/>
                </a:solidFill>
              </a:rPr>
              <a:t>Distributia</a:t>
            </a:r>
            <a:r>
              <a:rPr lang="en-US" sz="3600" b="1" baseline="0" dirty="0">
                <a:solidFill>
                  <a:schemeClr val="tx1"/>
                </a:solidFill>
              </a:rPr>
              <a:t> </a:t>
            </a:r>
            <a:r>
              <a:rPr lang="en-US" sz="3600" b="1" baseline="0" dirty="0" err="1">
                <a:solidFill>
                  <a:schemeClr val="tx1"/>
                </a:solidFill>
              </a:rPr>
              <a:t>cazurilor</a:t>
            </a:r>
            <a:r>
              <a:rPr lang="en-US" sz="3600" b="1" baseline="0" dirty="0">
                <a:solidFill>
                  <a:schemeClr val="tx1"/>
                </a:solidFill>
              </a:rPr>
              <a:t> in </a:t>
            </a:r>
            <a:r>
              <a:rPr lang="en-US" sz="3600" b="1" baseline="0" dirty="0" err="1">
                <a:solidFill>
                  <a:schemeClr val="tx1"/>
                </a:solidFill>
              </a:rPr>
              <a:t>teritoriu</a:t>
            </a:r>
            <a:endParaRPr lang="ro-RO" sz="36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2313647342995169"/>
          <c:y val="0.128420269811262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>
        <c:manualLayout>
          <c:layoutTarget val="inner"/>
          <c:xMode val="edge"/>
          <c:yMode val="edge"/>
          <c:x val="5.2099547339191296E-2"/>
          <c:y val="0.21252359619041317"/>
          <c:w val="0.94334284856728678"/>
          <c:h val="0.4665417111045557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Foaie2!$I$5:$I$51</c:f>
              <c:strCache>
                <c:ptCount val="47"/>
                <c:pt idx="0">
                  <c:v>Sacele</c:v>
                </c:pt>
                <c:pt idx="1">
                  <c:v>Brasov</c:v>
                </c:pt>
                <c:pt idx="2">
                  <c:v>Rasnov</c:v>
                </c:pt>
                <c:pt idx="3">
                  <c:v>Apata</c:v>
                </c:pt>
                <c:pt idx="4">
                  <c:v>Crizbav</c:v>
                </c:pt>
                <c:pt idx="5">
                  <c:v>Teliu </c:v>
                </c:pt>
                <c:pt idx="6">
                  <c:v>Tarlungeni</c:v>
                </c:pt>
                <c:pt idx="7">
                  <c:v>Budila</c:v>
                </c:pt>
                <c:pt idx="8">
                  <c:v>Feldioara</c:v>
                </c:pt>
                <c:pt idx="9">
                  <c:v>Maierus</c:v>
                </c:pt>
                <c:pt idx="10">
                  <c:v>Cutus</c:v>
                </c:pt>
                <c:pt idx="11">
                  <c:v>Zarnesti</c:v>
                </c:pt>
                <c:pt idx="12">
                  <c:v>Zizin</c:v>
                </c:pt>
                <c:pt idx="13">
                  <c:v>Augustin</c:v>
                </c:pt>
                <c:pt idx="14">
                  <c:v>Haghig</c:v>
                </c:pt>
                <c:pt idx="15">
                  <c:v>Bod</c:v>
                </c:pt>
                <c:pt idx="16">
                  <c:v>Persani</c:v>
                </c:pt>
                <c:pt idx="17">
                  <c:v>Ghimbav</c:v>
                </c:pt>
                <c:pt idx="18">
                  <c:v>Codlea</c:v>
                </c:pt>
                <c:pt idx="19">
                  <c:v>Vulcan</c:v>
                </c:pt>
                <c:pt idx="20">
                  <c:v>Cata</c:v>
                </c:pt>
                <c:pt idx="21">
                  <c:v>Dumbravita </c:v>
                </c:pt>
                <c:pt idx="22">
                  <c:v>Fagaras</c:v>
                </c:pt>
                <c:pt idx="23">
                  <c:v>Rupea</c:v>
                </c:pt>
                <c:pt idx="24">
                  <c:v>Prejmer</c:v>
                </c:pt>
                <c:pt idx="25">
                  <c:v>Daisoara</c:v>
                </c:pt>
                <c:pt idx="26">
                  <c:v>Doboseni</c:v>
                </c:pt>
                <c:pt idx="27">
                  <c:v>Arini</c:v>
                </c:pt>
                <c:pt idx="28">
                  <c:v>Sanpetru</c:v>
                </c:pt>
                <c:pt idx="29">
                  <c:v>Racos</c:v>
                </c:pt>
                <c:pt idx="30">
                  <c:v>Rotbav</c:v>
                </c:pt>
                <c:pt idx="31">
                  <c:v>Ormenis </c:v>
                </c:pt>
                <c:pt idx="32">
                  <c:v>Herculian</c:v>
                </c:pt>
                <c:pt idx="33">
                  <c:v>Intorsura buzaului</c:v>
                </c:pt>
                <c:pt idx="34">
                  <c:v>Iaras</c:v>
                </c:pt>
                <c:pt idx="35">
                  <c:v>Lunca Calnicului </c:v>
                </c:pt>
                <c:pt idx="36">
                  <c:v>Crihalma </c:v>
                </c:pt>
                <c:pt idx="37">
                  <c:v>Voievodeni </c:v>
                </c:pt>
                <c:pt idx="38">
                  <c:v>Sinca noua</c:v>
                </c:pt>
                <c:pt idx="39">
                  <c:v>Dacia</c:v>
                </c:pt>
                <c:pt idx="40">
                  <c:v>Purcareni</c:v>
                </c:pt>
                <c:pt idx="41">
                  <c:v>Patarlagele</c:v>
                </c:pt>
                <c:pt idx="42">
                  <c:v>Dobarlau</c:v>
                </c:pt>
                <c:pt idx="43">
                  <c:v>Bogata Olteana</c:v>
                </c:pt>
                <c:pt idx="44">
                  <c:v>Sinaia</c:v>
                </c:pt>
                <c:pt idx="45">
                  <c:v>Sfantul Gheorghe</c:v>
                </c:pt>
                <c:pt idx="46">
                  <c:v>Suedia</c:v>
                </c:pt>
              </c:strCache>
            </c:strRef>
          </c:cat>
          <c:val>
            <c:numRef>
              <c:f>Foaie2!$J$5:$J$51</c:f>
              <c:numCache>
                <c:formatCode>General</c:formatCode>
                <c:ptCount val="47"/>
                <c:pt idx="0">
                  <c:v>58</c:v>
                </c:pt>
                <c:pt idx="1">
                  <c:v>18</c:v>
                </c:pt>
                <c:pt idx="2">
                  <c:v>3</c:v>
                </c:pt>
                <c:pt idx="3">
                  <c:v>14</c:v>
                </c:pt>
                <c:pt idx="4">
                  <c:v>7</c:v>
                </c:pt>
                <c:pt idx="5">
                  <c:v>5</c:v>
                </c:pt>
                <c:pt idx="6">
                  <c:v>15</c:v>
                </c:pt>
                <c:pt idx="7">
                  <c:v>14</c:v>
                </c:pt>
                <c:pt idx="8">
                  <c:v>1</c:v>
                </c:pt>
                <c:pt idx="9">
                  <c:v>3</c:v>
                </c:pt>
                <c:pt idx="10">
                  <c:v>9</c:v>
                </c:pt>
                <c:pt idx="11">
                  <c:v>5</c:v>
                </c:pt>
                <c:pt idx="12">
                  <c:v>14</c:v>
                </c:pt>
                <c:pt idx="13">
                  <c:v>14</c:v>
                </c:pt>
                <c:pt idx="14">
                  <c:v>3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2</c:v>
                </c:pt>
                <c:pt idx="25">
                  <c:v>3</c:v>
                </c:pt>
                <c:pt idx="26">
                  <c:v>1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  <c:pt idx="30">
                  <c:v>1</c:v>
                </c:pt>
                <c:pt idx="31">
                  <c:v>2</c:v>
                </c:pt>
                <c:pt idx="32">
                  <c:v>1</c:v>
                </c:pt>
                <c:pt idx="33">
                  <c:v>2</c:v>
                </c:pt>
                <c:pt idx="34">
                  <c:v>2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72-4390-A7BE-5C4E4FEBAE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9460656"/>
        <c:axId val="489460176"/>
      </c:barChart>
      <c:catAx>
        <c:axId val="489460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489460176"/>
        <c:crosses val="autoZero"/>
        <c:auto val="1"/>
        <c:lblAlgn val="ctr"/>
        <c:lblOffset val="100"/>
        <c:noMultiLvlLbl val="0"/>
      </c:catAx>
      <c:valAx>
        <c:axId val="489460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489460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ro-R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2043137464959802E-4"/>
          <c:y val="0.3049905279843293"/>
          <c:w val="0.77604166666666663"/>
          <c:h val="0.6950094734251967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4000" b="1" dirty="0"/>
              <a:t>Rata de </a:t>
            </a:r>
            <a:r>
              <a:rPr lang="en-US" sz="4000" b="1" dirty="0" err="1"/>
              <a:t>vaccinare</a:t>
            </a:r>
            <a:r>
              <a:rPr lang="en-US" sz="4000" b="1" dirty="0"/>
              <a:t> la </a:t>
            </a:r>
            <a:r>
              <a:rPr lang="en-US" sz="4000" b="1" dirty="0" err="1"/>
              <a:t>momentul</a:t>
            </a:r>
            <a:r>
              <a:rPr lang="en-US" sz="4000" b="1" dirty="0"/>
              <a:t> </a:t>
            </a:r>
            <a:r>
              <a:rPr lang="en-US" sz="4000" b="1" dirty="0" err="1"/>
              <a:t>internarii</a:t>
            </a:r>
            <a:r>
              <a:rPr lang="en-US" sz="4000" b="1" dirty="0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>
        <c:manualLayout>
          <c:layoutTarget val="inner"/>
          <c:xMode val="edge"/>
          <c:yMode val="edge"/>
          <c:x val="4.1666666666666666E-3"/>
          <c:y val="3.0742128423538129E-2"/>
          <c:w val="0.8520833333333333"/>
          <c:h val="0.68191405906975378"/>
        </c:manualLayout>
      </c:layout>
      <c:ofPieChart>
        <c:ofPieType val="pie"/>
        <c:varyColors val="1"/>
        <c:ser>
          <c:idx val="0"/>
          <c:order val="0"/>
          <c:tx>
            <c:strRef>
              <c:f>Foaie1!$B$1</c:f>
              <c:strCache>
                <c:ptCount val="1"/>
                <c:pt idx="0">
                  <c:v>Vânzări</c:v>
                </c:pt>
              </c:strCache>
            </c:strRef>
          </c:tx>
          <c:explosion val="25"/>
          <c:dPt>
            <c:idx val="0"/>
            <c:bubble3D val="0"/>
            <c:explosion val="44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539D-4F84-9DAE-EB63AD3B859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39D-4F84-9DAE-EB63AD3B859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539D-4F84-9DAE-EB63AD3B859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39D-4F84-9DAE-EB63AD3B859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39D-4F84-9DAE-EB63AD3B8595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000" b="1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3000" b="1"/>
                      <a:t>48%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0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o-RO"/>
                </a:p>
              </c:txPr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539D-4F84-9DAE-EB63AD3B859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89F4CEDD-3414-46A9-8D56-10E73C27E873}" type="PERCENTAGE">
                      <a:rPr lang="en-US" sz="3000" b="1" smtClean="0"/>
                      <a:pPr/>
                      <a:t>[PROCENT]</a:t>
                    </a:fld>
                    <a:endParaRPr lang="ro-RO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39D-4F84-9DAE-EB63AD3B8595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000" b="1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3000" b="1" dirty="0"/>
                      <a:t>23%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0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o-RO"/>
                </a:p>
              </c:txPr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539D-4F84-9DAE-EB63AD3B859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sz="3000" b="1" dirty="0"/>
                      <a:t>12%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539D-4F84-9DAE-EB63AD3B859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E477BEE3-87EB-4EDF-B027-EA6A3B81C855}" type="PERCENTAGE">
                      <a:rPr lang="en-US" sz="3000" b="1"/>
                      <a:pPr/>
                      <a:t>[PROCENT]</a:t>
                    </a:fld>
                    <a:endParaRPr lang="ro-RO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539D-4F84-9DAE-EB63AD3B85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Foaie1!$A$2:$A$5</c:f>
              <c:strCache>
                <c:ptCount val="4"/>
                <c:pt idx="0">
                  <c:v>NEVACCINATI</c:v>
                </c:pt>
                <c:pt idx="1">
                  <c:v>SUB VARSTA DE VACCINARE</c:v>
                </c:pt>
                <c:pt idx="2">
                  <c:v>VACCINATI</c:v>
                </c:pt>
                <c:pt idx="3">
                  <c:v>VACCINATI CONFORM VARSTEI</c:v>
                </c:pt>
              </c:strCache>
            </c:strRef>
          </c:cat>
          <c:val>
            <c:numRef>
              <c:f>Foaie1!$B$2:$B$5</c:f>
              <c:numCache>
                <c:formatCode>General</c:formatCode>
                <c:ptCount val="4"/>
                <c:pt idx="0">
                  <c:v>130</c:v>
                </c:pt>
                <c:pt idx="1">
                  <c:v>46</c:v>
                </c:pt>
                <c:pt idx="2">
                  <c:v>62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9D-4F84-9DAE-EB63AD3B8595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952493438320211"/>
          <c:y val="0.6591744405443295"/>
          <c:w val="0.70095013123359584"/>
          <c:h val="0.273149711707723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200" b="1" dirty="0" err="1">
                <a:solidFill>
                  <a:schemeClr val="tx1"/>
                </a:solidFill>
              </a:rPr>
              <a:t>Conformarea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pacientilor</a:t>
            </a:r>
            <a:r>
              <a:rPr lang="en-US" sz="3200" b="1" dirty="0">
                <a:solidFill>
                  <a:schemeClr val="tx1"/>
                </a:solidFill>
              </a:rPr>
              <a:t> la</a:t>
            </a:r>
            <a:r>
              <a:rPr lang="en-US" sz="3200" b="1" baseline="0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Programul</a:t>
            </a:r>
            <a:r>
              <a:rPr lang="en-US" sz="3200" b="1" dirty="0">
                <a:solidFill>
                  <a:schemeClr val="tx1"/>
                </a:solidFill>
              </a:rPr>
              <a:t> National de </a:t>
            </a:r>
            <a:r>
              <a:rPr lang="en-US" sz="3200" b="1" dirty="0" err="1">
                <a:solidFill>
                  <a:schemeClr val="tx1"/>
                </a:solidFill>
              </a:rPr>
              <a:t>vaccinare</a:t>
            </a:r>
            <a:r>
              <a:rPr lang="en-US" sz="3200" b="1" dirty="0">
                <a:solidFill>
                  <a:schemeClr val="tx1"/>
                </a:solidFill>
              </a:rPr>
              <a:t> – </a:t>
            </a:r>
            <a:r>
              <a:rPr lang="en-US" sz="3200" b="1" dirty="0" err="1">
                <a:solidFill>
                  <a:schemeClr val="tx1"/>
                </a:solidFill>
              </a:rPr>
              <a:t>vaccinare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impotriva</a:t>
            </a: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err="1">
                <a:solidFill>
                  <a:schemeClr val="tx1"/>
                </a:solidFill>
              </a:rPr>
              <a:t>tusei</a:t>
            </a:r>
            <a:r>
              <a:rPr lang="en-US" sz="3200" b="1" dirty="0">
                <a:solidFill>
                  <a:schemeClr val="tx1"/>
                </a:solidFill>
              </a:rPr>
              <a:t> convulsive</a:t>
            </a:r>
            <a:endParaRPr lang="ro-RO" sz="32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4167797930460593"/>
          <c:y val="3.51437743885404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title>
    <c:autoTitleDeleted val="0"/>
    <c:plotArea>
      <c:layout>
        <c:manualLayout>
          <c:layoutTarget val="inner"/>
          <c:xMode val="edge"/>
          <c:yMode val="edge"/>
          <c:x val="5.2172743544101098E-2"/>
          <c:y val="0.22659068030875706"/>
          <c:w val="0.93116873395578781"/>
          <c:h val="0.6350519024743909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Foaie1!$B$1</c:f>
              <c:strCache>
                <c:ptCount val="1"/>
                <c:pt idx="0">
                  <c:v>neeligibili pt vaccinare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Foaie1!$A$2:$A$5</c:f>
              <c:strCache>
                <c:ptCount val="4"/>
                <c:pt idx="0">
                  <c:v>doza I </c:v>
                </c:pt>
                <c:pt idx="1">
                  <c:v>doza II</c:v>
                </c:pt>
                <c:pt idx="2">
                  <c:v>doza III</c:v>
                </c:pt>
                <c:pt idx="3">
                  <c:v>doza IV</c:v>
                </c:pt>
              </c:strCache>
            </c:strRef>
          </c:cat>
          <c:val>
            <c:numRef>
              <c:f>Foaie1!$B$2:$B$5</c:f>
              <c:numCache>
                <c:formatCode>General</c:formatCode>
                <c:ptCount val="4"/>
                <c:pt idx="0">
                  <c:v>52</c:v>
                </c:pt>
                <c:pt idx="1">
                  <c:v>96</c:v>
                </c:pt>
                <c:pt idx="2">
                  <c:v>164</c:v>
                </c:pt>
                <c:pt idx="3">
                  <c:v>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AB-403A-958B-D573DE5E843D}"/>
            </c:ext>
          </c:extLst>
        </c:ser>
        <c:ser>
          <c:idx val="1"/>
          <c:order val="1"/>
          <c:tx>
            <c:strRef>
              <c:f>Foaie1!$C$1</c:f>
              <c:strCache>
                <c:ptCount val="1"/>
                <c:pt idx="0">
                  <c:v>vaccinati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Foaie1!$A$2:$A$5</c:f>
              <c:strCache>
                <c:ptCount val="4"/>
                <c:pt idx="0">
                  <c:v>doza I </c:v>
                </c:pt>
                <c:pt idx="1">
                  <c:v>doza II</c:v>
                </c:pt>
                <c:pt idx="2">
                  <c:v>doza III</c:v>
                </c:pt>
                <c:pt idx="3">
                  <c:v>doza IV</c:v>
                </c:pt>
              </c:strCache>
            </c:strRef>
          </c:cat>
          <c:val>
            <c:numRef>
              <c:f>Foaie1!$C$2:$C$5</c:f>
              <c:numCache>
                <c:formatCode>General</c:formatCode>
                <c:ptCount val="4"/>
                <c:pt idx="0">
                  <c:v>61</c:v>
                </c:pt>
                <c:pt idx="1">
                  <c:v>27</c:v>
                </c:pt>
                <c:pt idx="2">
                  <c:v>11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AB-403A-958B-D573DE5E843D}"/>
            </c:ext>
          </c:extLst>
        </c:ser>
        <c:ser>
          <c:idx val="2"/>
          <c:order val="2"/>
          <c:tx>
            <c:strRef>
              <c:f>Foaie1!$D$1</c:f>
              <c:strCache>
                <c:ptCount val="1"/>
                <c:pt idx="0">
                  <c:v>nevaccinati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Foaie1!$A$2:$A$5</c:f>
              <c:strCache>
                <c:ptCount val="4"/>
                <c:pt idx="0">
                  <c:v>doza I </c:v>
                </c:pt>
                <c:pt idx="1">
                  <c:v>doza II</c:v>
                </c:pt>
                <c:pt idx="2">
                  <c:v>doza III</c:v>
                </c:pt>
                <c:pt idx="3">
                  <c:v>doza IV</c:v>
                </c:pt>
              </c:strCache>
            </c:strRef>
          </c:cat>
          <c:val>
            <c:numRef>
              <c:f>Foaie1!$D$2:$D$5</c:f>
              <c:numCache>
                <c:formatCode>General</c:formatCode>
                <c:ptCount val="4"/>
                <c:pt idx="0">
                  <c:v>125</c:v>
                </c:pt>
                <c:pt idx="1">
                  <c:v>115</c:v>
                </c:pt>
                <c:pt idx="2">
                  <c:v>63</c:v>
                </c:pt>
                <c:pt idx="3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AB-403A-958B-D573DE5E84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4735136"/>
        <c:axId val="314738976"/>
      </c:barChart>
      <c:catAx>
        <c:axId val="314735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14738976"/>
        <c:crosses val="autoZero"/>
        <c:auto val="1"/>
        <c:lblAlgn val="ctr"/>
        <c:lblOffset val="100"/>
        <c:noMultiLvlLbl val="0"/>
      </c:catAx>
      <c:valAx>
        <c:axId val="31473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314735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 baseline="0"/>
      </a:pPr>
      <a:endParaRPr lang="ro-R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915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915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sv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sv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svg"/><Relationship Id="rId7" Type="http://schemas.openxmlformats.org/officeDocument/2006/relationships/image" Target="../media/image8.png"/><Relationship Id="rId12" Type="http://schemas.openxmlformats.org/officeDocument/2006/relationships/image" Target="../media/image23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11" Type="http://schemas.openxmlformats.org/officeDocument/2006/relationships/image" Target="../media/image22.png"/><Relationship Id="rId5" Type="http://schemas.openxmlformats.org/officeDocument/2006/relationships/image" Target="../media/image6.svg"/><Relationship Id="rId10" Type="http://schemas.openxmlformats.org/officeDocument/2006/relationships/image" Target="../media/image21.png"/><Relationship Id="rId4" Type="http://schemas.openxmlformats.org/officeDocument/2006/relationships/image" Target="../media/image5.png"/><Relationship Id="rId9" Type="http://schemas.openxmlformats.org/officeDocument/2006/relationships/image" Target="../media/image10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gif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4.jpeg"/><Relationship Id="rId18" Type="http://schemas.openxmlformats.org/officeDocument/2006/relationships/image" Target="../media/image49.png"/><Relationship Id="rId3" Type="http://schemas.openxmlformats.org/officeDocument/2006/relationships/image" Target="../media/image34.jpeg"/><Relationship Id="rId21" Type="http://schemas.openxmlformats.org/officeDocument/2006/relationships/chart" Target="../charts/chart2.xml"/><Relationship Id="rId7" Type="http://schemas.openxmlformats.org/officeDocument/2006/relationships/image" Target="../media/image38.jpeg"/><Relationship Id="rId12" Type="http://schemas.openxmlformats.org/officeDocument/2006/relationships/image" Target="../media/image43.jpeg"/><Relationship Id="rId17" Type="http://schemas.openxmlformats.org/officeDocument/2006/relationships/image" Target="../media/image48.jpeg"/><Relationship Id="rId2" Type="http://schemas.openxmlformats.org/officeDocument/2006/relationships/image" Target="../media/image33.jpeg"/><Relationship Id="rId16" Type="http://schemas.openxmlformats.org/officeDocument/2006/relationships/image" Target="../media/image47.jpeg"/><Relationship Id="rId20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11" Type="http://schemas.openxmlformats.org/officeDocument/2006/relationships/image" Target="../media/image42.jpeg"/><Relationship Id="rId5" Type="http://schemas.openxmlformats.org/officeDocument/2006/relationships/image" Target="../media/image36.jpeg"/><Relationship Id="rId15" Type="http://schemas.openxmlformats.org/officeDocument/2006/relationships/image" Target="../media/image46.jpeg"/><Relationship Id="rId10" Type="http://schemas.openxmlformats.org/officeDocument/2006/relationships/image" Target="../media/image41.jpeg"/><Relationship Id="rId19" Type="http://schemas.openxmlformats.org/officeDocument/2006/relationships/image" Target="../media/image50.svg"/><Relationship Id="rId4" Type="http://schemas.openxmlformats.org/officeDocument/2006/relationships/image" Target="../media/image35.jpeg"/><Relationship Id="rId9" Type="http://schemas.openxmlformats.org/officeDocument/2006/relationships/image" Target="../media/image40.jpeg"/><Relationship Id="rId14" Type="http://schemas.openxmlformats.org/officeDocument/2006/relationships/image" Target="../media/image4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53.svg"/><Relationship Id="rId7" Type="http://schemas.openxmlformats.org/officeDocument/2006/relationships/image" Target="../media/image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gif"/><Relationship Id="rId5" Type="http://schemas.openxmlformats.org/officeDocument/2006/relationships/image" Target="../media/image55.png"/><Relationship Id="rId4" Type="http://schemas.openxmlformats.org/officeDocument/2006/relationships/image" Target="../media/image54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image" Target="../media/image57.svg"/><Relationship Id="rId7" Type="http://schemas.openxmlformats.org/officeDocument/2006/relationships/chart" Target="../charts/chart5.xm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image" Target="../media/image59.svg"/><Relationship Id="rId10" Type="http://schemas.openxmlformats.org/officeDocument/2006/relationships/image" Target="../media/image61.svg"/><Relationship Id="rId4" Type="http://schemas.openxmlformats.org/officeDocument/2006/relationships/image" Target="../media/image58.png"/><Relationship Id="rId9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gif"/><Relationship Id="rId3" Type="http://schemas.openxmlformats.org/officeDocument/2006/relationships/image" Target="../media/image4.svg"/><Relationship Id="rId7" Type="http://schemas.openxmlformats.org/officeDocument/2006/relationships/image" Target="../media/image65.svg"/><Relationship Id="rId12" Type="http://schemas.openxmlformats.org/officeDocument/2006/relationships/image" Target="../media/image9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11" Type="http://schemas.openxmlformats.org/officeDocument/2006/relationships/image" Target="../media/image8.png"/><Relationship Id="rId5" Type="http://schemas.openxmlformats.org/officeDocument/2006/relationships/image" Target="../media/image63.svg"/><Relationship Id="rId15" Type="http://schemas.openxmlformats.org/officeDocument/2006/relationships/image" Target="../media/image66.png"/><Relationship Id="rId10" Type="http://schemas.openxmlformats.org/officeDocument/2006/relationships/image" Target="../media/image7.gif"/><Relationship Id="rId4" Type="http://schemas.openxmlformats.org/officeDocument/2006/relationships/image" Target="../media/image62.png"/><Relationship Id="rId9" Type="http://schemas.openxmlformats.org/officeDocument/2006/relationships/image" Target="../media/image6.svg"/><Relationship Id="rId14" Type="http://schemas.openxmlformats.org/officeDocument/2006/relationships/chart" Target="../charts/char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8.png"/><Relationship Id="rId7" Type="http://schemas.openxmlformats.org/officeDocument/2006/relationships/image" Target="../media/image22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svg"/><Relationship Id="rId5" Type="http://schemas.openxmlformats.org/officeDocument/2006/relationships/image" Target="../media/image68.png"/><Relationship Id="rId4" Type="http://schemas.openxmlformats.org/officeDocument/2006/relationships/image" Target="../media/image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svg"/><Relationship Id="rId4" Type="http://schemas.openxmlformats.org/officeDocument/2006/relationships/image" Target="../media/image7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gif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svg"/><Relationship Id="rId5" Type="http://schemas.openxmlformats.org/officeDocument/2006/relationships/image" Target="../media/image80.png"/><Relationship Id="rId4" Type="http://schemas.openxmlformats.org/officeDocument/2006/relationships/image" Target="../media/image7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svg"/><Relationship Id="rId7" Type="http://schemas.openxmlformats.org/officeDocument/2006/relationships/image" Target="../media/image86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gif"/><Relationship Id="rId5" Type="http://schemas.openxmlformats.org/officeDocument/2006/relationships/image" Target="../media/image50.sv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sv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svg"/><Relationship Id="rId4" Type="http://schemas.openxmlformats.org/officeDocument/2006/relationships/image" Target="../media/image8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svg"/><Relationship Id="rId7" Type="http://schemas.openxmlformats.org/officeDocument/2006/relationships/image" Target="../media/image94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Relationship Id="rId9" Type="http://schemas.openxmlformats.org/officeDocument/2006/relationships/image" Target="../media/image9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745853">
            <a:off x="13785249" y="7779861"/>
            <a:ext cx="6123180" cy="5444063"/>
          </a:xfrm>
          <a:custGeom>
            <a:avLst/>
            <a:gdLst/>
            <a:ahLst/>
            <a:cxnLst/>
            <a:rect l="l" t="t" r="r" b="b"/>
            <a:pathLst>
              <a:path w="6123180" h="5444063">
                <a:moveTo>
                  <a:pt x="0" y="0"/>
                </a:moveTo>
                <a:lnTo>
                  <a:pt x="6123180" y="0"/>
                </a:lnTo>
                <a:lnTo>
                  <a:pt x="6123180" y="5444063"/>
                </a:lnTo>
                <a:lnTo>
                  <a:pt x="0" y="5444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71928">
            <a:off x="-1521410" y="-2968012"/>
            <a:ext cx="5912598" cy="5256837"/>
          </a:xfrm>
          <a:custGeom>
            <a:avLst/>
            <a:gdLst/>
            <a:ahLst/>
            <a:cxnLst/>
            <a:rect l="l" t="t" r="r" b="b"/>
            <a:pathLst>
              <a:path w="5912598" h="5256837">
                <a:moveTo>
                  <a:pt x="0" y="0"/>
                </a:moveTo>
                <a:lnTo>
                  <a:pt x="5912598" y="0"/>
                </a:lnTo>
                <a:lnTo>
                  <a:pt x="5912598" y="5256837"/>
                </a:lnTo>
                <a:lnTo>
                  <a:pt x="0" y="52568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11463" y="2379980"/>
            <a:ext cx="12194936" cy="42704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1057"/>
              </a:lnSpc>
            </a:pPr>
            <a:r>
              <a:rPr lang="en-US" sz="8000" b="1" spc="-213" dirty="0">
                <a:solidFill>
                  <a:srgbClr val="67BAE8"/>
                </a:solidFill>
                <a:latin typeface="Overpass Bold"/>
                <a:ea typeface="Overpass Bold"/>
                <a:cs typeface="Overpass Bold"/>
                <a:sym typeface="Overpass Bold"/>
              </a:rPr>
              <a:t>VACCINAREA IMPOTRIVA TUSEI CONVULSIVE - SENS SAU NONSENS?</a:t>
            </a:r>
            <a:endParaRPr lang="en-US" sz="8000" b="1" u="none" spc="-213" dirty="0">
              <a:solidFill>
                <a:srgbClr val="67BAE8"/>
              </a:solidFill>
              <a:latin typeface="Overpass Bold"/>
              <a:ea typeface="Overpass Bold"/>
              <a:cs typeface="Overpass Bold"/>
              <a:sym typeface="Overpass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4952712" y="604440"/>
            <a:ext cx="2306588" cy="2725658"/>
          </a:xfrm>
          <a:custGeom>
            <a:avLst/>
            <a:gdLst/>
            <a:ahLst/>
            <a:cxnLst/>
            <a:rect l="l" t="t" r="r" b="b"/>
            <a:pathLst>
              <a:path w="2306588" h="2725658">
                <a:moveTo>
                  <a:pt x="0" y="0"/>
                </a:moveTo>
                <a:lnTo>
                  <a:pt x="2306588" y="0"/>
                </a:lnTo>
                <a:lnTo>
                  <a:pt x="2306588" y="2725658"/>
                </a:lnTo>
                <a:lnTo>
                  <a:pt x="0" y="27256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-338381" y="-1092211"/>
            <a:ext cx="4458895" cy="4235950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 rot="-5546932">
            <a:off x="695878" y="33190"/>
            <a:ext cx="2390377" cy="2241217"/>
          </a:xfrm>
          <a:custGeom>
            <a:avLst/>
            <a:gdLst/>
            <a:ahLst/>
            <a:cxnLst/>
            <a:rect l="l" t="t" r="r" b="b"/>
            <a:pathLst>
              <a:path w="2390377" h="2241217">
                <a:moveTo>
                  <a:pt x="0" y="0"/>
                </a:moveTo>
                <a:lnTo>
                  <a:pt x="2390376" y="0"/>
                </a:lnTo>
                <a:lnTo>
                  <a:pt x="2390376" y="2241218"/>
                </a:lnTo>
                <a:lnTo>
                  <a:pt x="0" y="22412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3945198" y="8661176"/>
            <a:ext cx="1016420" cy="1021528"/>
          </a:xfrm>
          <a:prstGeom prst="rect">
            <a:avLst/>
          </a:prstGeom>
        </p:spPr>
      </p:pic>
      <p:sp>
        <p:nvSpPr>
          <p:cNvPr id="19" name="CasetăText 18">
            <a:extLst>
              <a:ext uri="{FF2B5EF4-FFF2-40B4-BE49-F238E27FC236}">
                <a16:creationId xmlns:a16="http://schemas.microsoft.com/office/drawing/2014/main" id="{DD0B20D8-E0A9-D047-8C60-75A89C224C18}"/>
              </a:ext>
            </a:extLst>
          </p:cNvPr>
          <p:cNvSpPr txBox="1"/>
          <p:nvPr/>
        </p:nvSpPr>
        <p:spPr>
          <a:xfrm>
            <a:off x="533400" y="7907020"/>
            <a:ext cx="878920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/>
            <a:r>
              <a:rPr lang="en-US" sz="2400" b="1" u="none" spc="-213" dirty="0">
                <a:solidFill>
                  <a:srgbClr val="67BAE8"/>
                </a:solidFill>
                <a:latin typeface="Overpass Bold"/>
                <a:ea typeface="Overpass Bold"/>
                <a:cs typeface="Overpass Bold"/>
                <a:sym typeface="Overpass Bold"/>
              </a:rPr>
              <a:t>Dr Ada Gordea., Dr Bianca </a:t>
            </a:r>
            <a:r>
              <a:rPr lang="en-US" sz="2400" b="1" u="none" spc="-213" dirty="0" err="1">
                <a:solidFill>
                  <a:srgbClr val="67BAE8"/>
                </a:solidFill>
                <a:latin typeface="Overpass Bold"/>
                <a:ea typeface="Overpass Bold"/>
                <a:cs typeface="Overpass Bold"/>
                <a:sym typeface="Overpass Bold"/>
              </a:rPr>
              <a:t>Voinescu</a:t>
            </a:r>
            <a:r>
              <a:rPr lang="en-US" sz="2400" b="1" u="none" spc="-213" dirty="0">
                <a:solidFill>
                  <a:srgbClr val="67BAE8"/>
                </a:solidFill>
                <a:latin typeface="Overpass Bold"/>
                <a:ea typeface="Overpass Bold"/>
                <a:cs typeface="Overpass Bold"/>
                <a:sym typeface="Overpass Bold"/>
              </a:rPr>
              <a:t>, </a:t>
            </a:r>
          </a:p>
          <a:p>
            <a:pPr marL="0" lvl="0" indent="0" algn="ctr"/>
            <a:r>
              <a:rPr lang="en-US" sz="2400" b="1" u="none" spc="-213" dirty="0">
                <a:solidFill>
                  <a:srgbClr val="67BAE8"/>
                </a:solidFill>
                <a:latin typeface="Overpass Bold"/>
                <a:ea typeface="Overpass Bold"/>
                <a:cs typeface="Overpass Bold"/>
                <a:sym typeface="Overpass Bold"/>
              </a:rPr>
              <a:t>Dr Monica Leah, Dr Eduard </a:t>
            </a:r>
            <a:r>
              <a:rPr lang="en-US" sz="2400" b="1" u="none" spc="-213" dirty="0" err="1">
                <a:solidFill>
                  <a:srgbClr val="67BAE8"/>
                </a:solidFill>
                <a:latin typeface="Overpass Bold"/>
                <a:ea typeface="Overpass Bold"/>
                <a:cs typeface="Overpass Bold"/>
                <a:sym typeface="Overpass Bold"/>
              </a:rPr>
              <a:t>Idor</a:t>
            </a:r>
            <a:r>
              <a:rPr lang="en-US" sz="2400" b="1" u="none" spc="-213" dirty="0">
                <a:solidFill>
                  <a:srgbClr val="67BAE8"/>
                </a:solidFill>
                <a:latin typeface="Overpass Bold"/>
                <a:ea typeface="Overpass Bold"/>
                <a:cs typeface="Overpass Bold"/>
                <a:sym typeface="Overpass Bold"/>
              </a:rPr>
              <a:t>, </a:t>
            </a:r>
          </a:p>
          <a:p>
            <a:pPr marL="0" lvl="0" indent="0" algn="ctr"/>
            <a:r>
              <a:rPr lang="en-US" sz="2400" b="1" u="none" spc="-213" dirty="0">
                <a:solidFill>
                  <a:srgbClr val="67BAE8"/>
                </a:solidFill>
                <a:latin typeface="Overpass Bold"/>
                <a:ea typeface="Overpass Bold"/>
                <a:cs typeface="Overpass Bold"/>
                <a:sym typeface="Overpass Bold"/>
              </a:rPr>
              <a:t>As  pr Adriana </a:t>
            </a:r>
            <a:r>
              <a:rPr lang="en-US" sz="2400" b="1" u="none" spc="-213" dirty="0" err="1">
                <a:solidFill>
                  <a:srgbClr val="67BAE8"/>
                </a:solidFill>
                <a:latin typeface="Overpass Bold"/>
                <a:ea typeface="Overpass Bold"/>
                <a:cs typeface="Overpass Bold"/>
                <a:sym typeface="Overpass Bold"/>
              </a:rPr>
              <a:t>Iordache</a:t>
            </a:r>
            <a:r>
              <a:rPr lang="en-US" sz="2400" b="1" u="none" spc="-213" dirty="0">
                <a:solidFill>
                  <a:srgbClr val="67BAE8"/>
                </a:solidFill>
                <a:latin typeface="Overpass Bold"/>
                <a:ea typeface="Overpass Bold"/>
                <a:cs typeface="Overpass Bold"/>
                <a:sym typeface="Overpass Bold"/>
              </a:rPr>
              <a:t> </a:t>
            </a:r>
          </a:p>
        </p:txBody>
      </p:sp>
      <p:sp>
        <p:nvSpPr>
          <p:cNvPr id="20" name="Freeform 9">
            <a:extLst>
              <a:ext uri="{FF2B5EF4-FFF2-40B4-BE49-F238E27FC236}">
                <a16:creationId xmlns:a16="http://schemas.microsoft.com/office/drawing/2014/main" id="{9B4ACC68-F9A8-EC57-75F3-51FDC8FAA14B}"/>
              </a:ext>
            </a:extLst>
          </p:cNvPr>
          <p:cNvSpPr/>
          <p:nvPr/>
        </p:nvSpPr>
        <p:spPr>
          <a:xfrm>
            <a:off x="12573000" y="194943"/>
            <a:ext cx="5403799" cy="6547562"/>
          </a:xfrm>
          <a:custGeom>
            <a:avLst/>
            <a:gdLst/>
            <a:ahLst/>
            <a:cxnLst/>
            <a:rect l="l" t="t" r="r" b="b"/>
            <a:pathLst>
              <a:path w="5744271" h="7131713">
                <a:moveTo>
                  <a:pt x="0" y="0"/>
                </a:moveTo>
                <a:lnTo>
                  <a:pt x="5744270" y="0"/>
                </a:lnTo>
                <a:lnTo>
                  <a:pt x="5744270" y="7131713"/>
                </a:lnTo>
                <a:lnTo>
                  <a:pt x="0" y="713171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pic>
        <p:nvPicPr>
          <p:cNvPr id="1026" name="Picture 2" descr="Creatie logo Spitalul de Copii Brasov-design logo Inovativ Media">
            <a:extLst>
              <a:ext uri="{FF2B5EF4-FFF2-40B4-BE49-F238E27FC236}">
                <a16:creationId xmlns:a16="http://schemas.microsoft.com/office/drawing/2014/main" id="{2AB832E5-B956-1432-7A14-0BD7D6AE2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82" y="7907020"/>
            <a:ext cx="1578213" cy="135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6107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-82899">
            <a:off x="602435" y="766939"/>
            <a:ext cx="8829953" cy="9173977"/>
          </a:xfrm>
          <a:custGeom>
            <a:avLst/>
            <a:gdLst/>
            <a:ahLst/>
            <a:cxnLst/>
            <a:rect l="l" t="t" r="r" b="b"/>
            <a:pathLst>
              <a:path w="8829953" h="9173977">
                <a:moveTo>
                  <a:pt x="0" y="0"/>
                </a:moveTo>
                <a:lnTo>
                  <a:pt x="8829953" y="0"/>
                </a:lnTo>
                <a:lnTo>
                  <a:pt x="8829953" y="9173977"/>
                </a:lnTo>
                <a:lnTo>
                  <a:pt x="0" y="91739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866510" y="662164"/>
            <a:ext cx="8833494" cy="8962672"/>
            <a:chOff x="0" y="0"/>
            <a:chExt cx="2952750" cy="2995930"/>
          </a:xfrm>
        </p:grpSpPr>
        <p:sp>
          <p:nvSpPr>
            <p:cNvPr id="5" name="Freeform 5"/>
            <p:cNvSpPr/>
            <p:nvPr/>
          </p:nvSpPr>
          <p:spPr>
            <a:xfrm>
              <a:off x="-2540" y="-5080"/>
              <a:ext cx="2962910" cy="3004820"/>
            </a:xfrm>
            <a:custGeom>
              <a:avLst/>
              <a:gdLst/>
              <a:ahLst/>
              <a:cxnLst/>
              <a:rect l="l" t="t" r="r" b="b"/>
              <a:pathLst>
                <a:path w="2962910" h="3004820">
                  <a:moveTo>
                    <a:pt x="2936240" y="16510"/>
                  </a:moveTo>
                  <a:lnTo>
                    <a:pt x="2926080" y="16510"/>
                  </a:lnTo>
                  <a:cubicBezTo>
                    <a:pt x="2684780" y="16510"/>
                    <a:pt x="2443480" y="19050"/>
                    <a:pt x="2203450" y="21590"/>
                  </a:cubicBezTo>
                  <a:cubicBezTo>
                    <a:pt x="1775460" y="26670"/>
                    <a:pt x="1346200" y="34290"/>
                    <a:pt x="918210" y="35560"/>
                  </a:cubicBezTo>
                  <a:cubicBezTo>
                    <a:pt x="751840" y="35560"/>
                    <a:pt x="585470" y="26670"/>
                    <a:pt x="419100" y="16510"/>
                  </a:cubicBezTo>
                  <a:cubicBezTo>
                    <a:pt x="281940" y="7620"/>
                    <a:pt x="142240" y="0"/>
                    <a:pt x="5080" y="10160"/>
                  </a:cubicBezTo>
                  <a:cubicBezTo>
                    <a:pt x="6350" y="210820"/>
                    <a:pt x="7620" y="411480"/>
                    <a:pt x="10160" y="610870"/>
                  </a:cubicBezTo>
                  <a:cubicBezTo>
                    <a:pt x="13970" y="1056640"/>
                    <a:pt x="20320" y="1502410"/>
                    <a:pt x="16510" y="1948180"/>
                  </a:cubicBezTo>
                  <a:cubicBezTo>
                    <a:pt x="15240" y="2169160"/>
                    <a:pt x="6350" y="2390140"/>
                    <a:pt x="2540" y="2611120"/>
                  </a:cubicBezTo>
                  <a:cubicBezTo>
                    <a:pt x="0" y="2730500"/>
                    <a:pt x="10160" y="2849880"/>
                    <a:pt x="17780" y="2967990"/>
                  </a:cubicBezTo>
                  <a:cubicBezTo>
                    <a:pt x="77470" y="2962910"/>
                    <a:pt x="138430" y="2966720"/>
                    <a:pt x="196850" y="2971800"/>
                  </a:cubicBezTo>
                  <a:cubicBezTo>
                    <a:pt x="287020" y="2979420"/>
                    <a:pt x="375920" y="2988310"/>
                    <a:pt x="466090" y="2992120"/>
                  </a:cubicBezTo>
                  <a:cubicBezTo>
                    <a:pt x="882650" y="3004820"/>
                    <a:pt x="1300480" y="2997200"/>
                    <a:pt x="1717040" y="2987040"/>
                  </a:cubicBezTo>
                  <a:cubicBezTo>
                    <a:pt x="2127250" y="2975610"/>
                    <a:pt x="2538730" y="2962910"/>
                    <a:pt x="2950210" y="2961640"/>
                  </a:cubicBezTo>
                  <a:cubicBezTo>
                    <a:pt x="2942590" y="2794000"/>
                    <a:pt x="2933700" y="2626360"/>
                    <a:pt x="2928620" y="2457450"/>
                  </a:cubicBezTo>
                  <a:cubicBezTo>
                    <a:pt x="2915920" y="2034540"/>
                    <a:pt x="2933700" y="1612900"/>
                    <a:pt x="2945130" y="1189990"/>
                  </a:cubicBezTo>
                  <a:cubicBezTo>
                    <a:pt x="2956560" y="800100"/>
                    <a:pt x="2962910" y="407670"/>
                    <a:pt x="2936240" y="16510"/>
                  </a:cubicBezTo>
                  <a:close/>
                </a:path>
              </a:pathLst>
            </a:custGeom>
            <a:blipFill>
              <a:blip r:embed="rId4"/>
              <a:stretch>
                <a:fillRect l="-23332" r="-28825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1658303" y="4690321"/>
            <a:ext cx="5596788" cy="4494504"/>
            <a:chOff x="0" y="0"/>
            <a:chExt cx="7462384" cy="5992672"/>
          </a:xfrm>
        </p:grpSpPr>
        <p:sp>
          <p:nvSpPr>
            <p:cNvPr id="8" name="TextBox 8"/>
            <p:cNvSpPr txBox="1"/>
            <p:nvPr/>
          </p:nvSpPr>
          <p:spPr>
            <a:xfrm>
              <a:off x="0" y="-114300"/>
              <a:ext cx="7462384" cy="24561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720"/>
                </a:lnSpc>
              </a:pPr>
              <a:r>
                <a:rPr lang="en-US" sz="6000" b="1" u="none" dirty="0">
                  <a:solidFill>
                    <a:srgbClr val="F16448"/>
                  </a:solidFill>
                  <a:latin typeface="Overpass Bold"/>
                  <a:ea typeface="Overpass Bold"/>
                  <a:cs typeface="Overpass Bold"/>
                  <a:sym typeface="Overpass Bold"/>
                </a:rPr>
                <a:t>Welcome To</a:t>
              </a:r>
            </a:p>
            <a:p>
              <a:pPr marL="0" lvl="0" indent="0" algn="ctr">
                <a:lnSpc>
                  <a:spcPts val="6720"/>
                </a:lnSpc>
              </a:pPr>
              <a:r>
                <a:rPr lang="en-US" sz="6000" b="1" u="none" dirty="0">
                  <a:solidFill>
                    <a:srgbClr val="F16448"/>
                  </a:solidFill>
                  <a:latin typeface="Overpass Bold"/>
                  <a:ea typeface="Overpass Bold"/>
                  <a:cs typeface="Overpass Bold"/>
                  <a:sym typeface="Overpass Bold"/>
                </a:rPr>
                <a:t>Presentation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2996742"/>
              <a:ext cx="7462384" cy="29959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r>
                <a:rPr lang="en-US" sz="2100" u="none">
                  <a:solidFill>
                    <a:srgbClr val="15253D"/>
                  </a:solidFill>
                  <a:latin typeface="Overpass"/>
                  <a:ea typeface="Overpass"/>
                  <a:cs typeface="Overpass"/>
                  <a:sym typeface="Overpass"/>
                </a:rPr>
                <a:t>I'm Rain, and I'll be sharing with you</a:t>
              </a:r>
            </a:p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r>
                <a:rPr lang="en-US" sz="2100" u="none">
                  <a:solidFill>
                    <a:srgbClr val="15253D"/>
                  </a:solidFill>
                  <a:latin typeface="Overpass"/>
                  <a:ea typeface="Overpass"/>
                  <a:cs typeface="Overpass"/>
                  <a:sym typeface="Overpass"/>
                </a:rPr>
                <a:t>my beautiful ideas.</a:t>
              </a:r>
            </a:p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 lang="en-US" sz="2100" u="none">
                <a:solidFill>
                  <a:srgbClr val="15253D"/>
                </a:solidFill>
                <a:latin typeface="Overpass"/>
                <a:ea typeface="Overpass"/>
                <a:cs typeface="Overpass"/>
                <a:sym typeface="Overpass"/>
              </a:endParaRPr>
            </a:p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endParaRPr lang="en-US" sz="2100" u="none">
                <a:solidFill>
                  <a:srgbClr val="15253D"/>
                </a:solidFill>
                <a:latin typeface="Overpass"/>
                <a:ea typeface="Overpass"/>
                <a:cs typeface="Overpass"/>
                <a:sym typeface="Overpass"/>
              </a:endParaRPr>
            </a:p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r>
                <a:rPr lang="en-US" sz="2100" u="none">
                  <a:solidFill>
                    <a:srgbClr val="15253D"/>
                  </a:solidFill>
                  <a:latin typeface="Overpass"/>
                  <a:ea typeface="Overpass"/>
                  <a:cs typeface="Overpass"/>
                  <a:sym typeface="Overpass"/>
                </a:rPr>
                <a:t>Follow me at @reallygreatsite</a:t>
              </a:r>
            </a:p>
            <a:p>
              <a:pPr marL="0" lvl="0" indent="0" algn="ctr">
                <a:lnSpc>
                  <a:spcPts val="2940"/>
                </a:lnSpc>
                <a:spcBef>
                  <a:spcPct val="0"/>
                </a:spcBef>
              </a:pPr>
              <a:r>
                <a:rPr lang="en-US" sz="2100" u="none">
                  <a:solidFill>
                    <a:srgbClr val="15253D"/>
                  </a:solidFill>
                  <a:latin typeface="Overpass"/>
                  <a:ea typeface="Overpass"/>
                  <a:cs typeface="Overpass"/>
                  <a:sym typeface="Overpass"/>
                </a:rPr>
                <a:t>to learn more. </a:t>
              </a:r>
            </a:p>
          </p:txBody>
        </p:sp>
      </p:grpSp>
      <p:sp>
        <p:nvSpPr>
          <p:cNvPr id="2" name="Freeform 2"/>
          <p:cNvSpPr/>
          <p:nvPr/>
        </p:nvSpPr>
        <p:spPr>
          <a:xfrm>
            <a:off x="9144000" y="627917"/>
            <a:ext cx="9497058" cy="10996594"/>
          </a:xfrm>
          <a:custGeom>
            <a:avLst/>
            <a:gdLst/>
            <a:ahLst/>
            <a:cxnLst/>
            <a:rect l="l" t="t" r="r" b="b"/>
            <a:pathLst>
              <a:path w="9497058" h="10996594">
                <a:moveTo>
                  <a:pt x="0" y="0"/>
                </a:moveTo>
                <a:lnTo>
                  <a:pt x="9497059" y="0"/>
                </a:lnTo>
                <a:lnTo>
                  <a:pt x="9497059" y="10996594"/>
                </a:lnTo>
                <a:lnTo>
                  <a:pt x="0" y="109965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143288" y="74042"/>
            <a:ext cx="2313409" cy="2378271"/>
          </a:xfrm>
          <a:custGeom>
            <a:avLst/>
            <a:gdLst/>
            <a:ahLst/>
            <a:cxnLst/>
            <a:rect l="l" t="t" r="r" b="b"/>
            <a:pathLst>
              <a:path w="2313409" h="2378271">
                <a:moveTo>
                  <a:pt x="0" y="0"/>
                </a:moveTo>
                <a:lnTo>
                  <a:pt x="2313410" y="0"/>
                </a:lnTo>
                <a:lnTo>
                  <a:pt x="2313410" y="2378271"/>
                </a:lnTo>
                <a:lnTo>
                  <a:pt x="0" y="237827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CasetăText 9">
            <a:extLst>
              <a:ext uri="{FF2B5EF4-FFF2-40B4-BE49-F238E27FC236}">
                <a16:creationId xmlns:a16="http://schemas.microsoft.com/office/drawing/2014/main" id="{43C70F51-D00D-C635-7A8E-27135EA09855}"/>
              </a:ext>
            </a:extLst>
          </p:cNvPr>
          <p:cNvSpPr txBox="1"/>
          <p:nvPr/>
        </p:nvSpPr>
        <p:spPr>
          <a:xfrm>
            <a:off x="10591800" y="3448171"/>
            <a:ext cx="5181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/>
              <a:t>CE ESTE TUSEA CONVULSIVA?</a:t>
            </a:r>
            <a:endParaRPr lang="ro-RO" sz="6600" dirty="0"/>
          </a:p>
        </p:txBody>
      </p:sp>
    </p:spTree>
    <p:extLst>
      <p:ext uri="{BB962C8B-B14F-4D97-AF65-F5344CB8AC3E}">
        <p14:creationId xmlns:p14="http://schemas.microsoft.com/office/powerpoint/2010/main" val="4033019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745853">
            <a:off x="13785249" y="7779861"/>
            <a:ext cx="6123180" cy="5444063"/>
          </a:xfrm>
          <a:custGeom>
            <a:avLst/>
            <a:gdLst/>
            <a:ahLst/>
            <a:cxnLst/>
            <a:rect l="l" t="t" r="r" b="b"/>
            <a:pathLst>
              <a:path w="6123180" h="5444063">
                <a:moveTo>
                  <a:pt x="0" y="0"/>
                </a:moveTo>
                <a:lnTo>
                  <a:pt x="6123180" y="0"/>
                </a:lnTo>
                <a:lnTo>
                  <a:pt x="6123180" y="5444063"/>
                </a:lnTo>
                <a:lnTo>
                  <a:pt x="0" y="5444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71928">
            <a:off x="-1521410" y="-2968012"/>
            <a:ext cx="5912598" cy="5256837"/>
          </a:xfrm>
          <a:custGeom>
            <a:avLst/>
            <a:gdLst/>
            <a:ahLst/>
            <a:cxnLst/>
            <a:rect l="l" t="t" r="r" b="b"/>
            <a:pathLst>
              <a:path w="5912598" h="5256837">
                <a:moveTo>
                  <a:pt x="0" y="0"/>
                </a:moveTo>
                <a:lnTo>
                  <a:pt x="5912598" y="0"/>
                </a:lnTo>
                <a:lnTo>
                  <a:pt x="5912598" y="5256837"/>
                </a:lnTo>
                <a:lnTo>
                  <a:pt x="0" y="52568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981412" y="-88180"/>
            <a:ext cx="2306588" cy="2725658"/>
          </a:xfrm>
          <a:custGeom>
            <a:avLst/>
            <a:gdLst/>
            <a:ahLst/>
            <a:cxnLst/>
            <a:rect l="l" t="t" r="r" b="b"/>
            <a:pathLst>
              <a:path w="2306588" h="2725658">
                <a:moveTo>
                  <a:pt x="0" y="0"/>
                </a:moveTo>
                <a:lnTo>
                  <a:pt x="2306588" y="0"/>
                </a:lnTo>
                <a:lnTo>
                  <a:pt x="2306588" y="2725658"/>
                </a:lnTo>
                <a:lnTo>
                  <a:pt x="0" y="27256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-338381" y="-1092211"/>
            <a:ext cx="4458895" cy="4235950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 rot="-5546932">
            <a:off x="695878" y="33190"/>
            <a:ext cx="2390377" cy="2241217"/>
          </a:xfrm>
          <a:custGeom>
            <a:avLst/>
            <a:gdLst/>
            <a:ahLst/>
            <a:cxnLst/>
            <a:rect l="l" t="t" r="r" b="b"/>
            <a:pathLst>
              <a:path w="2390377" h="2241217">
                <a:moveTo>
                  <a:pt x="0" y="0"/>
                </a:moveTo>
                <a:lnTo>
                  <a:pt x="2390376" y="0"/>
                </a:lnTo>
                <a:lnTo>
                  <a:pt x="2390376" y="2241218"/>
                </a:lnTo>
                <a:lnTo>
                  <a:pt x="0" y="224121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3945198" y="8661176"/>
            <a:ext cx="1016420" cy="1021528"/>
          </a:xfrm>
          <a:prstGeom prst="rect">
            <a:avLst/>
          </a:prstGeom>
        </p:spPr>
      </p:pic>
      <p:sp>
        <p:nvSpPr>
          <p:cNvPr id="5" name="CasetăText 4">
            <a:extLst>
              <a:ext uri="{FF2B5EF4-FFF2-40B4-BE49-F238E27FC236}">
                <a16:creationId xmlns:a16="http://schemas.microsoft.com/office/drawing/2014/main" id="{3EA2059A-1075-9F6B-2FF3-40E81E595E51}"/>
              </a:ext>
            </a:extLst>
          </p:cNvPr>
          <p:cNvSpPr txBox="1"/>
          <p:nvPr/>
        </p:nvSpPr>
        <p:spPr>
          <a:xfrm>
            <a:off x="868030" y="281130"/>
            <a:ext cx="16551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TUSEA CONVULSIVA (</a:t>
            </a:r>
            <a:r>
              <a:rPr lang="en-US" sz="3600" b="1" dirty="0" err="1"/>
              <a:t>Infectia</a:t>
            </a:r>
            <a:r>
              <a:rPr lang="en-US" sz="3600" b="1" dirty="0"/>
              <a:t> cu </a:t>
            </a:r>
            <a:r>
              <a:rPr lang="en-US" sz="3600" b="1" i="1" dirty="0"/>
              <a:t>B. pertussis</a:t>
            </a:r>
            <a:r>
              <a:rPr lang="en-US" sz="3600" b="1" dirty="0"/>
              <a:t>)-</a:t>
            </a:r>
            <a:r>
              <a:rPr lang="en-US" sz="3600" b="1" dirty="0" err="1"/>
              <a:t>boala</a:t>
            </a:r>
            <a:r>
              <a:rPr lang="en-US" sz="3600" b="1" dirty="0"/>
              <a:t> </a:t>
            </a:r>
            <a:r>
              <a:rPr lang="en-US" sz="3600" b="1" dirty="0" err="1"/>
              <a:t>respiratorie</a:t>
            </a:r>
            <a:r>
              <a:rPr lang="en-US" sz="3600" b="1" dirty="0"/>
              <a:t> </a:t>
            </a:r>
            <a:r>
              <a:rPr lang="en-US" sz="3600" b="1" dirty="0" err="1"/>
              <a:t>extrem</a:t>
            </a:r>
            <a:r>
              <a:rPr lang="en-US" sz="3600" b="1" dirty="0"/>
              <a:t> de </a:t>
            </a:r>
            <a:r>
              <a:rPr lang="en-US" sz="3600" b="1" dirty="0" err="1"/>
              <a:t>contagioasa</a:t>
            </a:r>
            <a:endParaRPr lang="ro-RO" sz="3600" b="1" dirty="0"/>
          </a:p>
        </p:txBody>
      </p:sp>
      <p:sp>
        <p:nvSpPr>
          <p:cNvPr id="6" name="CasetăText 5">
            <a:extLst>
              <a:ext uri="{FF2B5EF4-FFF2-40B4-BE49-F238E27FC236}">
                <a16:creationId xmlns:a16="http://schemas.microsoft.com/office/drawing/2014/main" id="{7AB84946-FEDC-74C8-C3AB-E16ECC13973E}"/>
              </a:ext>
            </a:extLst>
          </p:cNvPr>
          <p:cNvSpPr txBox="1"/>
          <p:nvPr/>
        </p:nvSpPr>
        <p:spPr>
          <a:xfrm>
            <a:off x="690585" y="1977845"/>
            <a:ext cx="16840200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 err="1">
                <a:latin typeface="+mj-lt"/>
              </a:rPr>
              <a:t>Tusea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convulsiva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este</a:t>
            </a:r>
            <a:r>
              <a:rPr lang="en-US" sz="3200" dirty="0">
                <a:latin typeface="+mj-lt"/>
              </a:rPr>
              <a:t> o </a:t>
            </a:r>
            <a:r>
              <a:rPr lang="en-US" sz="3200" dirty="0" err="1">
                <a:latin typeface="+mj-lt"/>
              </a:rPr>
              <a:t>boala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infectioasa</a:t>
            </a:r>
            <a:r>
              <a:rPr lang="en-US" sz="3200" dirty="0">
                <a:latin typeface="+mj-lt"/>
              </a:rPr>
              <a:t> acuta </a:t>
            </a:r>
            <a:r>
              <a:rPr lang="en-US" sz="3200" dirty="0" err="1">
                <a:latin typeface="+mj-lt"/>
              </a:rPr>
              <a:t>determinata</a:t>
            </a:r>
            <a:r>
              <a:rPr lang="en-US" sz="3200" dirty="0">
                <a:latin typeface="+mj-lt"/>
              </a:rPr>
              <a:t> de bacteria </a:t>
            </a:r>
            <a:r>
              <a:rPr lang="en-US" sz="3200" i="1" dirty="0">
                <a:latin typeface="+mj-lt"/>
              </a:rPr>
              <a:t>Bordetella pertussis</a:t>
            </a:r>
            <a:r>
              <a:rPr lang="en-US" sz="3200" dirty="0">
                <a:latin typeface="+mj-lt"/>
              </a:rPr>
              <a:t>, agent </a:t>
            </a:r>
            <a:r>
              <a:rPr lang="en-US" sz="3200" dirty="0" err="1">
                <a:latin typeface="+mj-lt"/>
              </a:rPr>
              <a:t>patogen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intalnit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doar</a:t>
            </a:r>
            <a:r>
              <a:rPr lang="en-US" sz="3200" dirty="0">
                <a:latin typeface="+mj-lt"/>
              </a:rPr>
              <a:t> la om, </a:t>
            </a:r>
            <a:r>
              <a:rPr lang="en-US" sz="3200" dirty="0" err="1">
                <a:latin typeface="+mj-lt"/>
              </a:rPr>
              <a:t>putand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afecta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toate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varstele</a:t>
            </a:r>
            <a:r>
              <a:rPr lang="en-US" sz="3200" dirty="0">
                <a:latin typeface="+mj-lt"/>
              </a:rPr>
              <a:t>. Dar a</a:t>
            </a:r>
            <a:r>
              <a:rPr lang="ro-RO" sz="3200" dirty="0" err="1">
                <a:latin typeface="+mj-lt"/>
              </a:rPr>
              <a:t>fectează</a:t>
            </a:r>
            <a:r>
              <a:rPr lang="ro-RO" sz="3200" dirty="0">
                <a:latin typeface="+mj-lt"/>
              </a:rPr>
              <a:t> în special </a:t>
            </a:r>
            <a:r>
              <a:rPr lang="ro-RO" sz="3200" b="1" dirty="0">
                <a:latin typeface="+mj-lt"/>
              </a:rPr>
              <a:t>copiii mici</a:t>
            </a:r>
            <a:r>
              <a:rPr lang="ro-RO" sz="3200" dirty="0">
                <a:latin typeface="+mj-lt"/>
              </a:rPr>
              <a:t>, </a:t>
            </a:r>
            <a:r>
              <a:rPr lang="en-US" sz="3200" dirty="0" err="1">
                <a:latin typeface="+mj-lt"/>
              </a:rPr>
              <a:t>insa</a:t>
            </a:r>
            <a:r>
              <a:rPr lang="ro-RO" sz="3200" dirty="0">
                <a:latin typeface="+mj-lt"/>
              </a:rPr>
              <a:t> poate apărea la orice vârstă dacă </a:t>
            </a:r>
            <a:r>
              <a:rPr lang="en-US" sz="3200" dirty="0" err="1">
                <a:latin typeface="+mj-lt"/>
              </a:rPr>
              <a:t>pacientul</a:t>
            </a:r>
            <a:r>
              <a:rPr lang="en-US" sz="3200" dirty="0">
                <a:latin typeface="+mj-lt"/>
              </a:rPr>
              <a:t> nu </a:t>
            </a:r>
            <a:r>
              <a:rPr lang="en-US" sz="3200" dirty="0" err="1">
                <a:latin typeface="+mj-lt"/>
              </a:rPr>
              <a:t>este</a:t>
            </a:r>
            <a:r>
              <a:rPr lang="en-US" sz="3200" dirty="0">
                <a:latin typeface="+mj-lt"/>
              </a:rPr>
              <a:t> </a:t>
            </a:r>
            <a:r>
              <a:rPr lang="ro-RO" sz="3200" dirty="0">
                <a:latin typeface="+mj-lt"/>
              </a:rPr>
              <a:t>vaccinat sau dacă </a:t>
            </a:r>
            <a:r>
              <a:rPr lang="en-US" sz="3200" dirty="0">
                <a:latin typeface="+mj-lt"/>
              </a:rPr>
              <a:t>are </a:t>
            </a:r>
            <a:r>
              <a:rPr lang="ro-RO" sz="3200" dirty="0">
                <a:latin typeface="+mj-lt"/>
              </a:rPr>
              <a:t>imunitatea scăzut</a:t>
            </a:r>
            <a:r>
              <a:rPr lang="en-US" sz="3200" dirty="0">
                <a:latin typeface="+mj-lt"/>
              </a:rPr>
              <a:t>a</a:t>
            </a:r>
            <a:r>
              <a:rPr lang="ro-RO" sz="3200" dirty="0">
                <a:latin typeface="+mj-lt"/>
              </a:rPr>
              <a:t>.</a:t>
            </a:r>
            <a:endParaRPr lang="en-US" sz="3200" dirty="0">
              <a:latin typeface="+mj-lt"/>
            </a:endParaRPr>
          </a:p>
          <a:p>
            <a:r>
              <a:rPr lang="en-US" sz="3200" dirty="0">
                <a:latin typeface="+mj-lt"/>
              </a:rPr>
              <a:t>    </a:t>
            </a:r>
            <a:r>
              <a:rPr lang="en-US" sz="3200" dirty="0" err="1">
                <a:latin typeface="+mj-lt"/>
              </a:rPr>
              <a:t>Perioada</a:t>
            </a:r>
            <a:r>
              <a:rPr lang="en-US" sz="3200" dirty="0">
                <a:latin typeface="+mj-lt"/>
              </a:rPr>
              <a:t> de </a:t>
            </a:r>
            <a:r>
              <a:rPr lang="en-US" sz="3200" dirty="0" err="1">
                <a:latin typeface="+mj-lt"/>
              </a:rPr>
              <a:t>incubatie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medie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este</a:t>
            </a:r>
            <a:r>
              <a:rPr lang="en-US" sz="3200" dirty="0">
                <a:latin typeface="+mj-lt"/>
              </a:rPr>
              <a:t> de </a:t>
            </a:r>
          </a:p>
          <a:p>
            <a:r>
              <a:rPr lang="en-US" sz="3200" dirty="0">
                <a:latin typeface="+mj-lt"/>
              </a:rPr>
              <a:t>7-10 </a:t>
            </a:r>
            <a:r>
              <a:rPr lang="en-US" sz="3200" dirty="0" err="1">
                <a:latin typeface="+mj-lt"/>
              </a:rPr>
              <a:t>zile</a:t>
            </a:r>
            <a:r>
              <a:rPr lang="en-US" sz="3200" dirty="0">
                <a:latin typeface="+mj-lt"/>
              </a:rPr>
              <a:t>, cu </a:t>
            </a:r>
            <a:r>
              <a:rPr lang="en-US" sz="3200" dirty="0" err="1">
                <a:latin typeface="+mj-lt"/>
              </a:rPr>
              <a:t>limite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intre</a:t>
            </a:r>
            <a:r>
              <a:rPr lang="en-US" sz="3200" dirty="0">
                <a:latin typeface="+mj-lt"/>
              </a:rPr>
              <a:t> 5 </a:t>
            </a:r>
            <a:r>
              <a:rPr lang="en-US" sz="3200" dirty="0" err="1">
                <a:latin typeface="+mj-lt"/>
              </a:rPr>
              <a:t>si</a:t>
            </a:r>
            <a:r>
              <a:rPr lang="en-US" sz="3200" dirty="0">
                <a:latin typeface="+mj-lt"/>
              </a:rPr>
              <a:t> 21 </a:t>
            </a:r>
            <a:r>
              <a:rPr lang="en-US" sz="3200" dirty="0" err="1">
                <a:latin typeface="+mj-lt"/>
              </a:rPr>
              <a:t>zile</a:t>
            </a:r>
            <a:endParaRPr lang="en-US" sz="3200" dirty="0">
              <a:latin typeface="+mj-lt"/>
            </a:endParaRPr>
          </a:p>
          <a:p>
            <a:r>
              <a:rPr lang="en-US" sz="3200" dirty="0">
                <a:latin typeface="+mj-lt"/>
              </a:rPr>
              <a:t>     </a:t>
            </a:r>
            <a:r>
              <a:rPr lang="en-US" sz="3200" dirty="0" err="1">
                <a:latin typeface="+mj-lt"/>
              </a:rPr>
              <a:t>Transmiterea</a:t>
            </a:r>
            <a:r>
              <a:rPr lang="en-US" sz="3200" dirty="0">
                <a:latin typeface="+mj-lt"/>
              </a:rPr>
              <a:t> </a:t>
            </a:r>
            <a:r>
              <a:rPr lang="en-US" sz="3200" i="1" dirty="0">
                <a:latin typeface="+mj-lt"/>
              </a:rPr>
              <a:t>B. pertussis </a:t>
            </a:r>
            <a:r>
              <a:rPr lang="en-US" sz="3200" dirty="0" err="1">
                <a:latin typeface="+mj-lt"/>
              </a:rPr>
              <a:t>apare</a:t>
            </a:r>
            <a:r>
              <a:rPr lang="en-US" sz="3200" dirty="0">
                <a:latin typeface="+mj-lt"/>
              </a:rPr>
              <a:t> in </a:t>
            </a:r>
            <a:r>
              <a:rPr lang="en-US" sz="3200" dirty="0" err="1">
                <a:latin typeface="+mj-lt"/>
              </a:rPr>
              <a:t>urma</a:t>
            </a:r>
            <a:r>
              <a:rPr lang="en-US" sz="3200" dirty="0">
                <a:latin typeface="+mj-lt"/>
              </a:rPr>
              <a:t> </a:t>
            </a:r>
          </a:p>
          <a:p>
            <a:r>
              <a:rPr lang="en-US" sz="3200" dirty="0" err="1">
                <a:latin typeface="+mj-lt"/>
              </a:rPr>
              <a:t>contactului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apropiat</a:t>
            </a:r>
            <a:r>
              <a:rPr lang="en-US" sz="3200" dirty="0">
                <a:latin typeface="+mj-lt"/>
              </a:rPr>
              <a:t>, direct, cu </a:t>
            </a:r>
            <a:r>
              <a:rPr lang="en-US" sz="3200" dirty="0" err="1">
                <a:latin typeface="+mj-lt"/>
              </a:rPr>
              <a:t>persoana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infectata</a:t>
            </a:r>
            <a:endParaRPr lang="en-US" sz="3200" dirty="0">
              <a:latin typeface="+mj-lt"/>
            </a:endParaRPr>
          </a:p>
          <a:p>
            <a:r>
              <a:rPr lang="en-US" sz="3200" dirty="0">
                <a:latin typeface="+mj-lt"/>
              </a:rPr>
              <a:t>     Este </a:t>
            </a:r>
            <a:r>
              <a:rPr lang="en-US" sz="3200" dirty="0" err="1">
                <a:latin typeface="+mj-lt"/>
              </a:rPr>
              <a:t>inalt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contagioasa</a:t>
            </a:r>
            <a:r>
              <a:rPr lang="en-US" sz="3200" dirty="0">
                <a:latin typeface="+mj-lt"/>
              </a:rPr>
              <a:t>, </a:t>
            </a:r>
            <a:r>
              <a:rPr lang="en-US" sz="3200" dirty="0" err="1">
                <a:latin typeface="+mj-lt"/>
              </a:rPr>
              <a:t>pana</a:t>
            </a:r>
            <a:r>
              <a:rPr lang="en-US" sz="3200" dirty="0">
                <a:latin typeface="+mj-lt"/>
              </a:rPr>
              <a:t> la 90% </a:t>
            </a:r>
            <a:r>
              <a:rPr lang="en-US" sz="3200" dirty="0" err="1">
                <a:latin typeface="+mj-lt"/>
              </a:rPr>
              <a:t>dintre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contactii</a:t>
            </a:r>
            <a:r>
              <a:rPr lang="en-US" sz="3200" dirty="0">
                <a:latin typeface="+mj-lt"/>
              </a:rPr>
              <a:t> </a:t>
            </a:r>
          </a:p>
          <a:p>
            <a:r>
              <a:rPr lang="en-US" sz="3200" dirty="0" err="1">
                <a:latin typeface="+mj-lt"/>
              </a:rPr>
              <a:t>familiali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dezvolta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boala</a:t>
            </a:r>
            <a:endParaRPr lang="en-US" sz="3200" dirty="0">
              <a:latin typeface="+mj-lt"/>
            </a:endParaRPr>
          </a:p>
          <a:p>
            <a:r>
              <a:rPr lang="en-US" sz="3200" dirty="0">
                <a:latin typeface="+mj-lt"/>
              </a:rPr>
              <a:t>       </a:t>
            </a:r>
            <a:r>
              <a:rPr lang="en-US" sz="3200" dirty="0" err="1">
                <a:latin typeface="+mj-lt"/>
              </a:rPr>
              <a:t>Tusea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convulsiva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reprezinta</a:t>
            </a:r>
            <a:r>
              <a:rPr lang="en-US" sz="3200" dirty="0">
                <a:latin typeface="+mj-lt"/>
              </a:rPr>
              <a:t> o </a:t>
            </a:r>
            <a:r>
              <a:rPr lang="en-US" sz="3200" dirty="0" err="1">
                <a:latin typeface="+mj-lt"/>
              </a:rPr>
              <a:t>cauza</a:t>
            </a:r>
            <a:r>
              <a:rPr lang="en-US" sz="3200" dirty="0">
                <a:latin typeface="+mj-lt"/>
              </a:rPr>
              <a:t> majora</a:t>
            </a:r>
          </a:p>
          <a:p>
            <a:r>
              <a:rPr lang="en-US" sz="3200" dirty="0">
                <a:latin typeface="+mj-lt"/>
              </a:rPr>
              <a:t>de </a:t>
            </a:r>
            <a:r>
              <a:rPr lang="en-US" sz="3200" dirty="0" err="1">
                <a:latin typeface="+mj-lt"/>
              </a:rPr>
              <a:t>mortalitate</a:t>
            </a:r>
            <a:r>
              <a:rPr lang="en-US" sz="3200" dirty="0">
                <a:latin typeface="+mj-lt"/>
              </a:rPr>
              <a:t>, in special in </a:t>
            </a:r>
            <a:r>
              <a:rPr lang="en-US" sz="3200" dirty="0" err="1">
                <a:latin typeface="+mj-lt"/>
              </a:rPr>
              <a:t>randul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sugarilor</a:t>
            </a:r>
            <a:endParaRPr lang="en-US" sz="3200" dirty="0">
              <a:latin typeface="+mj-lt"/>
            </a:endParaRPr>
          </a:p>
          <a:p>
            <a:r>
              <a:rPr lang="en-US" sz="3200" dirty="0">
                <a:latin typeface="+mj-lt"/>
              </a:rPr>
              <a:t>       Conform </a:t>
            </a:r>
            <a:r>
              <a:rPr lang="en-US" sz="3200" dirty="0" err="1">
                <a:latin typeface="+mj-lt"/>
              </a:rPr>
              <a:t>studiilor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aproape</a:t>
            </a:r>
            <a:r>
              <a:rPr lang="en-US" sz="3200" dirty="0">
                <a:latin typeface="+mj-lt"/>
              </a:rPr>
              <a:t> 30% </a:t>
            </a:r>
            <a:r>
              <a:rPr lang="en-US" sz="3200" dirty="0" err="1">
                <a:latin typeface="+mj-lt"/>
              </a:rPr>
              <a:t>dintre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pacienti</a:t>
            </a:r>
            <a:endParaRPr lang="en-US" sz="3200" dirty="0">
              <a:latin typeface="+mj-lt"/>
            </a:endParaRPr>
          </a:p>
          <a:p>
            <a:r>
              <a:rPr lang="en-US" sz="3200" dirty="0">
                <a:latin typeface="+mj-lt"/>
              </a:rPr>
              <a:t>continua </a:t>
            </a:r>
            <a:r>
              <a:rPr lang="en-US" sz="3200" dirty="0" err="1">
                <a:latin typeface="+mj-lt"/>
              </a:rPr>
              <a:t>sa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tuseasca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si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dupa</a:t>
            </a:r>
            <a:r>
              <a:rPr lang="en-US" sz="3200" dirty="0">
                <a:latin typeface="+mj-lt"/>
              </a:rPr>
              <a:t> 90 de </a:t>
            </a:r>
            <a:r>
              <a:rPr lang="en-US" sz="3200" dirty="0" err="1">
                <a:latin typeface="+mj-lt"/>
              </a:rPr>
              <a:t>zile</a:t>
            </a:r>
            <a:r>
              <a:rPr lang="en-US" sz="3200" dirty="0">
                <a:latin typeface="+mj-lt"/>
              </a:rPr>
              <a:t> de la </a:t>
            </a:r>
            <a:r>
              <a:rPr lang="en-US" sz="3200" dirty="0" err="1">
                <a:latin typeface="+mj-lt"/>
              </a:rPr>
              <a:t>diagnosticare</a:t>
            </a:r>
            <a:endParaRPr lang="en-US" sz="3200" dirty="0">
              <a:latin typeface="+mj-lt"/>
            </a:endParaRPr>
          </a:p>
        </p:txBody>
      </p:sp>
      <p:pic>
        <p:nvPicPr>
          <p:cNvPr id="10" name="Imagine 9">
            <a:extLst>
              <a:ext uri="{FF2B5EF4-FFF2-40B4-BE49-F238E27FC236}">
                <a16:creationId xmlns:a16="http://schemas.microsoft.com/office/drawing/2014/main" id="{8673F4C2-3E1C-EB2A-E4D7-7D5583B99C9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55842" y="3254503"/>
            <a:ext cx="8571875" cy="5715000"/>
          </a:xfrm>
          <a:prstGeom prst="rect">
            <a:avLst/>
          </a:prstGeom>
        </p:spPr>
      </p:pic>
      <p:sp>
        <p:nvSpPr>
          <p:cNvPr id="11" name="Freeform 24">
            <a:extLst>
              <a:ext uri="{FF2B5EF4-FFF2-40B4-BE49-F238E27FC236}">
                <a16:creationId xmlns:a16="http://schemas.microsoft.com/office/drawing/2014/main" id="{9D03BDB4-E490-0F29-ED6F-E0AE4D6ED463}"/>
              </a:ext>
            </a:extLst>
          </p:cNvPr>
          <p:cNvSpPr/>
          <p:nvPr/>
        </p:nvSpPr>
        <p:spPr>
          <a:xfrm>
            <a:off x="532572" y="3590190"/>
            <a:ext cx="515178" cy="588103"/>
          </a:xfrm>
          <a:custGeom>
            <a:avLst/>
            <a:gdLst/>
            <a:ahLst/>
            <a:cxnLst/>
            <a:rect l="l" t="t" r="r" b="b"/>
            <a:pathLst>
              <a:path w="760318" h="761703">
                <a:moveTo>
                  <a:pt x="0" y="0"/>
                </a:moveTo>
                <a:lnTo>
                  <a:pt x="760318" y="0"/>
                </a:lnTo>
                <a:lnTo>
                  <a:pt x="760318" y="761703"/>
                </a:lnTo>
                <a:lnTo>
                  <a:pt x="0" y="76170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24">
            <a:extLst>
              <a:ext uri="{FF2B5EF4-FFF2-40B4-BE49-F238E27FC236}">
                <a16:creationId xmlns:a16="http://schemas.microsoft.com/office/drawing/2014/main" id="{1758CA03-0DFD-3F7A-C890-DCE1977C6504}"/>
              </a:ext>
            </a:extLst>
          </p:cNvPr>
          <p:cNvSpPr/>
          <p:nvPr/>
        </p:nvSpPr>
        <p:spPr>
          <a:xfrm>
            <a:off x="532572" y="4461802"/>
            <a:ext cx="515178" cy="588103"/>
          </a:xfrm>
          <a:custGeom>
            <a:avLst/>
            <a:gdLst/>
            <a:ahLst/>
            <a:cxnLst/>
            <a:rect l="l" t="t" r="r" b="b"/>
            <a:pathLst>
              <a:path w="760318" h="761703">
                <a:moveTo>
                  <a:pt x="0" y="0"/>
                </a:moveTo>
                <a:lnTo>
                  <a:pt x="760318" y="0"/>
                </a:lnTo>
                <a:lnTo>
                  <a:pt x="760318" y="761703"/>
                </a:lnTo>
                <a:lnTo>
                  <a:pt x="0" y="76170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24">
            <a:extLst>
              <a:ext uri="{FF2B5EF4-FFF2-40B4-BE49-F238E27FC236}">
                <a16:creationId xmlns:a16="http://schemas.microsoft.com/office/drawing/2014/main" id="{05A5BA52-92F1-1B90-9190-C88CB6A3946C}"/>
              </a:ext>
            </a:extLst>
          </p:cNvPr>
          <p:cNvSpPr/>
          <p:nvPr/>
        </p:nvSpPr>
        <p:spPr>
          <a:xfrm>
            <a:off x="499626" y="5352557"/>
            <a:ext cx="515178" cy="588103"/>
          </a:xfrm>
          <a:custGeom>
            <a:avLst/>
            <a:gdLst/>
            <a:ahLst/>
            <a:cxnLst/>
            <a:rect l="l" t="t" r="r" b="b"/>
            <a:pathLst>
              <a:path w="760318" h="761703">
                <a:moveTo>
                  <a:pt x="0" y="0"/>
                </a:moveTo>
                <a:lnTo>
                  <a:pt x="760318" y="0"/>
                </a:lnTo>
                <a:lnTo>
                  <a:pt x="760318" y="761703"/>
                </a:lnTo>
                <a:lnTo>
                  <a:pt x="0" y="76170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24">
            <a:extLst>
              <a:ext uri="{FF2B5EF4-FFF2-40B4-BE49-F238E27FC236}">
                <a16:creationId xmlns:a16="http://schemas.microsoft.com/office/drawing/2014/main" id="{A9E14E2E-D3C6-3E4E-6A48-CA9CE7527382}"/>
              </a:ext>
            </a:extLst>
          </p:cNvPr>
          <p:cNvSpPr/>
          <p:nvPr/>
        </p:nvSpPr>
        <p:spPr>
          <a:xfrm>
            <a:off x="462824" y="6394571"/>
            <a:ext cx="515178" cy="588103"/>
          </a:xfrm>
          <a:custGeom>
            <a:avLst/>
            <a:gdLst/>
            <a:ahLst/>
            <a:cxnLst/>
            <a:rect l="l" t="t" r="r" b="b"/>
            <a:pathLst>
              <a:path w="760318" h="761703">
                <a:moveTo>
                  <a:pt x="0" y="0"/>
                </a:moveTo>
                <a:lnTo>
                  <a:pt x="760318" y="0"/>
                </a:lnTo>
                <a:lnTo>
                  <a:pt x="760318" y="761703"/>
                </a:lnTo>
                <a:lnTo>
                  <a:pt x="0" y="76170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24">
            <a:extLst>
              <a:ext uri="{FF2B5EF4-FFF2-40B4-BE49-F238E27FC236}">
                <a16:creationId xmlns:a16="http://schemas.microsoft.com/office/drawing/2014/main" id="{891AFCE0-5CAC-1093-65FE-4A9467A56E93}"/>
              </a:ext>
            </a:extLst>
          </p:cNvPr>
          <p:cNvSpPr/>
          <p:nvPr/>
        </p:nvSpPr>
        <p:spPr>
          <a:xfrm>
            <a:off x="432996" y="7358632"/>
            <a:ext cx="515178" cy="588103"/>
          </a:xfrm>
          <a:custGeom>
            <a:avLst/>
            <a:gdLst/>
            <a:ahLst/>
            <a:cxnLst/>
            <a:rect l="l" t="t" r="r" b="b"/>
            <a:pathLst>
              <a:path w="760318" h="761703">
                <a:moveTo>
                  <a:pt x="0" y="0"/>
                </a:moveTo>
                <a:lnTo>
                  <a:pt x="760318" y="0"/>
                </a:lnTo>
                <a:lnTo>
                  <a:pt x="760318" y="761703"/>
                </a:lnTo>
                <a:lnTo>
                  <a:pt x="0" y="76170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08240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ine 16">
            <a:extLst>
              <a:ext uri="{FF2B5EF4-FFF2-40B4-BE49-F238E27FC236}">
                <a16:creationId xmlns:a16="http://schemas.microsoft.com/office/drawing/2014/main" id="{F12FF49D-9A25-F65D-CFE4-B3F8505F2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21" y="342900"/>
            <a:ext cx="6492803" cy="5303980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091833" y="8596565"/>
            <a:ext cx="1873085" cy="1283063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 flipH="1">
            <a:off x="13457652" y="1597534"/>
            <a:ext cx="5268361" cy="13998062"/>
          </a:xfrm>
          <a:custGeom>
            <a:avLst/>
            <a:gdLst/>
            <a:ahLst/>
            <a:cxnLst/>
            <a:rect l="l" t="t" r="r" b="b"/>
            <a:pathLst>
              <a:path w="5268361" h="13998062">
                <a:moveTo>
                  <a:pt x="5268361" y="0"/>
                </a:moveTo>
                <a:lnTo>
                  <a:pt x="0" y="0"/>
                </a:lnTo>
                <a:lnTo>
                  <a:pt x="0" y="13998062"/>
                </a:lnTo>
                <a:lnTo>
                  <a:pt x="5268361" y="13998062"/>
                </a:lnTo>
                <a:lnTo>
                  <a:pt x="526836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19" name="Imagine 18" descr="O imagine care conține Chip de om, îmbrăcăminte, persoană, text&#10;&#10;Conținutul generat de inteligența artificială poate fi incorect.">
            <a:extLst>
              <a:ext uri="{FF2B5EF4-FFF2-40B4-BE49-F238E27FC236}">
                <a16:creationId xmlns:a16="http://schemas.microsoft.com/office/drawing/2014/main" id="{F8B29BEE-8C99-3892-5E0C-41CFAE6491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831" y="3298669"/>
            <a:ext cx="6492803" cy="4696422"/>
          </a:xfrm>
          <a:prstGeom prst="rect">
            <a:avLst/>
          </a:prstGeom>
        </p:spPr>
      </p:pic>
      <p:pic>
        <p:nvPicPr>
          <p:cNvPr id="21" name="Imagine 20" descr="O imagine care conține text, Chip de om, băiat, copil mic&#10;&#10;Conținutul generat de inteligența artificială poate fi incorect.">
            <a:extLst>
              <a:ext uri="{FF2B5EF4-FFF2-40B4-BE49-F238E27FC236}">
                <a16:creationId xmlns:a16="http://schemas.microsoft.com/office/drawing/2014/main" id="{5B6D4B26-8CAC-9115-68BC-7286CE7AC5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58" y="5975947"/>
            <a:ext cx="5930166" cy="4145539"/>
          </a:xfrm>
          <a:prstGeom prst="rect">
            <a:avLst/>
          </a:prstGeom>
        </p:spPr>
      </p:pic>
      <p:pic>
        <p:nvPicPr>
          <p:cNvPr id="23" name="Imagine 22" descr="O imagine care conține text, captură de ecran, Font, Pagină web&#10;&#10;Conținutul generat de inteligența artificială poate fi incorect.">
            <a:extLst>
              <a:ext uri="{FF2B5EF4-FFF2-40B4-BE49-F238E27FC236}">
                <a16:creationId xmlns:a16="http://schemas.microsoft.com/office/drawing/2014/main" id="{B9C5E067-99CE-DECB-1740-B21BD4BE35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321" y="7540721"/>
            <a:ext cx="7452867" cy="3139326"/>
          </a:xfrm>
          <a:prstGeom prst="rect">
            <a:avLst/>
          </a:prstGeom>
        </p:spPr>
      </p:pic>
      <p:sp>
        <p:nvSpPr>
          <p:cNvPr id="25" name="CasetăText 24">
            <a:extLst>
              <a:ext uri="{FF2B5EF4-FFF2-40B4-BE49-F238E27FC236}">
                <a16:creationId xmlns:a16="http://schemas.microsoft.com/office/drawing/2014/main" id="{806B8BC2-D12B-5D3B-3E77-E70D3CF9D32A}"/>
              </a:ext>
            </a:extLst>
          </p:cNvPr>
          <p:cNvSpPr txBox="1"/>
          <p:nvPr/>
        </p:nvSpPr>
        <p:spPr>
          <a:xfrm>
            <a:off x="6400800" y="317938"/>
            <a:ext cx="9067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0" dirty="0">
                <a:effectLst/>
                <a:latin typeface="+mj-lt"/>
              </a:rPr>
              <a:t>I</a:t>
            </a:r>
            <a:r>
              <a:rPr lang="ro-RO" sz="3600" b="1" i="0" dirty="0">
                <a:effectLst/>
                <a:latin typeface="+mj-lt"/>
              </a:rPr>
              <a:t>n primele patru luni ale anului 2024, </a:t>
            </a:r>
            <a:r>
              <a:rPr lang="en-US" sz="3600" b="1" dirty="0">
                <a:latin typeface="+mj-lt"/>
              </a:rPr>
              <a:t>s-au </a:t>
            </a:r>
            <a:r>
              <a:rPr lang="en-US" sz="3600" b="1" dirty="0" err="1">
                <a:latin typeface="+mj-lt"/>
              </a:rPr>
              <a:t>inregistrat</a:t>
            </a:r>
            <a:r>
              <a:rPr lang="en-US" sz="3600" b="1" dirty="0">
                <a:latin typeface="+mj-lt"/>
              </a:rPr>
              <a:t> </a:t>
            </a:r>
            <a:r>
              <a:rPr lang="ro-RO" sz="3600" b="1" i="0" dirty="0">
                <a:effectLst/>
                <a:latin typeface="+mj-lt"/>
              </a:rPr>
              <a:t>112 cazuri de tuse convulsivă, reprezentând o creștere semnificativă față de 16 cazuri în anul 2023 și de 93 de cazuri media celor cinci ani </a:t>
            </a:r>
            <a:r>
              <a:rPr lang="ro-RO" sz="3600" b="1" i="0" dirty="0" err="1">
                <a:effectLst/>
                <a:latin typeface="+mj-lt"/>
              </a:rPr>
              <a:t>prepandemici</a:t>
            </a:r>
            <a:r>
              <a:rPr lang="ro-RO" sz="3600" b="1" i="0" dirty="0">
                <a:effectLst/>
                <a:latin typeface="+mj-lt"/>
              </a:rPr>
              <a:t> (2015-2019).</a:t>
            </a:r>
            <a:endParaRPr lang="ro-RO" sz="36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66862849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tăText 3">
            <a:extLst>
              <a:ext uri="{FF2B5EF4-FFF2-40B4-BE49-F238E27FC236}">
                <a16:creationId xmlns:a16="http://schemas.microsoft.com/office/drawing/2014/main" id="{BA6DEB0D-3815-AB16-BE9C-6220B3868CD9}"/>
              </a:ext>
            </a:extLst>
          </p:cNvPr>
          <p:cNvSpPr txBox="1"/>
          <p:nvPr/>
        </p:nvSpPr>
        <p:spPr>
          <a:xfrm>
            <a:off x="8610600" y="3695700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8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).</a:t>
            </a:r>
            <a:r>
              <a:rPr lang="ro-RO" dirty="0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endParaRPr lang="ro-RO" b="0" i="0" dirty="0">
              <a:solidFill>
                <a:srgbClr val="40404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6" name="CasetăText 5">
            <a:extLst>
              <a:ext uri="{FF2B5EF4-FFF2-40B4-BE49-F238E27FC236}">
                <a16:creationId xmlns:a16="http://schemas.microsoft.com/office/drawing/2014/main" id="{59001BF8-A012-9903-85D9-7ECA10055E17}"/>
              </a:ext>
            </a:extLst>
          </p:cNvPr>
          <p:cNvSpPr txBox="1"/>
          <p:nvPr/>
        </p:nvSpPr>
        <p:spPr>
          <a:xfrm>
            <a:off x="762000" y="304800"/>
            <a:ext cx="9906000" cy="9325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20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ro-RO" sz="2400" b="1" dirty="0">
                <a:solidFill>
                  <a:srgbClr val="000000"/>
                </a:solidFill>
                <a:latin typeface="+mj-lt"/>
              </a:rPr>
              <a:t>Situația epidemiologică în România</a:t>
            </a:r>
            <a:br>
              <a:rPr lang="ro-RO" sz="2400" dirty="0">
                <a:solidFill>
                  <a:srgbClr val="404040"/>
                </a:solidFill>
                <a:latin typeface="+mj-lt"/>
              </a:rPr>
            </a:br>
            <a:r>
              <a:rPr lang="ro-RO" sz="2400" dirty="0">
                <a:solidFill>
                  <a:srgbClr val="000000"/>
                </a:solidFill>
                <a:latin typeface="+mj-lt"/>
              </a:rPr>
              <a:t>În contextul creșterii incidenței tusei convulsive în EU/EEA, au fost înregistrate în România, în primele 4 luni ale anului 2024, </a:t>
            </a:r>
            <a:r>
              <a:rPr lang="ro-RO" sz="2400" b="1" dirty="0">
                <a:solidFill>
                  <a:srgbClr val="000000"/>
                </a:solidFill>
                <a:latin typeface="+mj-lt"/>
              </a:rPr>
              <a:t>112 cazuri </a:t>
            </a:r>
            <a:r>
              <a:rPr lang="ro-RO" sz="2400" dirty="0">
                <a:solidFill>
                  <a:srgbClr val="000000"/>
                </a:solidFill>
                <a:latin typeface="+mj-lt"/>
              </a:rPr>
              <a:t>de tuse convulsivă, reprezentând o creștere semnificativă față de 16 cazuri înregistrate în anul 2023, respectiv 93 cazuri media celor 5 ani pre-pandemici (2015-2019).</a:t>
            </a:r>
            <a:br>
              <a:rPr lang="ro-RO" sz="2400" dirty="0">
                <a:solidFill>
                  <a:srgbClr val="404040"/>
                </a:solidFill>
                <a:latin typeface="+mj-lt"/>
              </a:rPr>
            </a:br>
            <a:r>
              <a:rPr lang="ro-RO" sz="2400" b="1" dirty="0">
                <a:solidFill>
                  <a:srgbClr val="000000"/>
                </a:solidFill>
                <a:latin typeface="+mj-lt"/>
              </a:rPr>
              <a:t>Au fost înregistrate 2 decese, ambele la sugari.</a:t>
            </a:r>
            <a:br>
              <a:rPr lang="ro-RO" sz="2400" dirty="0">
                <a:solidFill>
                  <a:srgbClr val="404040"/>
                </a:solidFill>
                <a:latin typeface="+mj-lt"/>
              </a:rPr>
            </a:br>
            <a:r>
              <a:rPr lang="ro-RO" sz="2400" dirty="0">
                <a:solidFill>
                  <a:srgbClr val="000000"/>
                </a:solidFill>
                <a:latin typeface="+mj-lt"/>
              </a:rPr>
              <a:t>Cazurile au fost înregistrate în 22 județe ale țării, iar grupa de vârstă cea mai afectată este 0-4 ani. Un procent de 33% dintre cazuri sunt sugari, din care </a:t>
            </a:r>
            <a:r>
              <a:rPr lang="ro-RO" sz="2400" b="1" dirty="0">
                <a:latin typeface="+mj-lt"/>
              </a:rPr>
              <a:t>89% erau eligibili pentru vaccinare.</a:t>
            </a:r>
            <a:br>
              <a:rPr lang="ro-RO" sz="2400" b="1" dirty="0">
                <a:latin typeface="+mj-lt"/>
              </a:rPr>
            </a:br>
            <a:r>
              <a:rPr lang="ro-RO" sz="2400" dirty="0">
                <a:solidFill>
                  <a:srgbClr val="000000"/>
                </a:solidFill>
                <a:latin typeface="+mj-lt"/>
              </a:rPr>
              <a:t>Din numărul total de 112 cazuri, </a:t>
            </a:r>
            <a:r>
              <a:rPr lang="ro-RO" sz="2400" b="1" dirty="0">
                <a:latin typeface="+mj-lt"/>
              </a:rPr>
              <a:t>78% nu aveau nicio doză de vaccin </a:t>
            </a:r>
            <a:r>
              <a:rPr lang="ro-RO" sz="2400" dirty="0">
                <a:solidFill>
                  <a:srgbClr val="000000"/>
                </a:solidFill>
                <a:latin typeface="+mj-lt"/>
              </a:rPr>
              <a:t>în antecedente, deși procentul </a:t>
            </a:r>
            <a:r>
              <a:rPr lang="ro-RO" sz="2400" b="1" dirty="0">
                <a:latin typeface="+mj-lt"/>
              </a:rPr>
              <a:t>optim era de 95% cu cel puțin o doză de vaccin</a:t>
            </a:r>
            <a:r>
              <a:rPr lang="ro-RO" sz="2400" dirty="0">
                <a:solidFill>
                  <a:srgbClr val="000000"/>
                </a:solidFill>
                <a:latin typeface="+mj-lt"/>
              </a:rPr>
              <a:t>.</a:t>
            </a:r>
            <a:endParaRPr lang="ro-RO" sz="2400" dirty="0">
              <a:solidFill>
                <a:srgbClr val="404040"/>
              </a:solidFill>
              <a:latin typeface="+mj-lt"/>
            </a:endParaRPr>
          </a:p>
          <a:p>
            <a:r>
              <a:rPr lang="ro-RO" sz="2400" dirty="0">
                <a:solidFill>
                  <a:srgbClr val="000000"/>
                </a:solidFill>
                <a:latin typeface="+mj-lt"/>
              </a:rPr>
              <a:t>Recomandări pentru populație</a:t>
            </a:r>
            <a:br>
              <a:rPr lang="ro-RO" sz="2400" dirty="0">
                <a:solidFill>
                  <a:srgbClr val="404040"/>
                </a:solidFill>
                <a:latin typeface="+mj-lt"/>
              </a:rPr>
            </a:br>
            <a:r>
              <a:rPr lang="ro-RO" sz="2400" dirty="0">
                <a:solidFill>
                  <a:srgbClr val="000000"/>
                </a:solidFill>
                <a:latin typeface="+mj-lt"/>
              </a:rPr>
              <a:t>1. prezentarea la medic la apariția simptomelor sugestive: accese de tuse intense și prelungite, vomă după accesele de tuse, dificultate în respirație la sugar, inspir zgomotos (”tuse măgărească”);</a:t>
            </a:r>
            <a:br>
              <a:rPr lang="ro-RO" sz="2400" dirty="0">
                <a:solidFill>
                  <a:srgbClr val="404040"/>
                </a:solidFill>
                <a:latin typeface="+mj-lt"/>
              </a:rPr>
            </a:br>
            <a:r>
              <a:rPr lang="ro-RO" sz="2400" dirty="0">
                <a:solidFill>
                  <a:srgbClr val="000000"/>
                </a:solidFill>
                <a:latin typeface="+mj-lt"/>
              </a:rPr>
              <a:t>2</a:t>
            </a:r>
            <a:r>
              <a:rPr lang="ro-RO" sz="2400" b="1" dirty="0">
                <a:latin typeface="+mj-lt"/>
              </a:rPr>
              <a:t>. </a:t>
            </a:r>
            <a:r>
              <a:rPr lang="ro-RO" sz="2400" b="1" dirty="0">
                <a:solidFill>
                  <a:srgbClr val="FF0000"/>
                </a:solidFill>
                <a:latin typeface="+mj-lt"/>
              </a:rPr>
              <a:t>vaccinarea la timp a sugarilor și recuperarea restanțierilor</a:t>
            </a:r>
            <a:r>
              <a:rPr lang="ro-RO" sz="2400" b="1" dirty="0">
                <a:latin typeface="+mj-lt"/>
              </a:rPr>
              <a:t>;</a:t>
            </a:r>
            <a:br>
              <a:rPr lang="ro-RO" sz="2400" dirty="0">
                <a:solidFill>
                  <a:srgbClr val="404040"/>
                </a:solidFill>
                <a:latin typeface="+mj-lt"/>
              </a:rPr>
            </a:br>
            <a:r>
              <a:rPr lang="ro-RO" sz="2400" dirty="0">
                <a:solidFill>
                  <a:srgbClr val="000000"/>
                </a:solidFill>
                <a:latin typeface="+mj-lt"/>
              </a:rPr>
              <a:t>3. </a:t>
            </a:r>
            <a:r>
              <a:rPr lang="ro-RO" sz="2400" b="1" dirty="0">
                <a:solidFill>
                  <a:srgbClr val="FF0000"/>
                </a:solidFill>
                <a:latin typeface="+mj-lt"/>
              </a:rPr>
              <a:t>vaccinarea gravidei</a:t>
            </a:r>
            <a:r>
              <a:rPr lang="ro-RO" sz="2400" dirty="0">
                <a:solidFill>
                  <a:srgbClr val="000000"/>
                </a:solidFill>
                <a:latin typeface="+mj-lt"/>
              </a:rPr>
              <a:t>, în vederea asigurării protecției sugarului mic, dar și a mamei;</a:t>
            </a:r>
            <a:br>
              <a:rPr lang="ro-RO" sz="2400" dirty="0">
                <a:solidFill>
                  <a:srgbClr val="404040"/>
                </a:solidFill>
                <a:latin typeface="+mj-lt"/>
              </a:rPr>
            </a:br>
            <a:r>
              <a:rPr lang="ro-RO" sz="2400" dirty="0">
                <a:solidFill>
                  <a:srgbClr val="000000"/>
                </a:solidFill>
                <a:latin typeface="+mj-lt"/>
              </a:rPr>
              <a:t>4. </a:t>
            </a:r>
            <a:r>
              <a:rPr lang="ro-RO" sz="2400" b="1" dirty="0">
                <a:solidFill>
                  <a:srgbClr val="FF0000"/>
                </a:solidFill>
                <a:latin typeface="+mj-lt"/>
              </a:rPr>
              <a:t>vaccinarea adultului, cu rapel la fiecare 10 ani;</a:t>
            </a:r>
            <a:br>
              <a:rPr lang="ro-RO" sz="2400" b="1" dirty="0">
                <a:solidFill>
                  <a:srgbClr val="FF0000"/>
                </a:solidFill>
                <a:latin typeface="+mj-lt"/>
              </a:rPr>
            </a:br>
            <a:r>
              <a:rPr lang="ro-RO" sz="2400" u="sng" dirty="0">
                <a:solidFill>
                  <a:srgbClr val="000000"/>
                </a:solidFill>
                <a:latin typeface="+mj-lt"/>
              </a:rPr>
              <a:t>Amintim că prin Ord.MS nr.3120/2023 vaccinul pentru categoriile menționate la pct. 3. și 4. este compensat 100%.</a:t>
            </a:r>
            <a:br>
              <a:rPr lang="ro-RO" sz="2400" dirty="0">
                <a:solidFill>
                  <a:srgbClr val="404040"/>
                </a:solidFill>
                <a:latin typeface="+mj-lt"/>
              </a:rPr>
            </a:br>
            <a:r>
              <a:rPr lang="ro-RO" sz="2400" dirty="0">
                <a:solidFill>
                  <a:srgbClr val="000000"/>
                </a:solidFill>
                <a:latin typeface="+mj-lt"/>
              </a:rPr>
              <a:t>5</a:t>
            </a:r>
            <a:r>
              <a:rPr lang="ro-RO" sz="2400" b="1" dirty="0">
                <a:latin typeface="+mj-lt"/>
              </a:rPr>
              <a:t>. </a:t>
            </a:r>
            <a:r>
              <a:rPr lang="ro-RO" sz="2400" b="1" dirty="0">
                <a:solidFill>
                  <a:srgbClr val="FF0000"/>
                </a:solidFill>
                <a:latin typeface="+mj-lt"/>
              </a:rPr>
              <a:t>promovarea vaccinării de tip ”</a:t>
            </a:r>
            <a:r>
              <a:rPr lang="ro-RO" sz="2400" b="1" dirty="0" err="1">
                <a:solidFill>
                  <a:srgbClr val="FF0000"/>
                </a:solidFill>
                <a:latin typeface="+mj-lt"/>
              </a:rPr>
              <a:t>cocooning</a:t>
            </a:r>
            <a:r>
              <a:rPr lang="ro-RO" sz="2400" b="1" dirty="0">
                <a:solidFill>
                  <a:srgbClr val="FF0000"/>
                </a:solidFill>
                <a:latin typeface="+mj-lt"/>
              </a:rPr>
              <a:t>” </a:t>
            </a:r>
            <a:r>
              <a:rPr lang="ro-RO" sz="2400" dirty="0">
                <a:solidFill>
                  <a:srgbClr val="000000"/>
                </a:solidFill>
                <a:latin typeface="+mj-lt"/>
              </a:rPr>
              <a:t>în anturajul sugarului (într-o familie care așteaptă un nou-născut, atât părinții, </a:t>
            </a:r>
            <a:r>
              <a:rPr lang="ro-RO" sz="2400" dirty="0" err="1">
                <a:solidFill>
                  <a:srgbClr val="000000"/>
                </a:solidFill>
                <a:latin typeface="+mj-lt"/>
              </a:rPr>
              <a:t>cît</a:t>
            </a:r>
            <a:r>
              <a:rPr lang="ro-RO" sz="2400" dirty="0">
                <a:solidFill>
                  <a:srgbClr val="000000"/>
                </a:solidFill>
                <a:latin typeface="+mj-lt"/>
              </a:rPr>
              <a:t> și bunicii și frații sugarului să fie vaccinați conform calendarului național de vaccinare sau recomandărilor pentru </a:t>
            </a:r>
            <a:r>
              <a:rPr lang="ro-RO" sz="2400" dirty="0" err="1">
                <a:solidFill>
                  <a:srgbClr val="000000"/>
                </a:solidFill>
                <a:latin typeface="+mj-lt"/>
              </a:rPr>
              <a:t>adulț</a:t>
            </a:r>
            <a:r>
              <a:rPr lang="en-US" sz="2400" dirty="0">
                <a:solidFill>
                  <a:srgbClr val="000000"/>
                </a:solidFill>
                <a:latin typeface="+mj-lt"/>
              </a:rPr>
              <a:t>).</a:t>
            </a:r>
            <a:endParaRPr lang="ro-RO" sz="2400" dirty="0">
              <a:latin typeface="+mj-lt"/>
            </a:endParaRPr>
          </a:p>
        </p:txBody>
      </p:sp>
      <p:pic>
        <p:nvPicPr>
          <p:cNvPr id="8" name="Imagine 7" descr="O imagine care conține text, Chip de om, îmbrăcăminte, persoană&#10;&#10;Conținutul generat de inteligența artificială poate fi incorect.">
            <a:extLst>
              <a:ext uri="{FF2B5EF4-FFF2-40B4-BE49-F238E27FC236}">
                <a16:creationId xmlns:a16="http://schemas.microsoft.com/office/drawing/2014/main" id="{459601E8-7434-BD6D-3F30-7764CFCD9D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8600" y="1943100"/>
            <a:ext cx="5642907" cy="8001000"/>
          </a:xfrm>
          <a:prstGeom prst="rect">
            <a:avLst/>
          </a:prstGeom>
        </p:spPr>
      </p:pic>
      <p:sp>
        <p:nvSpPr>
          <p:cNvPr id="9" name="CasetăText 8">
            <a:extLst>
              <a:ext uri="{FF2B5EF4-FFF2-40B4-BE49-F238E27FC236}">
                <a16:creationId xmlns:a16="http://schemas.microsoft.com/office/drawing/2014/main" id="{971C1A68-8A88-5BE9-A296-EC753BA0D13A}"/>
              </a:ext>
            </a:extLst>
          </p:cNvPr>
          <p:cNvSpPr txBox="1"/>
          <p:nvPr/>
        </p:nvSpPr>
        <p:spPr>
          <a:xfrm>
            <a:off x="12877800" y="34290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14 </a:t>
            </a:r>
            <a:r>
              <a:rPr lang="en-US" sz="3600" b="1" dirty="0" err="1"/>
              <a:t>mai</a:t>
            </a:r>
            <a:r>
              <a:rPr lang="en-US" sz="3600" b="1" dirty="0"/>
              <a:t> 2024</a:t>
            </a:r>
            <a:endParaRPr lang="ro-RO" sz="3600" b="1" dirty="0"/>
          </a:p>
        </p:txBody>
      </p:sp>
    </p:spTree>
    <p:extLst>
      <p:ext uri="{BB962C8B-B14F-4D97-AF65-F5344CB8AC3E}">
        <p14:creationId xmlns:p14="http://schemas.microsoft.com/office/powerpoint/2010/main" val="1332669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tăText 1">
            <a:extLst>
              <a:ext uri="{FF2B5EF4-FFF2-40B4-BE49-F238E27FC236}">
                <a16:creationId xmlns:a16="http://schemas.microsoft.com/office/drawing/2014/main" id="{B0B235EA-A3C2-469E-C8C0-1B10B96F7A9B}"/>
              </a:ext>
            </a:extLst>
          </p:cNvPr>
          <p:cNvSpPr txBox="1"/>
          <p:nvPr/>
        </p:nvSpPr>
        <p:spPr>
          <a:xfrm>
            <a:off x="1219200" y="355312"/>
            <a:ext cx="960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CALENDARUL NATIONAL DE VACCINARE</a:t>
            </a:r>
            <a:endParaRPr lang="ro-RO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A0A2CA3B-ADB2-97D3-00CD-4EE5C5FA9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-2552700"/>
            <a:ext cx="13716000" cy="14782800"/>
          </a:xfrm>
          <a:prstGeom prst="rect">
            <a:avLst/>
          </a:prstGeom>
        </p:spPr>
      </p:pic>
      <p:sp>
        <p:nvSpPr>
          <p:cNvPr id="5" name="CasetăText 4">
            <a:extLst>
              <a:ext uri="{FF2B5EF4-FFF2-40B4-BE49-F238E27FC236}">
                <a16:creationId xmlns:a16="http://schemas.microsoft.com/office/drawing/2014/main" id="{F93F37DD-7C6B-CEBF-999F-39B4FEBB8C7F}"/>
              </a:ext>
            </a:extLst>
          </p:cNvPr>
          <p:cNvSpPr txBox="1"/>
          <p:nvPr/>
        </p:nvSpPr>
        <p:spPr>
          <a:xfrm>
            <a:off x="3048000" y="94869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Sursa</a:t>
            </a:r>
            <a:r>
              <a:rPr lang="en-US" dirty="0"/>
              <a:t>: DSPJ Brasov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643233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usea convulsivă la copii | scmbcc.md">
            <a:extLst>
              <a:ext uri="{FF2B5EF4-FFF2-40B4-BE49-F238E27FC236}">
                <a16:creationId xmlns:a16="http://schemas.microsoft.com/office/drawing/2014/main" id="{8946E004-5C10-0AE6-6001-97EB93928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211" y="2280006"/>
            <a:ext cx="28575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use convulsiva la copii: cauze, simptome, tratament | Dr. Max Farmacie">
            <a:extLst>
              <a:ext uri="{FF2B5EF4-FFF2-40B4-BE49-F238E27FC236}">
                <a16:creationId xmlns:a16="http://schemas.microsoft.com/office/drawing/2014/main" id="{25CD5B61-C417-56EE-9D5A-7DAC5F368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99" y="4762500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use la copii: despre tuse seaca si tuse productiva (diferente si remedii)">
            <a:extLst>
              <a:ext uri="{FF2B5EF4-FFF2-40B4-BE49-F238E27FC236}">
                <a16:creationId xmlns:a16="http://schemas.microsoft.com/office/drawing/2014/main" id="{6A6631E3-A2F5-7BDB-D2D2-6B29297E1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138" y="1308730"/>
            <a:ext cx="2144969" cy="1427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tusea uscata la bebelusi | Qbebe.ro">
            <a:extLst>
              <a:ext uri="{FF2B5EF4-FFF2-40B4-BE49-F238E27FC236}">
                <a16:creationId xmlns:a16="http://schemas.microsoft.com/office/drawing/2014/main" id="{F6865359-C7F8-3F48-C257-BF1D49033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911" y="578106"/>
            <a:ext cx="2952750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Tuse seaca la copii | Qbebe.ro">
            <a:extLst>
              <a:ext uri="{FF2B5EF4-FFF2-40B4-BE49-F238E27FC236}">
                <a16:creationId xmlns:a16="http://schemas.microsoft.com/office/drawing/2014/main" id="{09B50B6B-E3B1-F712-5A9D-449D6A0C7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956" y="906334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16 remedii naturiste pentru tuse: calmeaza rapid">
            <a:extLst>
              <a:ext uri="{FF2B5EF4-FFF2-40B4-BE49-F238E27FC236}">
                <a16:creationId xmlns:a16="http://schemas.microsoft.com/office/drawing/2014/main" id="{E86AEB9A-9677-D395-013D-4AF24DC463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104" y="2736109"/>
            <a:ext cx="1652396" cy="11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Leacuri din bătrâni pentru ameliorarea tusei la copii – Faunus Plant">
            <a:extLst>
              <a:ext uri="{FF2B5EF4-FFF2-40B4-BE49-F238E27FC236}">
                <a16:creationId xmlns:a16="http://schemas.microsoft.com/office/drawing/2014/main" id="{D81B7FB2-9AF9-A06F-15CC-25364848D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183" y="2222013"/>
            <a:ext cx="182880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Tusea seaca la copii: cele mai frecvente cauze">
            <a:extLst>
              <a:ext uri="{FF2B5EF4-FFF2-40B4-BE49-F238E27FC236}">
                <a16:creationId xmlns:a16="http://schemas.microsoft.com/office/drawing/2014/main" id="{C44B6F4F-32C5-5B21-0207-BB142DFC9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17" y="8491924"/>
            <a:ext cx="2847975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Tusea şi gâtul iritat la copii. Remedii naturale care ameliorează tusea şi  gâtul iritat | Demamici.ro">
            <a:extLst>
              <a:ext uri="{FF2B5EF4-FFF2-40B4-BE49-F238E27FC236}">
                <a16:creationId xmlns:a16="http://schemas.microsoft.com/office/drawing/2014/main" id="{EB161973-F753-4A43-05BE-8AD8A0AD20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196" y="5677514"/>
            <a:ext cx="2485929" cy="121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Tusea la copii. Dr. Mihai Craiu: „Medicamentele date în doze repetate sunt  inutile și uneori dăunătoare“ | adevarul.ro">
            <a:extLst>
              <a:ext uri="{FF2B5EF4-FFF2-40B4-BE49-F238E27FC236}">
                <a16:creationId xmlns:a16="http://schemas.microsoft.com/office/drawing/2014/main" id="{A785ED0F-921F-0583-0D0D-574415EA6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6026" y="3533775"/>
            <a:ext cx="2847975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După ce mai mult de 300 de copii au murit în urma ingestiei de sirop de tuse,  în unele țări cu nivel scăzut de dezvoltare, Organizația Mondială a  Sănătații a lansat o">
            <a:extLst>
              <a:ext uri="{FF2B5EF4-FFF2-40B4-BE49-F238E27FC236}">
                <a16:creationId xmlns:a16="http://schemas.microsoft.com/office/drawing/2014/main" id="{B28EABC2-CF42-3016-87EA-176B559B0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2125" y="3706801"/>
            <a:ext cx="1548937" cy="155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Scout Moor Pharmacy » Red Flags in Baby Coughs: What Every Parent Needs to  Know - Scout Moor Pharmacy">
            <a:extLst>
              <a:ext uri="{FF2B5EF4-FFF2-40B4-BE49-F238E27FC236}">
                <a16:creationId xmlns:a16="http://schemas.microsoft.com/office/drawing/2014/main" id="{AD415A77-9956-6264-A250-C2645AE40C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028" y="4173693"/>
            <a:ext cx="2351750" cy="117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8 Types of Coughs in Children, Toddlers, and Babies">
            <a:extLst>
              <a:ext uri="{FF2B5EF4-FFF2-40B4-BE49-F238E27FC236}">
                <a16:creationId xmlns:a16="http://schemas.microsoft.com/office/drawing/2014/main" id="{99398767-4340-3F39-14C5-BD4A3AB21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183" y="6819055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Ways to Ease Your Baby's Cough in the Comfort of Home">
            <a:extLst>
              <a:ext uri="{FF2B5EF4-FFF2-40B4-BE49-F238E27FC236}">
                <a16:creationId xmlns:a16="http://schemas.microsoft.com/office/drawing/2014/main" id="{92B114B3-A6EC-6A65-E02A-286E2F8CC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733" y="8454351"/>
            <a:ext cx="1981047" cy="1127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Baby Coughing In Sleep: Causes &amp; How To Soothe Your Baby – Dr. Noze Best">
            <a:extLst>
              <a:ext uri="{FF2B5EF4-FFF2-40B4-BE49-F238E27FC236}">
                <a16:creationId xmlns:a16="http://schemas.microsoft.com/office/drawing/2014/main" id="{7745A8C0-50CF-32DE-0CD3-3F9C1E9E9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666" y="5778219"/>
            <a:ext cx="2257114" cy="150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Your Child's Cough Could Be the Best Remedy for An Illness |  YourCareEverywhere">
            <a:extLst>
              <a:ext uri="{FF2B5EF4-FFF2-40B4-BE49-F238E27FC236}">
                <a16:creationId xmlns:a16="http://schemas.microsoft.com/office/drawing/2014/main" id="{4BC50C74-3573-CC85-29A9-EE9D57A87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043" y="7081116"/>
            <a:ext cx="1828800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 8">
            <a:extLst>
              <a:ext uri="{FF2B5EF4-FFF2-40B4-BE49-F238E27FC236}">
                <a16:creationId xmlns:a16="http://schemas.microsoft.com/office/drawing/2014/main" id="{2C8C6A14-6F0D-6CFC-D707-1A0BA00D2722}"/>
              </a:ext>
            </a:extLst>
          </p:cNvPr>
          <p:cNvSpPr/>
          <p:nvPr/>
        </p:nvSpPr>
        <p:spPr>
          <a:xfrm flipH="1">
            <a:off x="14906878" y="327946"/>
            <a:ext cx="3360320" cy="3845747"/>
          </a:xfrm>
          <a:custGeom>
            <a:avLst/>
            <a:gdLst/>
            <a:ahLst/>
            <a:cxnLst/>
            <a:rect l="l" t="t" r="r" b="b"/>
            <a:pathLst>
              <a:path w="3997726" h="5832227">
                <a:moveTo>
                  <a:pt x="3997726" y="0"/>
                </a:moveTo>
                <a:lnTo>
                  <a:pt x="0" y="0"/>
                </a:lnTo>
                <a:lnTo>
                  <a:pt x="0" y="5832227"/>
                </a:lnTo>
                <a:lnTo>
                  <a:pt x="3997726" y="5832227"/>
                </a:lnTo>
                <a:lnTo>
                  <a:pt x="3997726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o-RO" dirty="0"/>
          </a:p>
        </p:txBody>
      </p:sp>
      <p:graphicFrame>
        <p:nvGraphicFramePr>
          <p:cNvPr id="5" name="Substituent conținut 3">
            <a:extLst>
              <a:ext uri="{FF2B5EF4-FFF2-40B4-BE49-F238E27FC236}">
                <a16:creationId xmlns:a16="http://schemas.microsoft.com/office/drawing/2014/main" id="{B633BAAC-CEFE-9452-F36F-A34E42B946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1617253"/>
              </p:ext>
            </p:extLst>
          </p:nvPr>
        </p:nvGraphicFramePr>
        <p:xfrm>
          <a:off x="7478562" y="3845747"/>
          <a:ext cx="10515600" cy="5649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graphicFrame>
        <p:nvGraphicFramePr>
          <p:cNvPr id="6" name="Substituent conținut 3">
            <a:extLst>
              <a:ext uri="{FF2B5EF4-FFF2-40B4-BE49-F238E27FC236}">
                <a16:creationId xmlns:a16="http://schemas.microsoft.com/office/drawing/2014/main" id="{C1222A47-6187-E655-9905-A376431A27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75482"/>
              </p:ext>
            </p:extLst>
          </p:nvPr>
        </p:nvGraphicFramePr>
        <p:xfrm>
          <a:off x="7763875" y="578107"/>
          <a:ext cx="10009905" cy="9213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1"/>
          </a:graphicData>
        </a:graphic>
      </p:graphicFrame>
    </p:spTree>
    <p:extLst>
      <p:ext uri="{BB962C8B-B14F-4D97-AF65-F5344CB8AC3E}">
        <p14:creationId xmlns:p14="http://schemas.microsoft.com/office/powerpoint/2010/main" val="171932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5">
            <a:extLst>
              <a:ext uri="{FF2B5EF4-FFF2-40B4-BE49-F238E27FC236}">
                <a16:creationId xmlns:a16="http://schemas.microsoft.com/office/drawing/2014/main" id="{A9189FD8-183D-ECB9-6F1A-82E7A5B235BB}"/>
              </a:ext>
            </a:extLst>
          </p:cNvPr>
          <p:cNvSpPr/>
          <p:nvPr/>
        </p:nvSpPr>
        <p:spPr>
          <a:xfrm>
            <a:off x="0" y="253842"/>
            <a:ext cx="3618347" cy="4889658"/>
          </a:xfrm>
          <a:custGeom>
            <a:avLst/>
            <a:gdLst/>
            <a:ahLst/>
            <a:cxnLst/>
            <a:rect l="l" t="t" r="r" b="b"/>
            <a:pathLst>
              <a:path w="3618347" h="4889658">
                <a:moveTo>
                  <a:pt x="0" y="0"/>
                </a:moveTo>
                <a:lnTo>
                  <a:pt x="3618347" y="0"/>
                </a:lnTo>
                <a:lnTo>
                  <a:pt x="3618347" y="4889658"/>
                </a:lnTo>
                <a:lnTo>
                  <a:pt x="0" y="48896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o-RO" dirty="0"/>
          </a:p>
        </p:txBody>
      </p:sp>
      <p:pic>
        <p:nvPicPr>
          <p:cNvPr id="3" name="Imagine 2">
            <a:extLst>
              <a:ext uri="{FF2B5EF4-FFF2-40B4-BE49-F238E27FC236}">
                <a16:creationId xmlns:a16="http://schemas.microsoft.com/office/drawing/2014/main" id="{D26B762E-1C3E-124D-D828-EF938ABDED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9427" y="253842"/>
            <a:ext cx="8382000" cy="12573000"/>
          </a:xfrm>
          <a:prstGeom prst="rect">
            <a:avLst/>
          </a:prstGeom>
        </p:spPr>
      </p:pic>
      <p:sp>
        <p:nvSpPr>
          <p:cNvPr id="5" name="CasetăText 4">
            <a:extLst>
              <a:ext uri="{FF2B5EF4-FFF2-40B4-BE49-F238E27FC236}">
                <a16:creationId xmlns:a16="http://schemas.microsoft.com/office/drawing/2014/main" id="{7DCAE593-31B7-DEBD-9179-C2134F7B3102}"/>
              </a:ext>
            </a:extLst>
          </p:cNvPr>
          <p:cNvSpPr txBox="1"/>
          <p:nvPr/>
        </p:nvSpPr>
        <p:spPr>
          <a:xfrm>
            <a:off x="4247573" y="765979"/>
            <a:ext cx="5410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/>
              <a:t>In </a:t>
            </a:r>
            <a:r>
              <a:rPr lang="en-US" sz="3600" dirty="0" err="1"/>
              <a:t>perioada</a:t>
            </a:r>
            <a:r>
              <a:rPr lang="en-US" sz="3600" dirty="0"/>
              <a:t> </a:t>
            </a:r>
            <a:r>
              <a:rPr lang="en-US" sz="3600" dirty="0" err="1"/>
              <a:t>mai</a:t>
            </a:r>
            <a:r>
              <a:rPr lang="en-US" sz="3600" dirty="0"/>
              <a:t> 2024-ianuarie 2025, in </a:t>
            </a:r>
            <a:r>
              <a:rPr lang="en-US" sz="3600" dirty="0" err="1"/>
              <a:t>cadrul</a:t>
            </a:r>
            <a:r>
              <a:rPr lang="en-US" sz="3600" dirty="0"/>
              <a:t> </a:t>
            </a:r>
            <a:r>
              <a:rPr lang="en-US" sz="3600" dirty="0" err="1"/>
              <a:t>Spitalului</a:t>
            </a:r>
            <a:r>
              <a:rPr lang="en-US" sz="3600" dirty="0"/>
              <a:t> Clinic de </a:t>
            </a:r>
            <a:r>
              <a:rPr lang="en-US" sz="3600" dirty="0" err="1"/>
              <a:t>Urgenta</a:t>
            </a:r>
            <a:r>
              <a:rPr lang="en-US" sz="3600" dirty="0"/>
              <a:t> </a:t>
            </a:r>
            <a:r>
              <a:rPr lang="en-US" sz="3600" dirty="0" err="1"/>
              <a:t>pentru</a:t>
            </a:r>
            <a:r>
              <a:rPr lang="en-US" sz="3600" dirty="0"/>
              <a:t> </a:t>
            </a:r>
            <a:r>
              <a:rPr lang="en-US" sz="3600" dirty="0" err="1"/>
              <a:t>Copii</a:t>
            </a:r>
            <a:r>
              <a:rPr lang="en-US" sz="3600" dirty="0"/>
              <a:t> Brasov au </a:t>
            </a:r>
            <a:r>
              <a:rPr lang="en-US" sz="3600" dirty="0" err="1"/>
              <a:t>fost</a:t>
            </a:r>
            <a:r>
              <a:rPr lang="en-US" sz="3600" dirty="0"/>
              <a:t> </a:t>
            </a:r>
            <a:r>
              <a:rPr lang="en-US" sz="3600" dirty="0" err="1"/>
              <a:t>gtratati</a:t>
            </a:r>
            <a:r>
              <a:rPr lang="en-US" sz="3600" dirty="0"/>
              <a:t> 238 de </a:t>
            </a:r>
            <a:r>
              <a:rPr lang="en-US" sz="3600" dirty="0" err="1"/>
              <a:t>copii</a:t>
            </a:r>
            <a:r>
              <a:rPr lang="en-US" sz="3600" dirty="0"/>
              <a:t> </a:t>
            </a:r>
            <a:r>
              <a:rPr lang="en-US" sz="3600" dirty="0" err="1"/>
              <a:t>diagnosticati</a:t>
            </a:r>
            <a:r>
              <a:rPr lang="en-US" sz="3600" dirty="0"/>
              <a:t> </a:t>
            </a:r>
            <a:r>
              <a:rPr lang="en-US" sz="3600" dirty="0" err="1"/>
              <a:t>si</a:t>
            </a:r>
            <a:r>
              <a:rPr lang="en-US" sz="3600" dirty="0"/>
              <a:t> </a:t>
            </a:r>
            <a:r>
              <a:rPr lang="en-US" sz="3600" dirty="0" err="1"/>
              <a:t>confirmati</a:t>
            </a:r>
            <a:r>
              <a:rPr lang="en-US" sz="3600" dirty="0"/>
              <a:t> cu </a:t>
            </a:r>
            <a:r>
              <a:rPr lang="en-US" sz="3600" dirty="0" err="1"/>
              <a:t>Tuse</a:t>
            </a:r>
            <a:r>
              <a:rPr lang="en-US" sz="3600" dirty="0"/>
              <a:t> </a:t>
            </a:r>
            <a:r>
              <a:rPr lang="en-US" sz="3600" dirty="0" err="1"/>
              <a:t>convulsiva</a:t>
            </a:r>
            <a:endParaRPr lang="ro-RO" sz="3600" dirty="0"/>
          </a:p>
        </p:txBody>
      </p:sp>
      <p:graphicFrame>
        <p:nvGraphicFramePr>
          <p:cNvPr id="6" name="Substituent conținut 3">
            <a:extLst>
              <a:ext uri="{FF2B5EF4-FFF2-40B4-BE49-F238E27FC236}">
                <a16:creationId xmlns:a16="http://schemas.microsoft.com/office/drawing/2014/main" id="{A7351983-CD5D-01A0-3164-73ACF2DE7F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1191801"/>
              </p:ext>
            </p:extLst>
          </p:nvPr>
        </p:nvGraphicFramePr>
        <p:xfrm>
          <a:off x="0" y="4686300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448493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tăText 2">
            <a:extLst>
              <a:ext uri="{FF2B5EF4-FFF2-40B4-BE49-F238E27FC236}">
                <a16:creationId xmlns:a16="http://schemas.microsoft.com/office/drawing/2014/main" id="{7B8EFF0C-AE7F-CF71-6201-1C8B0C26EC4D}"/>
              </a:ext>
            </a:extLst>
          </p:cNvPr>
          <p:cNvSpPr txBox="1"/>
          <p:nvPr/>
        </p:nvSpPr>
        <p:spPr>
          <a:xfrm>
            <a:off x="4972050" y="1223503"/>
            <a:ext cx="73152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">
              <a:buNone/>
            </a:pPr>
            <a:r>
              <a:rPr lang="de-DE" sz="4000" b="1" i="0" u="none" strike="noStrike" dirty="0">
                <a:effectLst/>
                <a:latin typeface="Aptos Narrow" panose="020B0004020202020204" pitchFamily="34" charset="0"/>
              </a:rPr>
              <a:t>Varsta medie a pacientilor la internare a fost de 1 an, 3 luni și 14 zile, varsta eligibila pentru vaccinare cu 3 doze de vaccin impotriva tusei convulsive </a:t>
            </a:r>
            <a:endParaRPr lang="de-DE" sz="4000" b="1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Freeform 21">
            <a:extLst>
              <a:ext uri="{FF2B5EF4-FFF2-40B4-BE49-F238E27FC236}">
                <a16:creationId xmlns:a16="http://schemas.microsoft.com/office/drawing/2014/main" id="{386EAB32-F3B5-B27E-B8D4-FE96EBE635BF}"/>
              </a:ext>
            </a:extLst>
          </p:cNvPr>
          <p:cNvSpPr/>
          <p:nvPr/>
        </p:nvSpPr>
        <p:spPr>
          <a:xfrm>
            <a:off x="1828800" y="1036555"/>
            <a:ext cx="2667000" cy="7844558"/>
          </a:xfrm>
          <a:custGeom>
            <a:avLst/>
            <a:gdLst/>
            <a:ahLst/>
            <a:cxnLst/>
            <a:rect l="l" t="t" r="r" b="b"/>
            <a:pathLst>
              <a:path w="4024191" h="11178308">
                <a:moveTo>
                  <a:pt x="0" y="0"/>
                </a:moveTo>
                <a:lnTo>
                  <a:pt x="4024191" y="0"/>
                </a:lnTo>
                <a:lnTo>
                  <a:pt x="4024191" y="11178309"/>
                </a:lnTo>
                <a:lnTo>
                  <a:pt x="0" y="111783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o-RO" dirty="0"/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CE882B84-3065-9EA5-DF08-0CCEC3D0AAB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3893594" y="292154"/>
            <a:ext cx="2694436" cy="2694436"/>
          </a:xfrm>
          <a:prstGeom prst="rect">
            <a:avLst/>
          </a:prstGeom>
        </p:spPr>
      </p:pic>
      <p:pic>
        <p:nvPicPr>
          <p:cNvPr id="12" name="Imagine 11">
            <a:extLst>
              <a:ext uri="{FF2B5EF4-FFF2-40B4-BE49-F238E27FC236}">
                <a16:creationId xmlns:a16="http://schemas.microsoft.com/office/drawing/2014/main" id="{0427425C-A052-7AFD-A8F8-68CC1A44B1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4626" y="5156987"/>
            <a:ext cx="3591426" cy="4286848"/>
          </a:xfrm>
          <a:prstGeom prst="rect">
            <a:avLst/>
          </a:prstGeom>
        </p:spPr>
      </p:pic>
      <p:pic>
        <p:nvPicPr>
          <p:cNvPr id="13" name="Picture 8">
            <a:extLst>
              <a:ext uri="{FF2B5EF4-FFF2-40B4-BE49-F238E27FC236}">
                <a16:creationId xmlns:a16="http://schemas.microsoft.com/office/drawing/2014/main" id="{DDDDA784-235E-6068-0EC6-33E6C7B6C4D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2801600" y="3624738"/>
            <a:ext cx="4458895" cy="4235950"/>
          </a:xfrm>
          <a:prstGeom prst="rect">
            <a:avLst/>
          </a:prstGeom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D312D498-CA22-39D0-732D-65BE6F9A6CB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-185981" y="-939811"/>
            <a:ext cx="4458895" cy="4235950"/>
          </a:xfrm>
          <a:prstGeom prst="rect">
            <a:avLst/>
          </a:prstGeom>
        </p:spPr>
      </p:pic>
      <p:sp>
        <p:nvSpPr>
          <p:cNvPr id="15" name="Freeform 2">
            <a:extLst>
              <a:ext uri="{FF2B5EF4-FFF2-40B4-BE49-F238E27FC236}">
                <a16:creationId xmlns:a16="http://schemas.microsoft.com/office/drawing/2014/main" id="{95BC3512-9461-CF96-2FC9-6B39C510FB5D}"/>
              </a:ext>
            </a:extLst>
          </p:cNvPr>
          <p:cNvSpPr/>
          <p:nvPr/>
        </p:nvSpPr>
        <p:spPr>
          <a:xfrm rot="9745853">
            <a:off x="1923851" y="8379087"/>
            <a:ext cx="6123180" cy="5444063"/>
          </a:xfrm>
          <a:custGeom>
            <a:avLst/>
            <a:gdLst/>
            <a:ahLst/>
            <a:cxnLst/>
            <a:rect l="l" t="t" r="r" b="b"/>
            <a:pathLst>
              <a:path w="6123180" h="5444063">
                <a:moveTo>
                  <a:pt x="0" y="0"/>
                </a:moveTo>
                <a:lnTo>
                  <a:pt x="6123180" y="0"/>
                </a:lnTo>
                <a:lnTo>
                  <a:pt x="6123180" y="5444063"/>
                </a:lnTo>
                <a:lnTo>
                  <a:pt x="0" y="544406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CasetăText 15">
            <a:extLst>
              <a:ext uri="{FF2B5EF4-FFF2-40B4-BE49-F238E27FC236}">
                <a16:creationId xmlns:a16="http://schemas.microsoft.com/office/drawing/2014/main" id="{1C2ADE0A-786F-7A83-E287-2B83529BCADD}"/>
              </a:ext>
            </a:extLst>
          </p:cNvPr>
          <p:cNvSpPr txBox="1"/>
          <p:nvPr/>
        </p:nvSpPr>
        <p:spPr>
          <a:xfrm>
            <a:off x="3162300" y="6410887"/>
            <a:ext cx="861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Nu </a:t>
            </a:r>
            <a:r>
              <a:rPr lang="en-US" sz="6000" b="1" dirty="0" err="1"/>
              <a:t>este</a:t>
            </a:r>
            <a:r>
              <a:rPr lang="en-US" sz="6000" b="1" dirty="0"/>
              <a:t> </a:t>
            </a:r>
            <a:r>
              <a:rPr lang="en-US" sz="6000" b="1" dirty="0" err="1"/>
              <a:t>eficient</a:t>
            </a:r>
            <a:r>
              <a:rPr lang="en-US" sz="6000" b="1" dirty="0"/>
              <a:t> </a:t>
            </a:r>
            <a:r>
              <a:rPr lang="en-US" sz="6000" b="1" dirty="0" err="1"/>
              <a:t>vaccinul</a:t>
            </a:r>
            <a:r>
              <a:rPr lang="en-US" sz="6000" b="1" dirty="0"/>
              <a:t>?</a:t>
            </a:r>
            <a:endParaRPr lang="ro-RO" sz="6000" b="1" dirty="0"/>
          </a:p>
        </p:txBody>
      </p:sp>
    </p:spTree>
    <p:extLst>
      <p:ext uri="{BB962C8B-B14F-4D97-AF65-F5344CB8AC3E}">
        <p14:creationId xmlns:p14="http://schemas.microsoft.com/office/powerpoint/2010/main" val="30451943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>
            <a:extLst>
              <a:ext uri="{FF2B5EF4-FFF2-40B4-BE49-F238E27FC236}">
                <a16:creationId xmlns:a16="http://schemas.microsoft.com/office/drawing/2014/main" id="{C79A62EF-786B-8316-AC02-66003B16C225}"/>
              </a:ext>
            </a:extLst>
          </p:cNvPr>
          <p:cNvSpPr/>
          <p:nvPr/>
        </p:nvSpPr>
        <p:spPr>
          <a:xfrm rot="1345284">
            <a:off x="870077" y="264410"/>
            <a:ext cx="1516983" cy="1666505"/>
          </a:xfrm>
          <a:custGeom>
            <a:avLst/>
            <a:gdLst/>
            <a:ahLst/>
            <a:cxnLst/>
            <a:rect l="l" t="t" r="r" b="b"/>
            <a:pathLst>
              <a:path w="2911530" h="4293141">
                <a:moveTo>
                  <a:pt x="0" y="0"/>
                </a:moveTo>
                <a:lnTo>
                  <a:pt x="2911530" y="0"/>
                </a:lnTo>
                <a:lnTo>
                  <a:pt x="2911530" y="4293141"/>
                </a:lnTo>
                <a:lnTo>
                  <a:pt x="0" y="42931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2DE213FA-F19B-6F50-54A1-8E3F5D8F0D86}"/>
              </a:ext>
            </a:extLst>
          </p:cNvPr>
          <p:cNvSpPr/>
          <p:nvPr/>
        </p:nvSpPr>
        <p:spPr>
          <a:xfrm>
            <a:off x="14478000" y="1333500"/>
            <a:ext cx="3429000" cy="8305800"/>
          </a:xfrm>
          <a:custGeom>
            <a:avLst/>
            <a:gdLst/>
            <a:ahLst/>
            <a:cxnLst/>
            <a:rect l="l" t="t" r="r" b="b"/>
            <a:pathLst>
              <a:path w="6156960" h="15392400">
                <a:moveTo>
                  <a:pt x="0" y="0"/>
                </a:moveTo>
                <a:lnTo>
                  <a:pt x="6156960" y="0"/>
                </a:lnTo>
                <a:lnTo>
                  <a:pt x="6156960" y="15392400"/>
                </a:lnTo>
                <a:lnTo>
                  <a:pt x="0" y="15392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6" name="Diagramă 5">
            <a:extLst>
              <a:ext uri="{FF2B5EF4-FFF2-40B4-BE49-F238E27FC236}">
                <a16:creationId xmlns:a16="http://schemas.microsoft.com/office/drawing/2014/main" id="{EFB4A2FB-4D33-9A6D-1F09-FCFB2EEBBE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1357376"/>
              </p:ext>
            </p:extLst>
          </p:nvPr>
        </p:nvGraphicFramePr>
        <p:xfrm>
          <a:off x="3048000" y="1079500"/>
          <a:ext cx="9448800" cy="695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Diagramă 8">
            <a:extLst>
              <a:ext uri="{FF2B5EF4-FFF2-40B4-BE49-F238E27FC236}">
                <a16:creationId xmlns:a16="http://schemas.microsoft.com/office/drawing/2014/main" id="{B89CD1F8-74DE-1291-23E0-09DCBA52BA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9010211"/>
              </p:ext>
            </p:extLst>
          </p:nvPr>
        </p:nvGraphicFramePr>
        <p:xfrm>
          <a:off x="6248400" y="1606550"/>
          <a:ext cx="11201400" cy="7759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5" name="Diagramă 14">
            <a:extLst>
              <a:ext uri="{FF2B5EF4-FFF2-40B4-BE49-F238E27FC236}">
                <a16:creationId xmlns:a16="http://schemas.microsoft.com/office/drawing/2014/main" id="{F04B2FED-E639-712D-5DA4-CEE4B7FA6B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453665"/>
              </p:ext>
            </p:extLst>
          </p:nvPr>
        </p:nvGraphicFramePr>
        <p:xfrm>
          <a:off x="3048000" y="800100"/>
          <a:ext cx="12192000" cy="9486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6" name="Freeform 26">
            <a:extLst>
              <a:ext uri="{FF2B5EF4-FFF2-40B4-BE49-F238E27FC236}">
                <a16:creationId xmlns:a16="http://schemas.microsoft.com/office/drawing/2014/main" id="{AB90C1DC-AE14-09B8-580A-4B9F1FB9D277}"/>
              </a:ext>
            </a:extLst>
          </p:cNvPr>
          <p:cNvSpPr/>
          <p:nvPr/>
        </p:nvSpPr>
        <p:spPr>
          <a:xfrm rot="7259486">
            <a:off x="-3466333" y="6592596"/>
            <a:ext cx="7379696" cy="7312608"/>
          </a:xfrm>
          <a:custGeom>
            <a:avLst/>
            <a:gdLst/>
            <a:ahLst/>
            <a:cxnLst/>
            <a:rect l="l" t="t" r="r" b="b"/>
            <a:pathLst>
              <a:path w="7379696" h="7312608">
                <a:moveTo>
                  <a:pt x="0" y="0"/>
                </a:moveTo>
                <a:lnTo>
                  <a:pt x="7379697" y="0"/>
                </a:lnTo>
                <a:lnTo>
                  <a:pt x="7379697" y="7312608"/>
                </a:lnTo>
                <a:lnTo>
                  <a:pt x="0" y="73126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484239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745853">
            <a:off x="13081395" y="7587450"/>
            <a:ext cx="6123180" cy="5444063"/>
          </a:xfrm>
          <a:custGeom>
            <a:avLst/>
            <a:gdLst/>
            <a:ahLst/>
            <a:cxnLst/>
            <a:rect l="l" t="t" r="r" b="b"/>
            <a:pathLst>
              <a:path w="6123180" h="5444063">
                <a:moveTo>
                  <a:pt x="0" y="0"/>
                </a:moveTo>
                <a:lnTo>
                  <a:pt x="6123180" y="0"/>
                </a:lnTo>
                <a:lnTo>
                  <a:pt x="6123180" y="5444063"/>
                </a:lnTo>
                <a:lnTo>
                  <a:pt x="0" y="5444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71928">
            <a:off x="-1521410" y="-2968012"/>
            <a:ext cx="5912598" cy="5256837"/>
          </a:xfrm>
          <a:custGeom>
            <a:avLst/>
            <a:gdLst/>
            <a:ahLst/>
            <a:cxnLst/>
            <a:rect l="l" t="t" r="r" b="b"/>
            <a:pathLst>
              <a:path w="5912598" h="5256837">
                <a:moveTo>
                  <a:pt x="0" y="0"/>
                </a:moveTo>
                <a:lnTo>
                  <a:pt x="5912598" y="0"/>
                </a:lnTo>
                <a:lnTo>
                  <a:pt x="5912598" y="5256837"/>
                </a:lnTo>
                <a:lnTo>
                  <a:pt x="0" y="52568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687598" y="4289996"/>
            <a:ext cx="4642919" cy="5803648"/>
          </a:xfrm>
          <a:custGeom>
            <a:avLst/>
            <a:gdLst/>
            <a:ahLst/>
            <a:cxnLst/>
            <a:rect l="l" t="t" r="r" b="b"/>
            <a:pathLst>
              <a:path w="4642919" h="5803648">
                <a:moveTo>
                  <a:pt x="0" y="0"/>
                </a:moveTo>
                <a:lnTo>
                  <a:pt x="4642919" y="0"/>
                </a:lnTo>
                <a:lnTo>
                  <a:pt x="4642919" y="5803648"/>
                </a:lnTo>
                <a:lnTo>
                  <a:pt x="0" y="58036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250611">
            <a:off x="652322" y="7304950"/>
            <a:ext cx="1422641" cy="2625679"/>
          </a:xfrm>
          <a:custGeom>
            <a:avLst/>
            <a:gdLst/>
            <a:ahLst/>
            <a:cxnLst/>
            <a:rect l="l" t="t" r="r" b="b"/>
            <a:pathLst>
              <a:path w="1422641" h="2625679">
                <a:moveTo>
                  <a:pt x="0" y="0"/>
                </a:moveTo>
                <a:lnTo>
                  <a:pt x="1422641" y="0"/>
                </a:lnTo>
                <a:lnTo>
                  <a:pt x="1422641" y="2625679"/>
                </a:lnTo>
                <a:lnTo>
                  <a:pt x="0" y="26256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142985" y="-1169473"/>
            <a:ext cx="2306588" cy="2725658"/>
          </a:xfrm>
          <a:custGeom>
            <a:avLst/>
            <a:gdLst/>
            <a:ahLst/>
            <a:cxnLst/>
            <a:rect l="l" t="t" r="r" b="b"/>
            <a:pathLst>
              <a:path w="2306588" h="2725658">
                <a:moveTo>
                  <a:pt x="0" y="0"/>
                </a:moveTo>
                <a:lnTo>
                  <a:pt x="2306588" y="0"/>
                </a:lnTo>
                <a:lnTo>
                  <a:pt x="2306588" y="2725658"/>
                </a:lnTo>
                <a:lnTo>
                  <a:pt x="0" y="272565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-338381" y="-1092211"/>
            <a:ext cx="4458895" cy="4235950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 rot="-5546932">
            <a:off x="680894" y="910756"/>
            <a:ext cx="2390377" cy="2241217"/>
          </a:xfrm>
          <a:custGeom>
            <a:avLst/>
            <a:gdLst/>
            <a:ahLst/>
            <a:cxnLst/>
            <a:rect l="l" t="t" r="r" b="b"/>
            <a:pathLst>
              <a:path w="2390377" h="2241217">
                <a:moveTo>
                  <a:pt x="0" y="0"/>
                </a:moveTo>
                <a:lnTo>
                  <a:pt x="2390376" y="0"/>
                </a:lnTo>
                <a:lnTo>
                  <a:pt x="2390376" y="2241218"/>
                </a:lnTo>
                <a:lnTo>
                  <a:pt x="0" y="224121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13945198" y="8661176"/>
            <a:ext cx="1016420" cy="1021528"/>
          </a:xfrm>
          <a:prstGeom prst="rect">
            <a:avLst/>
          </a:prstGeom>
        </p:spPr>
      </p:pic>
      <p:graphicFrame>
        <p:nvGraphicFramePr>
          <p:cNvPr id="20" name="Diagramă 19">
            <a:extLst>
              <a:ext uri="{FF2B5EF4-FFF2-40B4-BE49-F238E27FC236}">
                <a16:creationId xmlns:a16="http://schemas.microsoft.com/office/drawing/2014/main" id="{F162CA00-43D9-D942-77A8-58AC1F6FC3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5104372"/>
              </p:ext>
            </p:extLst>
          </p:nvPr>
        </p:nvGraphicFramePr>
        <p:xfrm>
          <a:off x="2528660" y="507952"/>
          <a:ext cx="11435588" cy="7950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pic>
        <p:nvPicPr>
          <p:cNvPr id="25" name="Imagine 24">
            <a:extLst>
              <a:ext uri="{FF2B5EF4-FFF2-40B4-BE49-F238E27FC236}">
                <a16:creationId xmlns:a16="http://schemas.microsoft.com/office/drawing/2014/main" id="{B495C33D-7657-B6D5-894A-F560D10470B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876839" y="5023897"/>
            <a:ext cx="5528770" cy="10287000"/>
          </a:xfrm>
          <a:prstGeom prst="rect">
            <a:avLst/>
          </a:prstGeom>
        </p:spPr>
      </p:pic>
      <p:sp>
        <p:nvSpPr>
          <p:cNvPr id="26" name="CasetăText 25">
            <a:extLst>
              <a:ext uri="{FF2B5EF4-FFF2-40B4-BE49-F238E27FC236}">
                <a16:creationId xmlns:a16="http://schemas.microsoft.com/office/drawing/2014/main" id="{0BBCE377-61B1-E947-3082-6D466510014A}"/>
              </a:ext>
            </a:extLst>
          </p:cNvPr>
          <p:cNvSpPr txBox="1"/>
          <p:nvPr/>
        </p:nvSpPr>
        <p:spPr>
          <a:xfrm>
            <a:off x="6400155" y="9521682"/>
            <a:ext cx="8352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Sursa</a:t>
            </a:r>
            <a:r>
              <a:rPr lang="en-US" dirty="0"/>
              <a:t>: </a:t>
            </a:r>
            <a:r>
              <a:rPr lang="en-US" dirty="0" err="1"/>
              <a:t>Registrul</a:t>
            </a:r>
            <a:r>
              <a:rPr lang="en-US" dirty="0"/>
              <a:t> Electronic National de </a:t>
            </a:r>
            <a:r>
              <a:rPr lang="en-US" dirty="0" err="1"/>
              <a:t>Vaccinari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7395613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0FAFC5E-96B5-D7D8-0931-3E864A900B3A}"/>
              </a:ext>
            </a:extLst>
          </p:cNvPr>
          <p:cNvGrpSpPr/>
          <p:nvPr/>
        </p:nvGrpSpPr>
        <p:grpSpPr>
          <a:xfrm>
            <a:off x="10134600" y="0"/>
            <a:ext cx="10383769" cy="10287000"/>
            <a:chOff x="0" y="0"/>
            <a:chExt cx="13845025" cy="13716000"/>
          </a:xfrm>
        </p:grpSpPr>
        <p:pic>
          <p:nvPicPr>
            <p:cNvPr id="3" name="Picture 3">
              <a:extLst>
                <a:ext uri="{FF2B5EF4-FFF2-40B4-BE49-F238E27FC236}">
                  <a16:creationId xmlns:a16="http://schemas.microsoft.com/office/drawing/2014/main" id="{72F859EA-A5F2-B1D1-A183-E8FCDA076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8256" r="4365"/>
            <a:stretch>
              <a:fillRect/>
            </a:stretch>
          </p:blipFill>
          <p:spPr>
            <a:xfrm>
              <a:off x="0" y="0"/>
              <a:ext cx="13845025" cy="13716000"/>
            </a:xfrm>
            <a:prstGeom prst="rect">
              <a:avLst/>
            </a:prstGeom>
          </p:spPr>
        </p:pic>
      </p:grpSp>
      <p:sp>
        <p:nvSpPr>
          <p:cNvPr id="4" name="CasetăText 3">
            <a:extLst>
              <a:ext uri="{FF2B5EF4-FFF2-40B4-BE49-F238E27FC236}">
                <a16:creationId xmlns:a16="http://schemas.microsoft.com/office/drawing/2014/main" id="{17A8D92D-30A2-C614-7F35-68E4E2B004A8}"/>
              </a:ext>
            </a:extLst>
          </p:cNvPr>
          <p:cNvSpPr txBox="1"/>
          <p:nvPr/>
        </p:nvSpPr>
        <p:spPr>
          <a:xfrm>
            <a:off x="1524000" y="2628900"/>
            <a:ext cx="7772400" cy="7755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/>
              <a:t>Un total de 319 doze de </a:t>
            </a:r>
            <a:r>
              <a:rPr lang="en-US" sz="4000" dirty="0" err="1"/>
              <a:t>vaccin</a:t>
            </a:r>
            <a:r>
              <a:rPr lang="en-US" sz="4000" dirty="0"/>
              <a:t> </a:t>
            </a:r>
            <a:r>
              <a:rPr lang="en-US" sz="4000" dirty="0" err="1"/>
              <a:t>impotriva</a:t>
            </a:r>
            <a:r>
              <a:rPr lang="en-US" sz="4000" dirty="0"/>
              <a:t> </a:t>
            </a:r>
            <a:r>
              <a:rPr lang="en-US" sz="4000" dirty="0" err="1"/>
              <a:t>tusei</a:t>
            </a:r>
            <a:r>
              <a:rPr lang="en-US" sz="4000" dirty="0"/>
              <a:t> convulsive </a:t>
            </a:r>
            <a:r>
              <a:rPr lang="en-US" sz="4000" dirty="0" err="1"/>
              <a:t>neefectuate</a:t>
            </a:r>
            <a:r>
              <a:rPr lang="en-US" sz="4000" dirty="0"/>
              <a:t>, care </a:t>
            </a:r>
            <a:r>
              <a:rPr lang="en-US" sz="4000" dirty="0" err="1"/>
              <a:t>reprezinta</a:t>
            </a:r>
            <a:r>
              <a:rPr lang="en-US" sz="4000" dirty="0"/>
              <a:t> :</a:t>
            </a:r>
          </a:p>
          <a:p>
            <a:endParaRPr lang="en-US" sz="4000" dirty="0"/>
          </a:p>
          <a:p>
            <a:pPr algn="just"/>
            <a:r>
              <a:rPr lang="en-US" sz="4000" dirty="0"/>
              <a:t>100 lei X 319 doze </a:t>
            </a:r>
            <a:r>
              <a:rPr lang="en-US" sz="4000" dirty="0" err="1"/>
              <a:t>vaccin</a:t>
            </a:r>
            <a:r>
              <a:rPr lang="en-US" sz="4000" dirty="0"/>
              <a:t> =31.900 lei </a:t>
            </a:r>
            <a:r>
              <a:rPr lang="en-US" sz="4000" dirty="0" err="1"/>
              <a:t>costuri</a:t>
            </a:r>
            <a:r>
              <a:rPr lang="en-US" sz="4000" dirty="0"/>
              <a:t> </a:t>
            </a:r>
            <a:r>
              <a:rPr lang="en-US" sz="4000" dirty="0" err="1"/>
              <a:t>pentru</a:t>
            </a:r>
            <a:r>
              <a:rPr lang="en-US" sz="4000" dirty="0"/>
              <a:t> </a:t>
            </a:r>
            <a:r>
              <a:rPr lang="en-US" sz="4000" dirty="0" err="1"/>
              <a:t>prevenirea</a:t>
            </a:r>
            <a:r>
              <a:rPr lang="en-US" sz="4000" dirty="0"/>
              <a:t> </a:t>
            </a:r>
            <a:r>
              <a:rPr lang="en-US" sz="4000" dirty="0" err="1"/>
              <a:t>imbolnavirii</a:t>
            </a:r>
            <a:r>
              <a:rPr lang="en-US" sz="4000" dirty="0"/>
              <a:t> </a:t>
            </a:r>
            <a:r>
              <a:rPr lang="en-US" sz="4000" dirty="0" err="1"/>
              <a:t>sau</a:t>
            </a:r>
            <a:r>
              <a:rPr lang="en-US" sz="4000" dirty="0"/>
              <a:t> </a:t>
            </a:r>
            <a:r>
              <a:rPr lang="en-US" sz="4000" dirty="0" err="1"/>
              <a:t>asigurarea</a:t>
            </a:r>
            <a:r>
              <a:rPr lang="en-US" sz="4000" dirty="0"/>
              <a:t> </a:t>
            </a:r>
            <a:r>
              <a:rPr lang="en-US" sz="4000" dirty="0" err="1"/>
              <a:t>unei</a:t>
            </a:r>
            <a:r>
              <a:rPr lang="en-US" sz="4000" dirty="0"/>
              <a:t> </a:t>
            </a:r>
            <a:r>
              <a:rPr lang="en-US" sz="4000" dirty="0" err="1"/>
              <a:t>evolutii</a:t>
            </a:r>
            <a:r>
              <a:rPr lang="en-US" sz="4000" dirty="0"/>
              <a:t> in forma </a:t>
            </a:r>
            <a:r>
              <a:rPr lang="en-US" sz="4000" dirty="0" err="1"/>
              <a:t>usoara</a:t>
            </a:r>
            <a:r>
              <a:rPr lang="en-US" sz="4000" dirty="0"/>
              <a:t> de </a:t>
            </a:r>
            <a:r>
              <a:rPr lang="en-US" sz="4000" dirty="0" err="1"/>
              <a:t>boala</a:t>
            </a:r>
            <a:endParaRPr lang="en-US" sz="4000" dirty="0"/>
          </a:p>
          <a:p>
            <a:endParaRPr lang="en-US" sz="4000" dirty="0"/>
          </a:p>
          <a:p>
            <a:r>
              <a:rPr lang="en-US" sz="4000" dirty="0"/>
              <a:t> </a:t>
            </a:r>
          </a:p>
          <a:p>
            <a:endParaRPr lang="en-US" sz="4000" dirty="0"/>
          </a:p>
          <a:p>
            <a:endParaRPr lang="en-US" sz="4000" dirty="0"/>
          </a:p>
          <a:p>
            <a:endParaRPr lang="ro-RO" dirty="0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83BD879C-AC59-C09A-F505-FCA4275DA31D}"/>
              </a:ext>
            </a:extLst>
          </p:cNvPr>
          <p:cNvSpPr/>
          <p:nvPr/>
        </p:nvSpPr>
        <p:spPr>
          <a:xfrm>
            <a:off x="13393675" y="738035"/>
            <a:ext cx="1251262" cy="1173183"/>
          </a:xfrm>
          <a:custGeom>
            <a:avLst/>
            <a:gdLst/>
            <a:ahLst/>
            <a:cxnLst/>
            <a:rect l="l" t="t" r="r" b="b"/>
            <a:pathLst>
              <a:path w="1251262" h="1173183">
                <a:moveTo>
                  <a:pt x="0" y="0"/>
                </a:moveTo>
                <a:lnTo>
                  <a:pt x="1251261" y="0"/>
                </a:lnTo>
                <a:lnTo>
                  <a:pt x="1251261" y="1173183"/>
                </a:lnTo>
                <a:lnTo>
                  <a:pt x="0" y="11731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C0CB5A4A-D38E-2061-ABED-A1725CB590B4}"/>
              </a:ext>
            </a:extLst>
          </p:cNvPr>
          <p:cNvSpPr/>
          <p:nvPr/>
        </p:nvSpPr>
        <p:spPr>
          <a:xfrm>
            <a:off x="5486400" y="7962900"/>
            <a:ext cx="1251262" cy="1173183"/>
          </a:xfrm>
          <a:custGeom>
            <a:avLst/>
            <a:gdLst/>
            <a:ahLst/>
            <a:cxnLst/>
            <a:rect l="l" t="t" r="r" b="b"/>
            <a:pathLst>
              <a:path w="1251262" h="1173183">
                <a:moveTo>
                  <a:pt x="0" y="0"/>
                </a:moveTo>
                <a:lnTo>
                  <a:pt x="1251261" y="0"/>
                </a:lnTo>
                <a:lnTo>
                  <a:pt x="1251261" y="1173183"/>
                </a:lnTo>
                <a:lnTo>
                  <a:pt x="0" y="11731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14">
            <a:extLst>
              <a:ext uri="{FF2B5EF4-FFF2-40B4-BE49-F238E27FC236}">
                <a16:creationId xmlns:a16="http://schemas.microsoft.com/office/drawing/2014/main" id="{641FE60C-4160-7C8A-AC72-B1AD9C3F6384}"/>
              </a:ext>
            </a:extLst>
          </p:cNvPr>
          <p:cNvSpPr/>
          <p:nvPr/>
        </p:nvSpPr>
        <p:spPr>
          <a:xfrm>
            <a:off x="838200" y="481140"/>
            <a:ext cx="2057400" cy="2071560"/>
          </a:xfrm>
          <a:custGeom>
            <a:avLst/>
            <a:gdLst/>
            <a:ahLst/>
            <a:cxnLst/>
            <a:rect l="l" t="t" r="r" b="b"/>
            <a:pathLst>
              <a:path w="862536" h="862536">
                <a:moveTo>
                  <a:pt x="0" y="0"/>
                </a:moveTo>
                <a:lnTo>
                  <a:pt x="862536" y="0"/>
                </a:lnTo>
                <a:lnTo>
                  <a:pt x="862536" y="862536"/>
                </a:lnTo>
                <a:lnTo>
                  <a:pt x="0" y="8625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24">
            <a:extLst>
              <a:ext uri="{FF2B5EF4-FFF2-40B4-BE49-F238E27FC236}">
                <a16:creationId xmlns:a16="http://schemas.microsoft.com/office/drawing/2014/main" id="{FB22310A-B64E-5435-3A80-93FEAFCF96CE}"/>
              </a:ext>
            </a:extLst>
          </p:cNvPr>
          <p:cNvSpPr/>
          <p:nvPr/>
        </p:nvSpPr>
        <p:spPr>
          <a:xfrm>
            <a:off x="744632" y="5067300"/>
            <a:ext cx="760318" cy="761703"/>
          </a:xfrm>
          <a:custGeom>
            <a:avLst/>
            <a:gdLst/>
            <a:ahLst/>
            <a:cxnLst/>
            <a:rect l="l" t="t" r="r" b="b"/>
            <a:pathLst>
              <a:path w="760318" h="761703">
                <a:moveTo>
                  <a:pt x="0" y="0"/>
                </a:moveTo>
                <a:lnTo>
                  <a:pt x="760318" y="0"/>
                </a:lnTo>
                <a:lnTo>
                  <a:pt x="760318" y="761703"/>
                </a:lnTo>
                <a:lnTo>
                  <a:pt x="0" y="76170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2289529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3">
            <a:extLst>
              <a:ext uri="{FF2B5EF4-FFF2-40B4-BE49-F238E27FC236}">
                <a16:creationId xmlns:a16="http://schemas.microsoft.com/office/drawing/2014/main" id="{E3ED0A6F-E071-F42D-C73E-2713003185A1}"/>
              </a:ext>
            </a:extLst>
          </p:cNvPr>
          <p:cNvSpPr/>
          <p:nvPr/>
        </p:nvSpPr>
        <p:spPr>
          <a:xfrm>
            <a:off x="10363200" y="5309146"/>
            <a:ext cx="3124200" cy="4800600"/>
          </a:xfrm>
          <a:custGeom>
            <a:avLst/>
            <a:gdLst/>
            <a:ahLst/>
            <a:cxnLst/>
            <a:rect l="l" t="t" r="r" b="b"/>
            <a:pathLst>
              <a:path w="4442123" h="6296824">
                <a:moveTo>
                  <a:pt x="0" y="0"/>
                </a:moveTo>
                <a:lnTo>
                  <a:pt x="4442123" y="0"/>
                </a:lnTo>
                <a:lnTo>
                  <a:pt x="4442123" y="6296824"/>
                </a:lnTo>
                <a:lnTo>
                  <a:pt x="0" y="62968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0">
            <a:extLst>
              <a:ext uri="{FF2B5EF4-FFF2-40B4-BE49-F238E27FC236}">
                <a16:creationId xmlns:a16="http://schemas.microsoft.com/office/drawing/2014/main" id="{3B1DF178-3B81-F09A-AEF5-B882998511CE}"/>
              </a:ext>
            </a:extLst>
          </p:cNvPr>
          <p:cNvGrpSpPr/>
          <p:nvPr/>
        </p:nvGrpSpPr>
        <p:grpSpPr>
          <a:xfrm>
            <a:off x="6110970" y="1847865"/>
            <a:ext cx="3992340" cy="3760059"/>
            <a:chOff x="0" y="0"/>
            <a:chExt cx="5323120" cy="5013412"/>
          </a:xfrm>
        </p:grpSpPr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EA1B9F2-D100-C3BB-F05B-C3A061DCFC98}"/>
                </a:ext>
              </a:extLst>
            </p:cNvPr>
            <p:cNvSpPr/>
            <p:nvPr/>
          </p:nvSpPr>
          <p:spPr>
            <a:xfrm flipH="1">
              <a:off x="0" y="0"/>
              <a:ext cx="5323120" cy="5013412"/>
            </a:xfrm>
            <a:custGeom>
              <a:avLst/>
              <a:gdLst/>
              <a:ahLst/>
              <a:cxnLst/>
              <a:rect l="l" t="t" r="r" b="b"/>
              <a:pathLst>
                <a:path w="5323120" h="5013412">
                  <a:moveTo>
                    <a:pt x="5323120" y="0"/>
                  </a:moveTo>
                  <a:lnTo>
                    <a:pt x="0" y="0"/>
                  </a:lnTo>
                  <a:lnTo>
                    <a:pt x="0" y="5013412"/>
                  </a:lnTo>
                  <a:lnTo>
                    <a:pt x="5323120" y="5013412"/>
                  </a:lnTo>
                  <a:lnTo>
                    <a:pt x="532312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TextBox 12">
              <a:extLst>
                <a:ext uri="{FF2B5EF4-FFF2-40B4-BE49-F238E27FC236}">
                  <a16:creationId xmlns:a16="http://schemas.microsoft.com/office/drawing/2014/main" id="{E772FFBB-17DF-6ED5-BB77-E4A650E121AD}"/>
                </a:ext>
              </a:extLst>
            </p:cNvPr>
            <p:cNvSpPr txBox="1"/>
            <p:nvPr/>
          </p:nvSpPr>
          <p:spPr>
            <a:xfrm>
              <a:off x="682939" y="992403"/>
              <a:ext cx="3957241" cy="215443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4159"/>
                </a:lnSpc>
                <a:spcBef>
                  <a:spcPct val="0"/>
                </a:spcBef>
              </a:pPr>
              <a:r>
                <a:rPr lang="en-US" sz="3999" b="1" dirty="0">
                  <a:solidFill>
                    <a:srgbClr val="FFFFFF"/>
                  </a:solidFill>
                  <a:latin typeface="Overpass Bold"/>
                  <a:ea typeface="Overpass Bold"/>
                  <a:cs typeface="Overpass Bold"/>
                  <a:sym typeface="Overpass Bold"/>
                </a:rPr>
                <a:t>1854 de </a:t>
              </a:r>
              <a:r>
                <a:rPr lang="en-US" sz="3999" b="1" dirty="0" err="1">
                  <a:solidFill>
                    <a:srgbClr val="FFFFFF"/>
                  </a:solidFill>
                  <a:latin typeface="Overpass Bold"/>
                  <a:ea typeface="Overpass Bold"/>
                  <a:cs typeface="Overpass Bold"/>
                  <a:sym typeface="Overpass Bold"/>
                </a:rPr>
                <a:t>zile</a:t>
              </a:r>
              <a:r>
                <a:rPr lang="en-US" sz="3999" b="1" dirty="0">
                  <a:solidFill>
                    <a:srgbClr val="FFFFFF"/>
                  </a:solidFill>
                  <a:latin typeface="Overpass Bold"/>
                  <a:ea typeface="Overpass Bold"/>
                  <a:cs typeface="Overpass Bold"/>
                  <a:sym typeface="Overpass Bold"/>
                </a:rPr>
                <a:t> de </a:t>
              </a:r>
              <a:r>
                <a:rPr lang="en-US" sz="3999" b="1" dirty="0" err="1">
                  <a:solidFill>
                    <a:srgbClr val="FFFFFF"/>
                  </a:solidFill>
                  <a:latin typeface="Overpass Bold"/>
                  <a:ea typeface="Overpass Bold"/>
                  <a:cs typeface="Overpass Bold"/>
                  <a:sym typeface="Overpass Bold"/>
                </a:rPr>
                <a:t>spitalizare</a:t>
              </a:r>
              <a:endParaRPr lang="en-US" sz="3999" b="1" u="none" dirty="0">
                <a:solidFill>
                  <a:srgbClr val="FFFFFF"/>
                </a:solidFill>
                <a:latin typeface="Overpass Bold"/>
                <a:ea typeface="Overpass Bold"/>
                <a:cs typeface="Overpass Bold"/>
                <a:sym typeface="Overpass Bold"/>
              </a:endParaRPr>
            </a:p>
          </p:txBody>
        </p:sp>
      </p:grpSp>
      <p:grpSp>
        <p:nvGrpSpPr>
          <p:cNvPr id="19" name="Group 10">
            <a:extLst>
              <a:ext uri="{FF2B5EF4-FFF2-40B4-BE49-F238E27FC236}">
                <a16:creationId xmlns:a16="http://schemas.microsoft.com/office/drawing/2014/main" id="{CE6D891E-35B5-E1D5-C013-3D938440EF07}"/>
              </a:ext>
            </a:extLst>
          </p:cNvPr>
          <p:cNvGrpSpPr/>
          <p:nvPr/>
        </p:nvGrpSpPr>
        <p:grpSpPr>
          <a:xfrm>
            <a:off x="3549829" y="4990512"/>
            <a:ext cx="3992340" cy="3760059"/>
            <a:chOff x="1087" y="-70966"/>
            <a:chExt cx="5323120" cy="5013412"/>
          </a:xfrm>
        </p:grpSpPr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82D173B4-41DF-2721-1F15-CFD81F79F163}"/>
                </a:ext>
              </a:extLst>
            </p:cNvPr>
            <p:cNvSpPr/>
            <p:nvPr/>
          </p:nvSpPr>
          <p:spPr>
            <a:xfrm flipH="1">
              <a:off x="1087" y="-70966"/>
              <a:ext cx="5323120" cy="5013412"/>
            </a:xfrm>
            <a:custGeom>
              <a:avLst/>
              <a:gdLst/>
              <a:ahLst/>
              <a:cxnLst/>
              <a:rect l="l" t="t" r="r" b="b"/>
              <a:pathLst>
                <a:path w="5323120" h="5013412">
                  <a:moveTo>
                    <a:pt x="5323120" y="0"/>
                  </a:moveTo>
                  <a:lnTo>
                    <a:pt x="0" y="0"/>
                  </a:lnTo>
                  <a:lnTo>
                    <a:pt x="0" y="5013412"/>
                  </a:lnTo>
                  <a:lnTo>
                    <a:pt x="5323120" y="5013412"/>
                  </a:lnTo>
                  <a:lnTo>
                    <a:pt x="532312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TextBox 12">
              <a:extLst>
                <a:ext uri="{FF2B5EF4-FFF2-40B4-BE49-F238E27FC236}">
                  <a16:creationId xmlns:a16="http://schemas.microsoft.com/office/drawing/2014/main" id="{015766B9-C536-86B4-D643-D5E0C69C7DED}"/>
                </a:ext>
              </a:extLst>
            </p:cNvPr>
            <p:cNvSpPr txBox="1"/>
            <p:nvPr/>
          </p:nvSpPr>
          <p:spPr>
            <a:xfrm>
              <a:off x="753295" y="1223744"/>
              <a:ext cx="3818705" cy="215443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4159"/>
                </a:lnSpc>
                <a:spcBef>
                  <a:spcPct val="0"/>
                </a:spcBef>
              </a:pPr>
              <a:r>
                <a:rPr lang="en-US" sz="3999" b="1" u="none" dirty="0">
                  <a:solidFill>
                    <a:srgbClr val="FFFFFF"/>
                  </a:solidFill>
                  <a:latin typeface="Overpass Bold"/>
                  <a:ea typeface="Overpass Bold"/>
                  <a:cs typeface="Overpass Bold"/>
                  <a:sym typeface="Overpass Bold"/>
                </a:rPr>
                <a:t>2 </a:t>
              </a:r>
              <a:r>
                <a:rPr lang="en-US" sz="3999" b="1" u="none" dirty="0" err="1">
                  <a:solidFill>
                    <a:srgbClr val="FFFFFF"/>
                  </a:solidFill>
                  <a:latin typeface="Overpass Bold"/>
                  <a:ea typeface="Overpass Bold"/>
                  <a:cs typeface="Overpass Bold"/>
                  <a:sym typeface="Overpass Bold"/>
                </a:rPr>
                <a:t>decese</a:t>
              </a:r>
              <a:r>
                <a:rPr lang="en-US" sz="3999" b="1" dirty="0">
                  <a:solidFill>
                    <a:srgbClr val="FFFFFF"/>
                  </a:solidFill>
                  <a:latin typeface="Overpass Bold"/>
                  <a:ea typeface="Overpass Bold"/>
                  <a:cs typeface="Overpass Bold"/>
                  <a:sym typeface="Overpass Bold"/>
                </a:rPr>
                <a:t>,</a:t>
              </a:r>
            </a:p>
            <a:p>
              <a:pPr marL="0" lvl="0" indent="0" algn="ctr">
                <a:lnSpc>
                  <a:spcPts val="4159"/>
                </a:lnSpc>
                <a:spcBef>
                  <a:spcPct val="0"/>
                </a:spcBef>
              </a:pPr>
              <a:r>
                <a:rPr lang="en-US" sz="3999" b="1" dirty="0" err="1">
                  <a:solidFill>
                    <a:srgbClr val="FFFFFF"/>
                  </a:solidFill>
                  <a:latin typeface="Overpass Bold"/>
                  <a:ea typeface="Overpass Bold"/>
                  <a:cs typeface="Overpass Bold"/>
                  <a:sym typeface="Overpass Bold"/>
                </a:rPr>
                <a:t>cazuri</a:t>
              </a:r>
              <a:r>
                <a:rPr lang="en-US" sz="3999" b="1" dirty="0">
                  <a:solidFill>
                    <a:srgbClr val="FFFFFF"/>
                  </a:solidFill>
                  <a:latin typeface="Overpass Bold"/>
                  <a:ea typeface="Overpass Bold"/>
                  <a:cs typeface="Overpass Bold"/>
                  <a:sym typeface="Overpass Bold"/>
                </a:rPr>
                <a:t> complicate</a:t>
              </a:r>
              <a:endParaRPr lang="en-US" sz="3999" b="1" u="none" dirty="0">
                <a:solidFill>
                  <a:srgbClr val="FFFFFF"/>
                </a:solidFill>
                <a:latin typeface="Overpass Bold"/>
                <a:ea typeface="Overpass Bold"/>
                <a:cs typeface="Overpass Bold"/>
                <a:sym typeface="Overpass Bold"/>
              </a:endParaRPr>
            </a:p>
          </p:txBody>
        </p:sp>
      </p:grpSp>
      <p:grpSp>
        <p:nvGrpSpPr>
          <p:cNvPr id="22" name="Group 10">
            <a:extLst>
              <a:ext uri="{FF2B5EF4-FFF2-40B4-BE49-F238E27FC236}">
                <a16:creationId xmlns:a16="http://schemas.microsoft.com/office/drawing/2014/main" id="{65DBCF2A-2832-3A93-F6AB-53240A517FED}"/>
              </a:ext>
            </a:extLst>
          </p:cNvPr>
          <p:cNvGrpSpPr/>
          <p:nvPr/>
        </p:nvGrpSpPr>
        <p:grpSpPr>
          <a:xfrm>
            <a:off x="10103310" y="952500"/>
            <a:ext cx="3992340" cy="3760059"/>
            <a:chOff x="0" y="0"/>
            <a:chExt cx="5323120" cy="5013412"/>
          </a:xfrm>
        </p:grpSpPr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8FC936BE-E2AB-5681-386B-963D79EBA300}"/>
                </a:ext>
              </a:extLst>
            </p:cNvPr>
            <p:cNvSpPr/>
            <p:nvPr/>
          </p:nvSpPr>
          <p:spPr>
            <a:xfrm flipH="1">
              <a:off x="0" y="0"/>
              <a:ext cx="5323120" cy="5013412"/>
            </a:xfrm>
            <a:custGeom>
              <a:avLst/>
              <a:gdLst/>
              <a:ahLst/>
              <a:cxnLst/>
              <a:rect l="l" t="t" r="r" b="b"/>
              <a:pathLst>
                <a:path w="5323120" h="5013412">
                  <a:moveTo>
                    <a:pt x="5323120" y="0"/>
                  </a:moveTo>
                  <a:lnTo>
                    <a:pt x="0" y="0"/>
                  </a:lnTo>
                  <a:lnTo>
                    <a:pt x="0" y="5013412"/>
                  </a:lnTo>
                  <a:lnTo>
                    <a:pt x="5323120" y="5013412"/>
                  </a:lnTo>
                  <a:lnTo>
                    <a:pt x="532312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TextBox 12">
              <a:extLst>
                <a:ext uri="{FF2B5EF4-FFF2-40B4-BE49-F238E27FC236}">
                  <a16:creationId xmlns:a16="http://schemas.microsoft.com/office/drawing/2014/main" id="{F64BD39F-EFBC-AF26-E573-45023CE3F0F2}"/>
                </a:ext>
              </a:extLst>
            </p:cNvPr>
            <p:cNvSpPr txBox="1"/>
            <p:nvPr/>
          </p:nvSpPr>
          <p:spPr>
            <a:xfrm>
              <a:off x="753295" y="1223744"/>
              <a:ext cx="4197531" cy="14362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159"/>
                </a:lnSpc>
                <a:spcBef>
                  <a:spcPct val="0"/>
                </a:spcBef>
              </a:pPr>
              <a:r>
                <a:rPr lang="en-US" sz="3999" b="1" u="none" dirty="0" err="1">
                  <a:solidFill>
                    <a:srgbClr val="FFFFFF"/>
                  </a:solidFill>
                  <a:latin typeface="Overpass Bold"/>
                  <a:ea typeface="Overpass Bold"/>
                  <a:cs typeface="Overpass Bold"/>
                  <a:sym typeface="Overpass Bold"/>
                </a:rPr>
                <a:t>Tratamente</a:t>
              </a:r>
              <a:r>
                <a:rPr lang="en-US" sz="3999" b="1" u="none" dirty="0">
                  <a:solidFill>
                    <a:srgbClr val="FFFFFF"/>
                  </a:solidFill>
                  <a:latin typeface="Overpass Bold"/>
                  <a:ea typeface="Overpass Bold"/>
                  <a:cs typeface="Overpass Bold"/>
                  <a:sym typeface="Overpass Bold"/>
                </a:rPr>
                <a:t> </a:t>
              </a:r>
              <a:r>
                <a:rPr lang="en-US" sz="3999" b="1" u="none" dirty="0" err="1">
                  <a:solidFill>
                    <a:srgbClr val="FFFFFF"/>
                  </a:solidFill>
                  <a:latin typeface="Overpass Bold"/>
                  <a:ea typeface="Overpass Bold"/>
                  <a:cs typeface="Overpass Bold"/>
                  <a:sym typeface="Overpass Bold"/>
                </a:rPr>
                <a:t>antibiotice</a:t>
              </a:r>
              <a:r>
                <a:rPr lang="en-US" sz="3999" b="1" u="none" dirty="0">
                  <a:solidFill>
                    <a:srgbClr val="FFFFFF"/>
                  </a:solidFill>
                  <a:latin typeface="Overpass Bold"/>
                  <a:ea typeface="Overpass Bold"/>
                  <a:cs typeface="Overpass Bold"/>
                  <a:sym typeface="Overpass Bold"/>
                </a:rPr>
                <a:t> </a:t>
              </a:r>
            </a:p>
          </p:txBody>
        </p:sp>
      </p:grpSp>
      <p:grpSp>
        <p:nvGrpSpPr>
          <p:cNvPr id="25" name="Group 10">
            <a:extLst>
              <a:ext uri="{FF2B5EF4-FFF2-40B4-BE49-F238E27FC236}">
                <a16:creationId xmlns:a16="http://schemas.microsoft.com/office/drawing/2014/main" id="{B25A2A4F-992D-27E7-9FD3-E7BE53B92452}"/>
              </a:ext>
            </a:extLst>
          </p:cNvPr>
          <p:cNvGrpSpPr/>
          <p:nvPr/>
        </p:nvGrpSpPr>
        <p:grpSpPr>
          <a:xfrm>
            <a:off x="13990061" y="2327964"/>
            <a:ext cx="3992340" cy="3760059"/>
            <a:chOff x="0" y="0"/>
            <a:chExt cx="5323120" cy="5013412"/>
          </a:xfrm>
        </p:grpSpPr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02B7032E-68F7-9394-DDDD-40E46C21387D}"/>
                </a:ext>
              </a:extLst>
            </p:cNvPr>
            <p:cNvSpPr/>
            <p:nvPr/>
          </p:nvSpPr>
          <p:spPr>
            <a:xfrm flipH="1">
              <a:off x="0" y="0"/>
              <a:ext cx="5323120" cy="5013412"/>
            </a:xfrm>
            <a:custGeom>
              <a:avLst/>
              <a:gdLst/>
              <a:ahLst/>
              <a:cxnLst/>
              <a:rect l="l" t="t" r="r" b="b"/>
              <a:pathLst>
                <a:path w="5323120" h="5013412">
                  <a:moveTo>
                    <a:pt x="5323120" y="0"/>
                  </a:moveTo>
                  <a:lnTo>
                    <a:pt x="0" y="0"/>
                  </a:lnTo>
                  <a:lnTo>
                    <a:pt x="0" y="5013412"/>
                  </a:lnTo>
                  <a:lnTo>
                    <a:pt x="5323120" y="5013412"/>
                  </a:lnTo>
                  <a:lnTo>
                    <a:pt x="532312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ro-RO" dirty="0"/>
            </a:p>
          </p:txBody>
        </p:sp>
        <p:sp>
          <p:nvSpPr>
            <p:cNvPr id="27" name="TextBox 12">
              <a:extLst>
                <a:ext uri="{FF2B5EF4-FFF2-40B4-BE49-F238E27FC236}">
                  <a16:creationId xmlns:a16="http://schemas.microsoft.com/office/drawing/2014/main" id="{C806A91E-E1DF-9F41-0198-F19F0D1D8FFE}"/>
                </a:ext>
              </a:extLst>
            </p:cNvPr>
            <p:cNvSpPr txBox="1"/>
            <p:nvPr/>
          </p:nvSpPr>
          <p:spPr>
            <a:xfrm>
              <a:off x="562795" y="826083"/>
              <a:ext cx="4197531" cy="28725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159"/>
                </a:lnSpc>
                <a:spcBef>
                  <a:spcPct val="0"/>
                </a:spcBef>
              </a:pPr>
              <a:r>
                <a:rPr lang="en-US" sz="3999" b="1" u="none" dirty="0" err="1">
                  <a:solidFill>
                    <a:srgbClr val="FFFFFF"/>
                  </a:solidFill>
                  <a:latin typeface="Overpass Bold"/>
                  <a:ea typeface="Overpass Bold"/>
                  <a:cs typeface="Overpass Bold"/>
                  <a:sym typeface="Overpass Bold"/>
                </a:rPr>
                <a:t>Costuri</a:t>
              </a:r>
              <a:r>
                <a:rPr lang="en-US" sz="3999" b="1" u="none" dirty="0">
                  <a:solidFill>
                    <a:srgbClr val="FFFFFF"/>
                  </a:solidFill>
                  <a:latin typeface="Overpass Bold"/>
                  <a:ea typeface="Overpass Bold"/>
                  <a:cs typeface="Overpass Bold"/>
                  <a:sym typeface="Overpass Bold"/>
                </a:rPr>
                <a:t> de </a:t>
              </a:r>
              <a:r>
                <a:rPr lang="en-US" sz="3999" b="1" u="none" dirty="0" err="1">
                  <a:solidFill>
                    <a:srgbClr val="FFFFFF"/>
                  </a:solidFill>
                  <a:latin typeface="Overpass Bold"/>
                  <a:ea typeface="Overpass Bold"/>
                  <a:cs typeface="Overpass Bold"/>
                  <a:sym typeface="Overpass Bold"/>
                </a:rPr>
                <a:t>spitalizare</a:t>
              </a:r>
              <a:r>
                <a:rPr lang="en-US" sz="3999" b="1" u="none" dirty="0">
                  <a:solidFill>
                    <a:srgbClr val="FFFFFF"/>
                  </a:solidFill>
                  <a:latin typeface="Overpass Bold"/>
                  <a:ea typeface="Overpass Bold"/>
                  <a:cs typeface="Overpass Bold"/>
                  <a:sym typeface="Overpass Bold"/>
                </a:rPr>
                <a:t> in </a:t>
              </a:r>
              <a:r>
                <a:rPr lang="en-US" sz="3999" b="1" u="none" dirty="0" err="1">
                  <a:solidFill>
                    <a:srgbClr val="FFFFFF"/>
                  </a:solidFill>
                  <a:latin typeface="Overpass Bold"/>
                  <a:ea typeface="Overpass Bold"/>
                  <a:cs typeface="Overpass Bold"/>
                  <a:sym typeface="Overpass Bold"/>
                </a:rPr>
                <a:t>valoare</a:t>
              </a:r>
              <a:r>
                <a:rPr lang="en-US" sz="3999" b="1" u="none" dirty="0">
                  <a:solidFill>
                    <a:srgbClr val="FFFFFF"/>
                  </a:solidFill>
                  <a:latin typeface="Overpass Bold"/>
                  <a:ea typeface="Overpass Bold"/>
                  <a:cs typeface="Overpass Bold"/>
                  <a:sym typeface="Overpass Bold"/>
                </a:rPr>
                <a:t> de 1068314 lei</a:t>
              </a:r>
            </a:p>
          </p:txBody>
        </p:sp>
      </p:grpSp>
      <p:sp>
        <p:nvSpPr>
          <p:cNvPr id="28" name="CasetăText 27">
            <a:extLst>
              <a:ext uri="{FF2B5EF4-FFF2-40B4-BE49-F238E27FC236}">
                <a16:creationId xmlns:a16="http://schemas.microsoft.com/office/drawing/2014/main" id="{531E1B31-E4F3-285C-C5CD-721915CC7EA8}"/>
              </a:ext>
            </a:extLst>
          </p:cNvPr>
          <p:cNvSpPr txBox="1"/>
          <p:nvPr/>
        </p:nvSpPr>
        <p:spPr>
          <a:xfrm>
            <a:off x="685800" y="823610"/>
            <a:ext cx="45556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accent2">
                    <a:lumMod val="75000"/>
                  </a:schemeClr>
                </a:solidFill>
              </a:rPr>
              <a:t>CE A URMAT?</a:t>
            </a:r>
            <a:endParaRPr lang="ro-RO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106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tăText 2">
            <a:extLst>
              <a:ext uri="{FF2B5EF4-FFF2-40B4-BE49-F238E27FC236}">
                <a16:creationId xmlns:a16="http://schemas.microsoft.com/office/drawing/2014/main" id="{28182C24-8A48-3289-F1F1-6346879BBB5D}"/>
              </a:ext>
            </a:extLst>
          </p:cNvPr>
          <p:cNvSpPr txBox="1"/>
          <p:nvPr/>
        </p:nvSpPr>
        <p:spPr>
          <a:xfrm>
            <a:off x="685800" y="823610"/>
            <a:ext cx="5105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accent2">
                    <a:lumMod val="75000"/>
                  </a:schemeClr>
                </a:solidFill>
              </a:rPr>
              <a:t>DIN CE CAUZA?</a:t>
            </a:r>
            <a:endParaRPr lang="ro-RO" sz="6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170" name="Picture 2" descr="COVID-19 Vaccine Hesitancy: How Social Workers Can Support Children and  Families - SocialWorker.com">
            <a:extLst>
              <a:ext uri="{FF2B5EF4-FFF2-40B4-BE49-F238E27FC236}">
                <a16:creationId xmlns:a16="http://schemas.microsoft.com/office/drawing/2014/main" id="{164C894E-0A96-A72C-0B29-59A66A6AB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476500"/>
            <a:ext cx="5492238" cy="366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ognitive distortions and deliberate ignorance lead to COVID-19 vaccine  refusal, study says">
            <a:extLst>
              <a:ext uri="{FF2B5EF4-FFF2-40B4-BE49-F238E27FC236}">
                <a16:creationId xmlns:a16="http://schemas.microsoft.com/office/drawing/2014/main" id="{639A2DA4-76FB-E4B7-9BF4-0919FF6D9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157287"/>
            <a:ext cx="4609484" cy="263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Arbitrator says employer can terminate employee who refused vaccine">
            <a:extLst>
              <a:ext uri="{FF2B5EF4-FFF2-40B4-BE49-F238E27FC236}">
                <a16:creationId xmlns:a16="http://schemas.microsoft.com/office/drawing/2014/main" id="{4D9D0041-34F0-1426-1307-C368741A9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0" y="4610100"/>
            <a:ext cx="5651500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515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44B4B64E-78CE-AAE9-5383-D535B440E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956" y="3009900"/>
            <a:ext cx="12712148" cy="6091238"/>
          </a:xfrm>
          <a:prstGeom prst="rect">
            <a:avLst/>
          </a:prstGeom>
        </p:spPr>
      </p:pic>
      <p:sp>
        <p:nvSpPr>
          <p:cNvPr id="4" name="CasetăText 3">
            <a:extLst>
              <a:ext uri="{FF2B5EF4-FFF2-40B4-BE49-F238E27FC236}">
                <a16:creationId xmlns:a16="http://schemas.microsoft.com/office/drawing/2014/main" id="{5DFD59BC-2665-9AD4-7D31-A0A951B01467}"/>
              </a:ext>
            </a:extLst>
          </p:cNvPr>
          <p:cNvSpPr txBox="1"/>
          <p:nvPr/>
        </p:nvSpPr>
        <p:spPr>
          <a:xfrm>
            <a:off x="331698" y="454464"/>
            <a:ext cx="9372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 err="1"/>
              <a:t>Motivele</a:t>
            </a:r>
            <a:r>
              <a:rPr lang="en-US" sz="4000" dirty="0"/>
              <a:t> </a:t>
            </a:r>
            <a:r>
              <a:rPr lang="en-US" sz="4000" dirty="0" err="1"/>
              <a:t>nevaccinarii</a:t>
            </a:r>
            <a:r>
              <a:rPr lang="en-US" sz="4000" dirty="0"/>
              <a:t> </a:t>
            </a:r>
            <a:r>
              <a:rPr lang="en-US" sz="4000" dirty="0" err="1"/>
              <a:t>conforma</a:t>
            </a:r>
            <a:r>
              <a:rPr lang="en-US" sz="4000" dirty="0"/>
              <a:t> INSP, din </a:t>
            </a:r>
            <a:r>
              <a:rPr lang="en-US" sz="4000" dirty="0" err="1"/>
              <a:t>raportul</a:t>
            </a:r>
            <a:r>
              <a:rPr lang="en-US" sz="4000" dirty="0"/>
              <a:t> de </a:t>
            </a:r>
            <a:r>
              <a:rPr lang="en-US" sz="4000" dirty="0" err="1"/>
              <a:t>analiza</a:t>
            </a:r>
            <a:r>
              <a:rPr lang="en-US" sz="4000" dirty="0"/>
              <a:t> a </a:t>
            </a:r>
            <a:r>
              <a:rPr lang="en-US" sz="4000" dirty="0" err="1"/>
              <a:t>datelor</a:t>
            </a:r>
            <a:r>
              <a:rPr lang="en-US" sz="4000" dirty="0"/>
              <a:t> de </a:t>
            </a:r>
            <a:r>
              <a:rPr lang="en-US" sz="4000" dirty="0" err="1"/>
              <a:t>supraveghere</a:t>
            </a:r>
            <a:r>
              <a:rPr lang="en-US" sz="4000" dirty="0"/>
              <a:t> </a:t>
            </a:r>
            <a:r>
              <a:rPr lang="en-US" sz="4000" dirty="0" err="1"/>
              <a:t>pentru</a:t>
            </a:r>
            <a:r>
              <a:rPr lang="en-US" sz="4000" dirty="0"/>
              <a:t> </a:t>
            </a:r>
            <a:r>
              <a:rPr lang="en-US" sz="4000" dirty="0" err="1"/>
              <a:t>anul</a:t>
            </a:r>
            <a:r>
              <a:rPr lang="en-US" sz="4000" dirty="0"/>
              <a:t> 2024:</a:t>
            </a:r>
            <a:endParaRPr lang="ro-RO" sz="4000" dirty="0"/>
          </a:p>
        </p:txBody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CE4E7809-76E4-AB0C-9A76-2249398B8CCA}"/>
              </a:ext>
            </a:extLst>
          </p:cNvPr>
          <p:cNvSpPr/>
          <p:nvPr/>
        </p:nvSpPr>
        <p:spPr>
          <a:xfrm>
            <a:off x="533400" y="2608024"/>
            <a:ext cx="2986975" cy="7488476"/>
          </a:xfrm>
          <a:custGeom>
            <a:avLst/>
            <a:gdLst/>
            <a:ahLst/>
            <a:cxnLst/>
            <a:rect l="l" t="t" r="r" b="b"/>
            <a:pathLst>
              <a:path w="804103" h="2696686">
                <a:moveTo>
                  <a:pt x="0" y="0"/>
                </a:moveTo>
                <a:lnTo>
                  <a:pt x="804103" y="0"/>
                </a:lnTo>
                <a:lnTo>
                  <a:pt x="804103" y="2696685"/>
                </a:lnTo>
                <a:lnTo>
                  <a:pt x="0" y="26966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86D8DBF9-84DB-5ACA-6819-91923F526575}"/>
              </a:ext>
            </a:extLst>
          </p:cNvPr>
          <p:cNvGrpSpPr/>
          <p:nvPr/>
        </p:nvGrpSpPr>
        <p:grpSpPr>
          <a:xfrm>
            <a:off x="16154400" y="-1714500"/>
            <a:ext cx="11111083" cy="12624394"/>
            <a:chOff x="1089983" y="751360"/>
            <a:chExt cx="14814777" cy="16832525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A880B870-2CB8-A9F4-D60A-14842A54B9F2}"/>
                </a:ext>
              </a:extLst>
            </p:cNvPr>
            <p:cNvSpPr/>
            <p:nvPr/>
          </p:nvSpPr>
          <p:spPr>
            <a:xfrm rot="-4930116">
              <a:off x="-1235966" y="3077309"/>
              <a:ext cx="16832525" cy="12180627"/>
            </a:xfrm>
            <a:custGeom>
              <a:avLst/>
              <a:gdLst/>
              <a:ahLst/>
              <a:cxnLst/>
              <a:rect l="l" t="t" r="r" b="b"/>
              <a:pathLst>
                <a:path w="16832525" h="12180627">
                  <a:moveTo>
                    <a:pt x="0" y="0"/>
                  </a:moveTo>
                  <a:lnTo>
                    <a:pt x="16832526" y="0"/>
                  </a:lnTo>
                  <a:lnTo>
                    <a:pt x="16832526" y="12180627"/>
                  </a:lnTo>
                  <a:lnTo>
                    <a:pt x="0" y="12180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TextBox 6">
              <a:extLst>
                <a:ext uri="{FF2B5EF4-FFF2-40B4-BE49-F238E27FC236}">
                  <a16:creationId xmlns:a16="http://schemas.microsoft.com/office/drawing/2014/main" id="{F0513394-4E6D-DC4E-5CB9-3A37C0E3EF5D}"/>
                </a:ext>
              </a:extLst>
            </p:cNvPr>
            <p:cNvSpPr txBox="1"/>
            <p:nvPr/>
          </p:nvSpPr>
          <p:spPr>
            <a:xfrm>
              <a:off x="9624492" y="1351976"/>
              <a:ext cx="6280268" cy="139571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pic>
        <p:nvPicPr>
          <p:cNvPr id="11" name="Picture 9">
            <a:extLst>
              <a:ext uri="{FF2B5EF4-FFF2-40B4-BE49-F238E27FC236}">
                <a16:creationId xmlns:a16="http://schemas.microsoft.com/office/drawing/2014/main" id="{5A354986-3AC9-9D51-CD3F-14F2BC24AE8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1095113">
            <a:off x="12748031" y="916917"/>
            <a:ext cx="1498560" cy="1655868"/>
          </a:xfrm>
          <a:prstGeom prst="rect">
            <a:avLst/>
          </a:prstGeom>
        </p:spPr>
      </p:pic>
      <p:pic>
        <p:nvPicPr>
          <p:cNvPr id="12" name="Picture 9">
            <a:extLst>
              <a:ext uri="{FF2B5EF4-FFF2-40B4-BE49-F238E27FC236}">
                <a16:creationId xmlns:a16="http://schemas.microsoft.com/office/drawing/2014/main" id="{CED4056D-214C-07FF-869A-B3C8DD6DB03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rot="1095113">
            <a:off x="17045783" y="348212"/>
            <a:ext cx="1711861" cy="189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5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33290" y="866084"/>
            <a:ext cx="13221420" cy="8554831"/>
            <a:chOff x="0" y="0"/>
            <a:chExt cx="4810760" cy="3112770"/>
          </a:xfrm>
        </p:grpSpPr>
        <p:sp>
          <p:nvSpPr>
            <p:cNvPr id="3" name="Freeform 3"/>
            <p:cNvSpPr/>
            <p:nvPr/>
          </p:nvSpPr>
          <p:spPr>
            <a:xfrm>
              <a:off x="-49530" y="-68580"/>
              <a:ext cx="4928870" cy="3230880"/>
            </a:xfrm>
            <a:custGeom>
              <a:avLst/>
              <a:gdLst/>
              <a:ahLst/>
              <a:cxnLst/>
              <a:rect l="l" t="t" r="r" b="b"/>
              <a:pathLst>
                <a:path w="4928870" h="3230880">
                  <a:moveTo>
                    <a:pt x="3958590" y="3172460"/>
                  </a:moveTo>
                  <a:cubicBezTo>
                    <a:pt x="4445000" y="3230880"/>
                    <a:pt x="4659630" y="2989580"/>
                    <a:pt x="4765040" y="2711450"/>
                  </a:cubicBezTo>
                  <a:cubicBezTo>
                    <a:pt x="4928870" y="2282190"/>
                    <a:pt x="4828540" y="1756410"/>
                    <a:pt x="4850130" y="1301750"/>
                  </a:cubicBezTo>
                  <a:cubicBezTo>
                    <a:pt x="4860290" y="1082040"/>
                    <a:pt x="4876800" y="886460"/>
                    <a:pt x="4744720" y="713740"/>
                  </a:cubicBezTo>
                  <a:cubicBezTo>
                    <a:pt x="4630420" y="562610"/>
                    <a:pt x="4495800" y="408940"/>
                    <a:pt x="4358640" y="276860"/>
                  </a:cubicBezTo>
                  <a:cubicBezTo>
                    <a:pt x="4182110" y="107950"/>
                    <a:pt x="4043680" y="132080"/>
                    <a:pt x="3806190" y="121920"/>
                  </a:cubicBezTo>
                  <a:cubicBezTo>
                    <a:pt x="3456940" y="105410"/>
                    <a:pt x="3094990" y="100330"/>
                    <a:pt x="2750820" y="87630"/>
                  </a:cubicBezTo>
                  <a:cubicBezTo>
                    <a:pt x="2284730" y="71120"/>
                    <a:pt x="1819910" y="95250"/>
                    <a:pt x="1353820" y="85090"/>
                  </a:cubicBezTo>
                  <a:cubicBezTo>
                    <a:pt x="1017270" y="77470"/>
                    <a:pt x="490220" y="0"/>
                    <a:pt x="212090" y="248920"/>
                  </a:cubicBezTo>
                  <a:cubicBezTo>
                    <a:pt x="21590" y="417830"/>
                    <a:pt x="52070" y="655320"/>
                    <a:pt x="49530" y="894080"/>
                  </a:cubicBezTo>
                  <a:cubicBezTo>
                    <a:pt x="46990" y="1148080"/>
                    <a:pt x="81280" y="1399540"/>
                    <a:pt x="73660" y="1653540"/>
                  </a:cubicBezTo>
                  <a:cubicBezTo>
                    <a:pt x="66040" y="1983740"/>
                    <a:pt x="0" y="2283460"/>
                    <a:pt x="222250" y="2555240"/>
                  </a:cubicBezTo>
                  <a:cubicBezTo>
                    <a:pt x="386080" y="2755900"/>
                    <a:pt x="608330" y="3063240"/>
                    <a:pt x="869950" y="3136900"/>
                  </a:cubicBezTo>
                  <a:cubicBezTo>
                    <a:pt x="1139190" y="3213100"/>
                    <a:pt x="1250950" y="3158490"/>
                    <a:pt x="1541780" y="3158490"/>
                  </a:cubicBezTo>
                  <a:cubicBezTo>
                    <a:pt x="1938020" y="3158490"/>
                    <a:pt x="2052320" y="3192780"/>
                    <a:pt x="2475230" y="3163570"/>
                  </a:cubicBezTo>
                  <a:cubicBezTo>
                    <a:pt x="2900680" y="3131820"/>
                    <a:pt x="3747770" y="3148330"/>
                    <a:pt x="3958590" y="317246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7" name="Freeform 7"/>
          <p:cNvSpPr/>
          <p:nvPr/>
        </p:nvSpPr>
        <p:spPr>
          <a:xfrm>
            <a:off x="38100" y="4211865"/>
            <a:ext cx="5688535" cy="6075135"/>
          </a:xfrm>
          <a:custGeom>
            <a:avLst/>
            <a:gdLst/>
            <a:ahLst/>
            <a:cxnLst/>
            <a:rect l="l" t="t" r="r" b="b"/>
            <a:pathLst>
              <a:path w="5688535" h="6075135">
                <a:moveTo>
                  <a:pt x="0" y="0"/>
                </a:moveTo>
                <a:lnTo>
                  <a:pt x="5688535" y="0"/>
                </a:lnTo>
                <a:lnTo>
                  <a:pt x="5688535" y="6075135"/>
                </a:lnTo>
                <a:lnTo>
                  <a:pt x="0" y="60751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>
            <a:off x="14252174" y="-15423"/>
            <a:ext cx="3997726" cy="5832227"/>
          </a:xfrm>
          <a:custGeom>
            <a:avLst/>
            <a:gdLst/>
            <a:ahLst/>
            <a:cxnLst/>
            <a:rect l="l" t="t" r="r" b="b"/>
            <a:pathLst>
              <a:path w="3997726" h="5832227">
                <a:moveTo>
                  <a:pt x="3997726" y="0"/>
                </a:moveTo>
                <a:lnTo>
                  <a:pt x="0" y="0"/>
                </a:lnTo>
                <a:lnTo>
                  <a:pt x="0" y="5832227"/>
                </a:lnTo>
                <a:lnTo>
                  <a:pt x="3997726" y="5832227"/>
                </a:lnTo>
                <a:lnTo>
                  <a:pt x="399772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-2034361">
            <a:off x="-1316032" y="19410"/>
            <a:ext cx="8115300" cy="1054989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-2034361">
            <a:off x="12611104" y="8730806"/>
            <a:ext cx="8115300" cy="1054989"/>
          </a:xfrm>
          <a:prstGeom prst="rect">
            <a:avLst/>
          </a:prstGeom>
        </p:spPr>
      </p:pic>
      <p:pic>
        <p:nvPicPr>
          <p:cNvPr id="13" name="Imagine 12">
            <a:extLst>
              <a:ext uri="{FF2B5EF4-FFF2-40B4-BE49-F238E27FC236}">
                <a16:creationId xmlns:a16="http://schemas.microsoft.com/office/drawing/2014/main" id="{DB89D3BA-9D16-82C5-20D9-9F6A9E431E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1850" y="1562100"/>
            <a:ext cx="8611887" cy="6263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653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203368" y="-1333500"/>
            <a:ext cx="11928571" cy="13751434"/>
            <a:chOff x="0" y="0"/>
            <a:chExt cx="15904761" cy="18335245"/>
          </a:xfrm>
        </p:grpSpPr>
        <p:sp>
          <p:nvSpPr>
            <p:cNvPr id="3" name="Freeform 3"/>
            <p:cNvSpPr/>
            <p:nvPr/>
          </p:nvSpPr>
          <p:spPr>
            <a:xfrm rot="-4930116">
              <a:off x="-1235966" y="3077309"/>
              <a:ext cx="16832525" cy="12180627"/>
            </a:xfrm>
            <a:custGeom>
              <a:avLst/>
              <a:gdLst/>
              <a:ahLst/>
              <a:cxnLst/>
              <a:rect l="l" t="t" r="r" b="b"/>
              <a:pathLst>
                <a:path w="16832525" h="12180627">
                  <a:moveTo>
                    <a:pt x="0" y="0"/>
                  </a:moveTo>
                  <a:lnTo>
                    <a:pt x="16832526" y="0"/>
                  </a:lnTo>
                  <a:lnTo>
                    <a:pt x="16832526" y="12180627"/>
                  </a:lnTo>
                  <a:lnTo>
                    <a:pt x="0" y="12180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4" name="Group 4"/>
            <p:cNvGrpSpPr/>
            <p:nvPr/>
          </p:nvGrpSpPr>
          <p:grpSpPr>
            <a:xfrm>
              <a:off x="9624492" y="1593077"/>
              <a:ext cx="6280268" cy="13716000"/>
              <a:chOff x="0" y="0"/>
              <a:chExt cx="1240547" cy="2709333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240547" cy="2709333"/>
              </a:xfrm>
              <a:custGeom>
                <a:avLst/>
                <a:gdLst/>
                <a:ahLst/>
                <a:cxnLst/>
                <a:rect l="l" t="t" r="r" b="b"/>
                <a:pathLst>
                  <a:path w="1240547" h="2709333">
                    <a:moveTo>
                      <a:pt x="0" y="0"/>
                    </a:moveTo>
                    <a:lnTo>
                      <a:pt x="1240547" y="0"/>
                    </a:lnTo>
                    <a:lnTo>
                      <a:pt x="1240547" y="2709333"/>
                    </a:lnTo>
                    <a:lnTo>
                      <a:pt x="0" y="2709333"/>
                    </a:lnTo>
                    <a:close/>
                  </a:path>
                </a:pathLst>
              </a:custGeom>
              <a:solidFill>
                <a:srgbClr val="67BAE8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1240547" cy="275695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9"/>
                  </a:lnSpc>
                </a:pPr>
                <a:endParaRPr/>
              </a:p>
            </p:txBody>
          </p:sp>
        </p:grpSp>
      </p:grpSp>
      <p:sp>
        <p:nvSpPr>
          <p:cNvPr id="16" name="CasetăText 15">
            <a:extLst>
              <a:ext uri="{FF2B5EF4-FFF2-40B4-BE49-F238E27FC236}">
                <a16:creationId xmlns:a16="http://schemas.microsoft.com/office/drawing/2014/main" id="{0FA8AFAE-F495-B8EA-E0D1-A45A381D98AF}"/>
              </a:ext>
            </a:extLst>
          </p:cNvPr>
          <p:cNvSpPr txBox="1"/>
          <p:nvPr/>
        </p:nvSpPr>
        <p:spPr>
          <a:xfrm>
            <a:off x="21771" y="190500"/>
            <a:ext cx="7828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Ce stim </a:t>
            </a:r>
            <a:r>
              <a:rPr lang="en-US" sz="2400" b="1" dirty="0" err="1"/>
              <a:t>despre</a:t>
            </a:r>
            <a:r>
              <a:rPr lang="en-US" sz="2400" b="1" dirty="0"/>
              <a:t> </a:t>
            </a:r>
            <a:r>
              <a:rPr lang="en-US" sz="2400" b="1" dirty="0" err="1"/>
              <a:t>Pertusis</a:t>
            </a:r>
            <a:r>
              <a:rPr lang="en-US" sz="2400" b="1" dirty="0"/>
              <a:t> </a:t>
            </a:r>
            <a:r>
              <a:rPr lang="en-US" sz="2400" b="1" dirty="0" err="1"/>
              <a:t>si</a:t>
            </a:r>
            <a:r>
              <a:rPr lang="en-US" sz="2400" b="1" dirty="0"/>
              <a:t> </a:t>
            </a:r>
            <a:r>
              <a:rPr lang="en-US" sz="2400" b="1" dirty="0" err="1"/>
              <a:t>despre</a:t>
            </a:r>
            <a:r>
              <a:rPr lang="en-US" sz="2400" b="1" dirty="0"/>
              <a:t> </a:t>
            </a:r>
            <a:r>
              <a:rPr lang="en-US" sz="2400" b="1" dirty="0" err="1"/>
              <a:t>vaccinarea</a:t>
            </a:r>
            <a:r>
              <a:rPr lang="en-US" sz="2400" b="1" dirty="0"/>
              <a:t> </a:t>
            </a:r>
            <a:r>
              <a:rPr lang="en-US" sz="2400" b="1" dirty="0" err="1"/>
              <a:t>impotriva</a:t>
            </a:r>
            <a:r>
              <a:rPr lang="en-US" sz="2400" b="1" dirty="0"/>
              <a:t> </a:t>
            </a:r>
            <a:r>
              <a:rPr lang="en-US" sz="2400" b="1" dirty="0" err="1"/>
              <a:t>lui</a:t>
            </a:r>
            <a:r>
              <a:rPr lang="en-US" sz="2400" b="1" dirty="0"/>
              <a:t>?</a:t>
            </a:r>
          </a:p>
          <a:p>
            <a:endParaRPr lang="ro-RO" sz="2400" b="1" dirty="0"/>
          </a:p>
        </p:txBody>
      </p:sp>
      <p:sp>
        <p:nvSpPr>
          <p:cNvPr id="44" name="CasetăText 43">
            <a:extLst>
              <a:ext uri="{FF2B5EF4-FFF2-40B4-BE49-F238E27FC236}">
                <a16:creationId xmlns:a16="http://schemas.microsoft.com/office/drawing/2014/main" id="{596ABC03-AF8E-90C0-49C5-618FAA6D39A5}"/>
              </a:ext>
            </a:extLst>
          </p:cNvPr>
          <p:cNvSpPr txBox="1"/>
          <p:nvPr/>
        </p:nvSpPr>
        <p:spPr>
          <a:xfrm>
            <a:off x="1158125" y="700908"/>
            <a:ext cx="17068800" cy="13018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it-IT" sz="2400" b="1" dirty="0"/>
              <a:t>Protejează împotriva unei boli grave</a:t>
            </a:r>
          </a:p>
          <a:p>
            <a:r>
              <a:rPr lang="ro-RO" sz="2400" dirty="0" err="1"/>
              <a:t>Pertussis</a:t>
            </a:r>
            <a:r>
              <a:rPr lang="ro-RO" sz="2400" dirty="0"/>
              <a:t> este o infecție respiratorie foarte contagioasă, cauzată de bacteria </a:t>
            </a:r>
            <a:r>
              <a:rPr lang="ro-RO" sz="2400" i="1" dirty="0" err="1"/>
              <a:t>Bordetella</a:t>
            </a:r>
            <a:r>
              <a:rPr lang="ro-RO" sz="2400" i="1" dirty="0"/>
              <a:t> </a:t>
            </a:r>
            <a:r>
              <a:rPr lang="ro-RO" sz="2400" i="1" dirty="0" err="1"/>
              <a:t>pertussis</a:t>
            </a:r>
            <a:r>
              <a:rPr lang="ro-RO" sz="2400" dirty="0"/>
              <a:t>. Poate duce la: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o-RO" sz="2400" b="1" dirty="0"/>
              <a:t>Tuse severă și prelungită</a:t>
            </a:r>
            <a:r>
              <a:rPr lang="ro-RO" sz="2400" dirty="0"/>
              <a:t> (săptămâni sau luni),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o-RO" sz="2400" b="1" dirty="0"/>
              <a:t>Vărsături, epuizare</a:t>
            </a:r>
            <a:r>
              <a:rPr lang="ro-RO" sz="2400" dirty="0"/>
              <a:t> și </a:t>
            </a:r>
            <a:r>
              <a:rPr lang="ro-RO" sz="2400" b="1" dirty="0"/>
              <a:t>dificultăți de respirație</a:t>
            </a:r>
            <a:r>
              <a:rPr lang="ro-RO" sz="2400" dirty="0"/>
              <a:t>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o-RO" sz="2400" b="1" dirty="0"/>
              <a:t>Convulsii, pneumonie</a:t>
            </a:r>
            <a:r>
              <a:rPr lang="ro-RO" sz="2400" dirty="0"/>
              <a:t> și chiar </a:t>
            </a:r>
            <a:r>
              <a:rPr lang="ro-RO" sz="2400" b="1" dirty="0"/>
              <a:t>moarte</a:t>
            </a:r>
            <a:r>
              <a:rPr lang="ro-RO" sz="2400" dirty="0"/>
              <a:t>, mai ales la sugari și copii mici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ro-RO" sz="2400" dirty="0"/>
              <a:t>2. </a:t>
            </a:r>
            <a:r>
              <a:rPr lang="ro-RO" sz="2400" b="1" dirty="0"/>
              <a:t>Este deosebit de periculoasă pentru sugari</a:t>
            </a:r>
            <a:endParaRPr lang="en-US" sz="24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/>
              <a:t>Bebelușii sub 6 luni sunt cei mai vulnerabili.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o-RO" sz="2400" dirty="0"/>
              <a:t>Majoritatea deceselor cauzate de </a:t>
            </a:r>
            <a:r>
              <a:rPr lang="ro-RO" sz="2400" dirty="0" err="1"/>
              <a:t>pertussis</a:t>
            </a:r>
            <a:r>
              <a:rPr lang="ro-RO" sz="2400" dirty="0"/>
              <a:t> apar la copii </a:t>
            </a:r>
            <a:r>
              <a:rPr lang="ro-RO" sz="2400" b="1" dirty="0"/>
              <a:t>nevaccinați</a:t>
            </a:r>
            <a:r>
              <a:rPr lang="ro-RO" sz="2400" dirty="0"/>
              <a:t> sub 1 an.</a:t>
            </a:r>
            <a:endParaRPr lang="en-US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ro-RO" sz="2400" dirty="0"/>
              <a:t>Ei pot fi infectați de </a:t>
            </a:r>
            <a:r>
              <a:rPr lang="ro-RO" sz="2400" b="1" dirty="0"/>
              <a:t>adulți sau frați nevaccinați</a:t>
            </a:r>
            <a:r>
              <a:rPr lang="ro-RO" sz="2400" dirty="0"/>
              <a:t>.</a:t>
            </a:r>
            <a:endParaRPr lang="en-US" sz="2400" dirty="0"/>
          </a:p>
          <a:p>
            <a:endParaRPr lang="en-US" sz="2400" b="1" dirty="0"/>
          </a:p>
          <a:p>
            <a:r>
              <a:rPr lang="ro-RO" sz="2400" dirty="0"/>
              <a:t>3. </a:t>
            </a:r>
            <a:r>
              <a:rPr lang="ro-RO" sz="2400" b="1" dirty="0"/>
              <a:t>Imunitatea nu durează toată viața</a:t>
            </a:r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sz="2400" dirty="0"/>
              <a:t>Imunitatea după boală sau vaccin scade în timp.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sz="2400" dirty="0"/>
              <a:t>Din acest motiv, este nevoie de </a:t>
            </a:r>
            <a:r>
              <a:rPr lang="ro-RO" sz="2400" b="1" dirty="0"/>
              <a:t>doze de rapel</a:t>
            </a:r>
            <a:r>
              <a:rPr lang="ro-RO" sz="2400" dirty="0"/>
              <a:t> la vârste diferite (inclusiv la adolescenți și adulți).</a:t>
            </a:r>
          </a:p>
          <a:p>
            <a:endParaRPr lang="en-US" sz="2400" b="1" dirty="0"/>
          </a:p>
          <a:p>
            <a:r>
              <a:rPr lang="es-ES" sz="2400" dirty="0"/>
              <a:t>4. </a:t>
            </a:r>
            <a:r>
              <a:rPr lang="es-ES" sz="2400" b="1" dirty="0" err="1"/>
              <a:t>Vaccinul</a:t>
            </a:r>
            <a:r>
              <a:rPr lang="es-ES" sz="2400" b="1" dirty="0"/>
              <a:t> este </a:t>
            </a:r>
            <a:r>
              <a:rPr lang="es-ES" sz="2400" b="1" dirty="0" err="1"/>
              <a:t>sigur</a:t>
            </a:r>
            <a:r>
              <a:rPr lang="es-ES" sz="2400" b="1" dirty="0"/>
              <a:t> </a:t>
            </a:r>
            <a:r>
              <a:rPr lang="es-ES" sz="2400" b="1" dirty="0" err="1"/>
              <a:t>și</a:t>
            </a:r>
            <a:r>
              <a:rPr lang="es-ES" sz="2400" b="1" dirty="0"/>
              <a:t> </a:t>
            </a:r>
            <a:r>
              <a:rPr lang="es-ES" sz="2400" b="1" dirty="0" err="1"/>
              <a:t>eficient</a:t>
            </a:r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sz="2400" dirty="0"/>
              <a:t>Vaccinul combinat </a:t>
            </a:r>
            <a:r>
              <a:rPr lang="ro-RO" sz="2400" dirty="0" err="1"/>
              <a:t>DTPa</a:t>
            </a:r>
            <a:r>
              <a:rPr lang="ro-RO" sz="2400" dirty="0"/>
              <a:t> (difterie, tetanos, </a:t>
            </a:r>
            <a:r>
              <a:rPr lang="ro-RO" sz="2400" dirty="0" err="1"/>
              <a:t>pertussis</a:t>
            </a:r>
            <a:r>
              <a:rPr lang="ro-RO" sz="2400" dirty="0"/>
              <a:t> </a:t>
            </a:r>
            <a:r>
              <a:rPr lang="ro-RO" sz="2400" dirty="0" err="1"/>
              <a:t>acelular</a:t>
            </a:r>
            <a:r>
              <a:rPr lang="ro-RO" sz="2400" dirty="0"/>
              <a:t>) este bine tolerat și protejează eficient.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Scade semnificativ riscul de îmbolnăvire și de transmitere a bolii.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/>
          </a:p>
          <a:p>
            <a:r>
              <a:rPr lang="ro-RO" sz="2400" dirty="0"/>
              <a:t>5. </a:t>
            </a:r>
            <a:r>
              <a:rPr lang="ro-RO" sz="2400" b="1" dirty="0"/>
              <a:t>Ajută la protejarea comunității (imunitate de grup)</a:t>
            </a:r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sz="2400" dirty="0"/>
              <a:t>Prin vaccinare, ajuți la protejarea celor care </a:t>
            </a:r>
            <a:r>
              <a:rPr lang="ro-RO" sz="2400" b="1" dirty="0"/>
              <a:t>nu pot fi vaccinați</a:t>
            </a:r>
            <a:r>
              <a:rPr lang="ro-RO" sz="2400" dirty="0"/>
              <a:t> (nou-născuți, persoane cu boli cronice).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sz="2400" dirty="0"/>
              <a:t>Răspândirea bolii scade odată cu creșterea numărului de persoane vaccinate.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/>
          </a:p>
          <a:p>
            <a:r>
              <a:rPr lang="ro-RO" sz="2400" dirty="0"/>
              <a:t>6. </a:t>
            </a:r>
            <a:r>
              <a:rPr lang="ro-RO" sz="2400" b="1" dirty="0"/>
              <a:t>Vaccinarea gravidelor salvează vieți</a:t>
            </a:r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sz="2400" dirty="0"/>
              <a:t>Femeile însărcinate ar trebui să se vaccineze în trimestrul </a:t>
            </a:r>
            <a:r>
              <a:rPr lang="en-US" sz="2400" dirty="0"/>
              <a:t>al III-lea de </a:t>
            </a:r>
            <a:r>
              <a:rPr lang="en-US" sz="2400" dirty="0" err="1"/>
              <a:t>sarcina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o-RO" sz="2400" dirty="0"/>
              <a:t>Aceasta ajută la protejarea bebelușului până poate primi propriile vaccinuri (la 2 luni).</a:t>
            </a:r>
            <a:endParaRPr lang="en-US" sz="2400" dirty="0"/>
          </a:p>
          <a:p>
            <a:endParaRPr lang="en-US" sz="2400" b="1" dirty="0"/>
          </a:p>
          <a:p>
            <a:pPr>
              <a:buFont typeface="Arial" panose="020B0604020202020204" pitchFamily="34" charset="0"/>
              <a:buChar char="•"/>
            </a:pPr>
            <a:endParaRPr lang="ro-RO" sz="2400" dirty="0"/>
          </a:p>
          <a:p>
            <a:pPr marL="342900" indent="-342900">
              <a:buAutoNum type="arabicPeriod"/>
            </a:pPr>
            <a:endParaRPr lang="it-IT" sz="2400" b="1" dirty="0"/>
          </a:p>
          <a:p>
            <a:pPr marL="342900" indent="-342900">
              <a:buAutoNum type="arabicPeriod"/>
            </a:pPr>
            <a:endParaRPr lang="it-IT" sz="2400" b="1" dirty="0"/>
          </a:p>
          <a:p>
            <a:pPr marL="342900" indent="-342900">
              <a:buAutoNum type="arabicPeriod"/>
            </a:pPr>
            <a:endParaRPr lang="it-IT" sz="2400" b="1" dirty="0"/>
          </a:p>
          <a:p>
            <a:pPr marL="342900" indent="-342900">
              <a:buAutoNum type="arabicPeriod"/>
            </a:pPr>
            <a:endParaRPr lang="it-IT" sz="2400" b="1" dirty="0"/>
          </a:p>
          <a:p>
            <a:pPr marL="342900" indent="-342900">
              <a:buAutoNum type="arabicPeriod"/>
            </a:pPr>
            <a:endParaRPr lang="it-IT" sz="2400" b="1" dirty="0"/>
          </a:p>
          <a:p>
            <a:pPr marL="342900" indent="-342900">
              <a:buAutoNum type="arabicPeriod"/>
            </a:pPr>
            <a:endParaRPr lang="it-IT" sz="2400" b="1" dirty="0"/>
          </a:p>
          <a:p>
            <a:pPr marL="342900" indent="-342900">
              <a:buAutoNum type="arabicPeriod"/>
            </a:pPr>
            <a:endParaRPr lang="ro-RO" sz="2400" dirty="0"/>
          </a:p>
        </p:txBody>
      </p:sp>
      <p:sp>
        <p:nvSpPr>
          <p:cNvPr id="67" name="Freeform 7">
            <a:extLst>
              <a:ext uri="{FF2B5EF4-FFF2-40B4-BE49-F238E27FC236}">
                <a16:creationId xmlns:a16="http://schemas.microsoft.com/office/drawing/2014/main" id="{C78DFA72-E3D7-9358-2FC6-1E03ED743DD7}"/>
              </a:ext>
            </a:extLst>
          </p:cNvPr>
          <p:cNvSpPr/>
          <p:nvPr/>
        </p:nvSpPr>
        <p:spPr>
          <a:xfrm rot="-1830442">
            <a:off x="14954699" y="1557871"/>
            <a:ext cx="1837675" cy="3497305"/>
          </a:xfrm>
          <a:custGeom>
            <a:avLst/>
            <a:gdLst/>
            <a:ahLst/>
            <a:cxnLst/>
            <a:rect l="l" t="t" r="r" b="b"/>
            <a:pathLst>
              <a:path w="1837675" h="3497305">
                <a:moveTo>
                  <a:pt x="0" y="0"/>
                </a:moveTo>
                <a:lnTo>
                  <a:pt x="1837675" y="0"/>
                </a:lnTo>
                <a:lnTo>
                  <a:pt x="1837675" y="3497305"/>
                </a:lnTo>
                <a:lnTo>
                  <a:pt x="0" y="34973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1819023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1544716" y="261037"/>
            <a:ext cx="15754044" cy="2616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794"/>
              </a:lnSpc>
              <a:spcBef>
                <a:spcPct val="0"/>
              </a:spcBef>
            </a:pPr>
            <a:r>
              <a:rPr lang="en-US" sz="4000" b="1" dirty="0" err="1">
                <a:solidFill>
                  <a:srgbClr val="FA9D8B"/>
                </a:solidFill>
                <a:latin typeface="Overpass Bold"/>
                <a:ea typeface="Overpass Bold"/>
                <a:cs typeface="Overpass Bold"/>
                <a:sym typeface="Overpass Bold"/>
              </a:rPr>
              <a:t>Echipa</a:t>
            </a:r>
            <a:r>
              <a:rPr lang="en-US" sz="4000" b="1" dirty="0">
                <a:solidFill>
                  <a:srgbClr val="FA9D8B"/>
                </a:solidFill>
                <a:latin typeface="Overpass Bold"/>
                <a:ea typeface="Overpass Bold"/>
                <a:cs typeface="Overpass Bold"/>
                <a:sym typeface="Overpass Bold"/>
              </a:rPr>
              <a:t> CPIAAM a </a:t>
            </a:r>
            <a:r>
              <a:rPr lang="en-US" sz="4000" b="1" dirty="0" err="1">
                <a:solidFill>
                  <a:srgbClr val="FA9D8B"/>
                </a:solidFill>
                <a:latin typeface="Overpass Bold"/>
                <a:ea typeface="Overpass Bold"/>
                <a:cs typeface="Overpass Bold"/>
                <a:sym typeface="Overpass Bold"/>
              </a:rPr>
              <a:t>Spitalului</a:t>
            </a:r>
            <a:r>
              <a:rPr lang="en-US" sz="4000" b="1" dirty="0">
                <a:solidFill>
                  <a:srgbClr val="FA9D8B"/>
                </a:solidFill>
                <a:latin typeface="Overpass Bold"/>
                <a:ea typeface="Overpass Bold"/>
                <a:cs typeface="Overpass Bold"/>
                <a:sym typeface="Overpass Bold"/>
              </a:rPr>
              <a:t> Clinic de </a:t>
            </a:r>
          </a:p>
          <a:p>
            <a:pPr marL="0" lvl="0" indent="0" algn="ctr">
              <a:spcBef>
                <a:spcPct val="0"/>
              </a:spcBef>
            </a:pPr>
            <a:r>
              <a:rPr lang="en-US" sz="4000" b="1" dirty="0" err="1">
                <a:solidFill>
                  <a:srgbClr val="FA9D8B"/>
                </a:solidFill>
                <a:latin typeface="Overpass Bold"/>
                <a:ea typeface="Overpass Bold"/>
                <a:cs typeface="Overpass Bold"/>
                <a:sym typeface="Overpass Bold"/>
              </a:rPr>
              <a:t>Urgenta</a:t>
            </a:r>
            <a:r>
              <a:rPr lang="en-US" sz="4000" b="1" dirty="0">
                <a:solidFill>
                  <a:srgbClr val="FA9D8B"/>
                </a:solidFill>
                <a:latin typeface="Overpass Bold"/>
                <a:ea typeface="Overpass Bold"/>
                <a:cs typeface="Overpass Bold"/>
                <a:sym typeface="Overpass Bold"/>
              </a:rPr>
              <a:t> </a:t>
            </a:r>
            <a:r>
              <a:rPr lang="en-US" sz="4000" b="1" dirty="0" err="1">
                <a:solidFill>
                  <a:srgbClr val="FA9D8B"/>
                </a:solidFill>
                <a:latin typeface="Overpass Bold"/>
                <a:ea typeface="Overpass Bold"/>
                <a:cs typeface="Overpass Bold"/>
                <a:sym typeface="Overpass Bold"/>
              </a:rPr>
              <a:t>pentru</a:t>
            </a:r>
            <a:r>
              <a:rPr lang="en-US" sz="4000" b="1" dirty="0">
                <a:solidFill>
                  <a:srgbClr val="FA9D8B"/>
                </a:solidFill>
                <a:latin typeface="Overpass Bold"/>
                <a:ea typeface="Overpass Bold"/>
                <a:cs typeface="Overpass Bold"/>
                <a:sym typeface="Overpass Bold"/>
              </a:rPr>
              <a:t> </a:t>
            </a:r>
            <a:r>
              <a:rPr lang="en-US" sz="4000" b="1" dirty="0" err="1">
                <a:solidFill>
                  <a:srgbClr val="FA9D8B"/>
                </a:solidFill>
                <a:latin typeface="Overpass Bold"/>
                <a:ea typeface="Overpass Bold"/>
                <a:cs typeface="Overpass Bold"/>
                <a:sym typeface="Overpass Bold"/>
              </a:rPr>
              <a:t>Copii</a:t>
            </a:r>
            <a:r>
              <a:rPr lang="en-US" sz="4000" b="1" dirty="0">
                <a:solidFill>
                  <a:srgbClr val="FA9D8B"/>
                </a:solidFill>
                <a:latin typeface="Overpass Bold"/>
                <a:ea typeface="Overpass Bold"/>
                <a:cs typeface="Overpass Bold"/>
                <a:sym typeface="Overpass Bold"/>
              </a:rPr>
              <a:t> Brasov</a:t>
            </a:r>
          </a:p>
          <a:p>
            <a:pPr marL="0" lvl="0" indent="0" algn="ctr">
              <a:spcBef>
                <a:spcPct val="0"/>
              </a:spcBef>
            </a:pPr>
            <a:r>
              <a:rPr lang="en-US" sz="4000" b="1" dirty="0" err="1">
                <a:solidFill>
                  <a:srgbClr val="FA9D8B"/>
                </a:solidFill>
                <a:latin typeface="Overpass Bold"/>
                <a:ea typeface="Overpass Bold"/>
                <a:cs typeface="Overpass Bold"/>
                <a:sym typeface="Overpass Bold"/>
              </a:rPr>
              <a:t>s</a:t>
            </a:r>
            <a:r>
              <a:rPr lang="en-US" sz="4000" b="1" u="none" dirty="0" err="1">
                <a:solidFill>
                  <a:srgbClr val="FA9D8B"/>
                </a:solidFill>
                <a:latin typeface="Overpass Bold"/>
                <a:ea typeface="Overpass Bold"/>
                <a:cs typeface="Overpass Bold"/>
                <a:sym typeface="Overpass Bold"/>
              </a:rPr>
              <a:t>us</a:t>
            </a:r>
            <a:r>
              <a:rPr lang="en-US" sz="4000" b="1" dirty="0" err="1">
                <a:solidFill>
                  <a:srgbClr val="FA9D8B"/>
                </a:solidFill>
                <a:latin typeface="Overpass Bold"/>
                <a:ea typeface="Overpass Bold"/>
                <a:cs typeface="Overpass Bold"/>
                <a:sym typeface="Overpass Bold"/>
              </a:rPr>
              <a:t>tine</a:t>
            </a:r>
            <a:r>
              <a:rPr lang="en-US" sz="4000" b="1" dirty="0">
                <a:solidFill>
                  <a:srgbClr val="FA9D8B"/>
                </a:solidFill>
                <a:latin typeface="Overpass Bold"/>
                <a:ea typeface="Overpass Bold"/>
                <a:cs typeface="Overpass Bold"/>
                <a:sym typeface="Overpass Bold"/>
              </a:rPr>
              <a:t> </a:t>
            </a:r>
            <a:r>
              <a:rPr lang="en-US" sz="4000" b="1" dirty="0" err="1">
                <a:solidFill>
                  <a:srgbClr val="FA9D8B"/>
                </a:solidFill>
                <a:latin typeface="Overpass Bold"/>
                <a:ea typeface="Overpass Bold"/>
                <a:cs typeface="Overpass Bold"/>
                <a:sym typeface="Overpass Bold"/>
              </a:rPr>
              <a:t>vaccinarea</a:t>
            </a:r>
            <a:r>
              <a:rPr lang="en-US" sz="4000" b="1" dirty="0">
                <a:solidFill>
                  <a:srgbClr val="FA9D8B"/>
                </a:solidFill>
                <a:latin typeface="Overpass Bold"/>
                <a:ea typeface="Overpass Bold"/>
                <a:cs typeface="Overpass Bold"/>
                <a:sym typeface="Overpass Bold"/>
              </a:rPr>
              <a:t> !</a:t>
            </a:r>
            <a:endParaRPr lang="en-US" sz="4000" b="1" u="none" dirty="0">
              <a:solidFill>
                <a:srgbClr val="FA9D8B"/>
              </a:solidFill>
              <a:latin typeface="Overpass Bold"/>
              <a:ea typeface="Overpass Bold"/>
              <a:cs typeface="Overpass Bold"/>
              <a:sym typeface="Overpass Bold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1544716" y="8307603"/>
            <a:ext cx="2207984" cy="1111062"/>
            <a:chOff x="0" y="-95249"/>
            <a:chExt cx="2943978" cy="1481418"/>
          </a:xfrm>
        </p:grpSpPr>
        <p:sp>
          <p:nvSpPr>
            <p:cNvPr id="18" name="TextBox 18"/>
            <p:cNvSpPr txBox="1"/>
            <p:nvPr/>
          </p:nvSpPr>
          <p:spPr>
            <a:xfrm>
              <a:off x="0" y="-95249"/>
              <a:ext cx="2943978" cy="4569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938"/>
                </a:lnSpc>
                <a:spcBef>
                  <a:spcPct val="0"/>
                </a:spcBef>
              </a:pPr>
              <a:r>
                <a:rPr lang="en-US" sz="2099" b="1" u="none" dirty="0">
                  <a:solidFill>
                    <a:srgbClr val="15253D"/>
                  </a:solidFill>
                  <a:latin typeface="Overpass Bold"/>
                  <a:ea typeface="Overpass Bold"/>
                  <a:cs typeface="Overpass Bold"/>
                  <a:sym typeface="Overpass Bold"/>
                </a:rPr>
                <a:t> ADA GORDEA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433342"/>
              <a:ext cx="2943978" cy="9528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938"/>
                </a:lnSpc>
                <a:spcBef>
                  <a:spcPct val="0"/>
                </a:spcBef>
              </a:pPr>
              <a:r>
                <a:rPr lang="en-US" sz="2099" u="none" dirty="0">
                  <a:solidFill>
                    <a:srgbClr val="15253D"/>
                  </a:solidFill>
                  <a:latin typeface="Overpass"/>
                  <a:ea typeface="Overpass"/>
                  <a:cs typeface="Overpass"/>
                  <a:sym typeface="Overpass"/>
                </a:rPr>
                <a:t>Medic </a:t>
              </a:r>
              <a:r>
                <a:rPr lang="en-US" sz="2099" u="none" dirty="0" err="1">
                  <a:solidFill>
                    <a:srgbClr val="15253D"/>
                  </a:solidFill>
                  <a:latin typeface="Overpass"/>
                  <a:ea typeface="Overpass"/>
                  <a:cs typeface="Overpass"/>
                  <a:sym typeface="Overpass"/>
                </a:rPr>
                <a:t>epidemiolog</a:t>
              </a:r>
              <a:endParaRPr lang="en-US" sz="2099" u="none" dirty="0">
                <a:solidFill>
                  <a:srgbClr val="15253D"/>
                </a:solidFill>
                <a:latin typeface="Overpass"/>
                <a:ea typeface="Overpass"/>
                <a:cs typeface="Overpass"/>
                <a:sym typeface="Overpass"/>
              </a:endParaRPr>
            </a:p>
          </p:txBody>
        </p:sp>
      </p:grpSp>
      <p:sp>
        <p:nvSpPr>
          <p:cNvPr id="29" name="Freeform 29"/>
          <p:cNvSpPr/>
          <p:nvPr/>
        </p:nvSpPr>
        <p:spPr>
          <a:xfrm rot="-4663414">
            <a:off x="349441" y="264812"/>
            <a:ext cx="1544716" cy="1544716"/>
          </a:xfrm>
          <a:custGeom>
            <a:avLst/>
            <a:gdLst/>
            <a:ahLst/>
            <a:cxnLst/>
            <a:rect l="l" t="t" r="r" b="b"/>
            <a:pathLst>
              <a:path w="1544716" h="1544716">
                <a:moveTo>
                  <a:pt x="0" y="0"/>
                </a:moveTo>
                <a:lnTo>
                  <a:pt x="1544716" y="0"/>
                </a:lnTo>
                <a:lnTo>
                  <a:pt x="1544716" y="1544716"/>
                </a:lnTo>
                <a:lnTo>
                  <a:pt x="0" y="15447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 rot="1069322">
            <a:off x="104551" y="8334761"/>
            <a:ext cx="1544716" cy="1544716"/>
          </a:xfrm>
          <a:custGeom>
            <a:avLst/>
            <a:gdLst/>
            <a:ahLst/>
            <a:cxnLst/>
            <a:rect l="l" t="t" r="r" b="b"/>
            <a:pathLst>
              <a:path w="1544716" h="1544716">
                <a:moveTo>
                  <a:pt x="0" y="0"/>
                </a:moveTo>
                <a:lnTo>
                  <a:pt x="1544716" y="0"/>
                </a:lnTo>
                <a:lnTo>
                  <a:pt x="1544716" y="1544716"/>
                </a:lnTo>
                <a:lnTo>
                  <a:pt x="0" y="15447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37" name="Imagine 36">
            <a:extLst>
              <a:ext uri="{FF2B5EF4-FFF2-40B4-BE49-F238E27FC236}">
                <a16:creationId xmlns:a16="http://schemas.microsoft.com/office/drawing/2014/main" id="{4FF1B635-F426-8DFE-17FF-4DE494D0F8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3572226"/>
            <a:ext cx="3081866" cy="4162073"/>
          </a:xfrm>
          <a:prstGeom prst="rect">
            <a:avLst/>
          </a:prstGeom>
        </p:spPr>
      </p:pic>
      <p:pic>
        <p:nvPicPr>
          <p:cNvPr id="39" name="Imagine 38">
            <a:extLst>
              <a:ext uri="{FF2B5EF4-FFF2-40B4-BE49-F238E27FC236}">
                <a16:creationId xmlns:a16="http://schemas.microsoft.com/office/drawing/2014/main" id="{BF367700-B064-0F0C-DBFB-972720AC41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65689" y="3486166"/>
            <a:ext cx="3010038" cy="4162072"/>
          </a:xfrm>
          <a:prstGeom prst="rect">
            <a:avLst/>
          </a:prstGeom>
        </p:spPr>
      </p:pic>
      <p:pic>
        <p:nvPicPr>
          <p:cNvPr id="41" name="Imagine 40">
            <a:extLst>
              <a:ext uri="{FF2B5EF4-FFF2-40B4-BE49-F238E27FC236}">
                <a16:creationId xmlns:a16="http://schemas.microsoft.com/office/drawing/2014/main" id="{1EEA9101-67DE-37E0-3159-EB3F6F03DE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896" y="3588748"/>
            <a:ext cx="3057360" cy="3993151"/>
          </a:xfrm>
          <a:prstGeom prst="rect">
            <a:avLst/>
          </a:prstGeom>
        </p:spPr>
      </p:pic>
      <p:pic>
        <p:nvPicPr>
          <p:cNvPr id="43" name="Imagine 42">
            <a:extLst>
              <a:ext uri="{FF2B5EF4-FFF2-40B4-BE49-F238E27FC236}">
                <a16:creationId xmlns:a16="http://schemas.microsoft.com/office/drawing/2014/main" id="{4EBB7599-E0BB-5F61-12F6-33EF024705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3210" y="3588748"/>
            <a:ext cx="3010038" cy="3996945"/>
          </a:xfrm>
          <a:prstGeom prst="rect">
            <a:avLst/>
          </a:prstGeom>
        </p:spPr>
      </p:pic>
      <p:pic>
        <p:nvPicPr>
          <p:cNvPr id="45" name="Imagine 44">
            <a:extLst>
              <a:ext uri="{FF2B5EF4-FFF2-40B4-BE49-F238E27FC236}">
                <a16:creationId xmlns:a16="http://schemas.microsoft.com/office/drawing/2014/main" id="{1A8153C8-76F6-38A9-98AE-E6813D6011C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892271" y="3614596"/>
            <a:ext cx="3078572" cy="3918182"/>
          </a:xfrm>
          <a:prstGeom prst="rect">
            <a:avLst/>
          </a:prstGeom>
        </p:spPr>
      </p:pic>
      <p:grpSp>
        <p:nvGrpSpPr>
          <p:cNvPr id="51" name="Group 17">
            <a:extLst>
              <a:ext uri="{FF2B5EF4-FFF2-40B4-BE49-F238E27FC236}">
                <a16:creationId xmlns:a16="http://schemas.microsoft.com/office/drawing/2014/main" id="{DAB566CB-65C1-F44E-CB25-1A3A7FC77623}"/>
              </a:ext>
            </a:extLst>
          </p:cNvPr>
          <p:cNvGrpSpPr/>
          <p:nvPr/>
        </p:nvGrpSpPr>
        <p:grpSpPr>
          <a:xfrm>
            <a:off x="4114800" y="8278657"/>
            <a:ext cx="2819399" cy="1185772"/>
            <a:chOff x="-477205" y="-3701"/>
            <a:chExt cx="3759198" cy="1581031"/>
          </a:xfrm>
        </p:grpSpPr>
        <p:sp>
          <p:nvSpPr>
            <p:cNvPr id="52" name="TextBox 18">
              <a:extLst>
                <a:ext uri="{FF2B5EF4-FFF2-40B4-BE49-F238E27FC236}">
                  <a16:creationId xmlns:a16="http://schemas.microsoft.com/office/drawing/2014/main" id="{36991F11-7A9B-D054-7311-B62A7970037E}"/>
                </a:ext>
              </a:extLst>
            </p:cNvPr>
            <p:cNvSpPr txBox="1"/>
            <p:nvPr/>
          </p:nvSpPr>
          <p:spPr>
            <a:xfrm>
              <a:off x="-477205" y="-3701"/>
              <a:ext cx="3759198" cy="4569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2938"/>
                </a:lnSpc>
                <a:spcBef>
                  <a:spcPct val="0"/>
                </a:spcBef>
              </a:pPr>
              <a:r>
                <a:rPr lang="en-US" sz="2099" b="1" u="none" dirty="0">
                  <a:solidFill>
                    <a:srgbClr val="15253D"/>
                  </a:solidFill>
                  <a:latin typeface="Overpass Bold"/>
                  <a:ea typeface="Overpass Bold"/>
                  <a:cs typeface="Overpass Bold"/>
                  <a:sym typeface="Overpass Bold"/>
                </a:rPr>
                <a:t> BIANCA VOINESCU</a:t>
              </a:r>
            </a:p>
          </p:txBody>
        </p:sp>
        <p:sp>
          <p:nvSpPr>
            <p:cNvPr id="53" name="TextBox 19">
              <a:extLst>
                <a:ext uri="{FF2B5EF4-FFF2-40B4-BE49-F238E27FC236}">
                  <a16:creationId xmlns:a16="http://schemas.microsoft.com/office/drawing/2014/main" id="{F67ACF9F-1370-3929-187A-55BC1FBEC0D2}"/>
                </a:ext>
              </a:extLst>
            </p:cNvPr>
            <p:cNvSpPr txBox="1"/>
            <p:nvPr/>
          </p:nvSpPr>
          <p:spPr>
            <a:xfrm>
              <a:off x="-69596" y="624504"/>
              <a:ext cx="2943978" cy="95282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2938"/>
                </a:lnSpc>
                <a:spcBef>
                  <a:spcPct val="0"/>
                </a:spcBef>
              </a:pPr>
              <a:r>
                <a:rPr lang="en-US" sz="2099" u="none" dirty="0">
                  <a:solidFill>
                    <a:srgbClr val="15253D"/>
                  </a:solidFill>
                  <a:latin typeface="Overpass"/>
                  <a:ea typeface="Overpass"/>
                  <a:cs typeface="Overpass"/>
                  <a:sym typeface="Overpass"/>
                </a:rPr>
                <a:t>Medic </a:t>
              </a:r>
            </a:p>
            <a:p>
              <a:pPr marL="0" lvl="0" indent="0" algn="ctr">
                <a:lnSpc>
                  <a:spcPts val="2938"/>
                </a:lnSpc>
                <a:spcBef>
                  <a:spcPct val="0"/>
                </a:spcBef>
              </a:pPr>
              <a:r>
                <a:rPr lang="en-US" sz="2099" dirty="0" err="1">
                  <a:solidFill>
                    <a:srgbClr val="15253D"/>
                  </a:solidFill>
                  <a:latin typeface="Overpass"/>
                  <a:ea typeface="Overpass"/>
                  <a:cs typeface="Overpass"/>
                  <a:sym typeface="Overpass"/>
                </a:rPr>
                <a:t>I</a:t>
              </a:r>
              <a:r>
                <a:rPr lang="en-US" sz="2099" u="none" dirty="0" err="1">
                  <a:solidFill>
                    <a:srgbClr val="15253D"/>
                  </a:solidFill>
                  <a:latin typeface="Overpass"/>
                  <a:ea typeface="Overpass"/>
                  <a:cs typeface="Overpass"/>
                  <a:sym typeface="Overpass"/>
                </a:rPr>
                <a:t>nfectionist</a:t>
              </a:r>
              <a:endParaRPr lang="en-US" sz="2099" u="none" dirty="0">
                <a:solidFill>
                  <a:srgbClr val="15253D"/>
                </a:solidFill>
                <a:latin typeface="Overpass"/>
                <a:ea typeface="Overpass"/>
                <a:cs typeface="Overpass"/>
                <a:sym typeface="Overpass"/>
              </a:endParaRPr>
            </a:p>
          </p:txBody>
        </p:sp>
      </p:grpSp>
      <p:grpSp>
        <p:nvGrpSpPr>
          <p:cNvPr id="54" name="Group 17">
            <a:extLst>
              <a:ext uri="{FF2B5EF4-FFF2-40B4-BE49-F238E27FC236}">
                <a16:creationId xmlns:a16="http://schemas.microsoft.com/office/drawing/2014/main" id="{09CA4EB8-4A95-AB77-2ADF-2604BF3F00F1}"/>
              </a:ext>
            </a:extLst>
          </p:cNvPr>
          <p:cNvGrpSpPr/>
          <p:nvPr/>
        </p:nvGrpSpPr>
        <p:grpSpPr>
          <a:xfrm>
            <a:off x="7381742" y="8244489"/>
            <a:ext cx="2819399" cy="1185772"/>
            <a:chOff x="-477205" y="-3701"/>
            <a:chExt cx="3759198" cy="1581031"/>
          </a:xfrm>
        </p:grpSpPr>
        <p:sp>
          <p:nvSpPr>
            <p:cNvPr id="55" name="TextBox 18">
              <a:extLst>
                <a:ext uri="{FF2B5EF4-FFF2-40B4-BE49-F238E27FC236}">
                  <a16:creationId xmlns:a16="http://schemas.microsoft.com/office/drawing/2014/main" id="{BE394314-CD03-4C7C-AD90-4477000E54EA}"/>
                </a:ext>
              </a:extLst>
            </p:cNvPr>
            <p:cNvSpPr txBox="1"/>
            <p:nvPr/>
          </p:nvSpPr>
          <p:spPr>
            <a:xfrm>
              <a:off x="-477205" y="-3701"/>
              <a:ext cx="3759198" cy="4569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2938"/>
                </a:lnSpc>
                <a:spcBef>
                  <a:spcPct val="0"/>
                </a:spcBef>
              </a:pPr>
              <a:r>
                <a:rPr lang="en-US" sz="2099" b="1" u="none" dirty="0">
                  <a:solidFill>
                    <a:srgbClr val="15253D"/>
                  </a:solidFill>
                  <a:latin typeface="Overpass Bold"/>
                  <a:ea typeface="Overpass Bold"/>
                  <a:cs typeface="Overpass Bold"/>
                  <a:sym typeface="Overpass Bold"/>
                </a:rPr>
                <a:t> </a:t>
              </a:r>
              <a:r>
                <a:rPr lang="en-US" sz="2099" b="1" dirty="0">
                  <a:solidFill>
                    <a:srgbClr val="15253D"/>
                  </a:solidFill>
                  <a:latin typeface="Overpass Bold"/>
                  <a:ea typeface="Overpass Bold"/>
                  <a:cs typeface="Overpass Bold"/>
                  <a:sym typeface="Overpass Bold"/>
                </a:rPr>
                <a:t>EDUARD IDOR</a:t>
              </a:r>
              <a:endParaRPr lang="en-US" sz="2099" b="1" u="none" dirty="0">
                <a:solidFill>
                  <a:srgbClr val="15253D"/>
                </a:solidFill>
                <a:latin typeface="Overpass Bold"/>
                <a:ea typeface="Overpass Bold"/>
                <a:cs typeface="Overpass Bold"/>
                <a:sym typeface="Overpass Bold"/>
              </a:endParaRPr>
            </a:p>
          </p:txBody>
        </p:sp>
        <p:sp>
          <p:nvSpPr>
            <p:cNvPr id="56" name="TextBox 19">
              <a:extLst>
                <a:ext uri="{FF2B5EF4-FFF2-40B4-BE49-F238E27FC236}">
                  <a16:creationId xmlns:a16="http://schemas.microsoft.com/office/drawing/2014/main" id="{C9FE5437-4E17-CF9C-95FD-5A2D48791F92}"/>
                </a:ext>
              </a:extLst>
            </p:cNvPr>
            <p:cNvSpPr txBox="1"/>
            <p:nvPr/>
          </p:nvSpPr>
          <p:spPr>
            <a:xfrm>
              <a:off x="-69596" y="624504"/>
              <a:ext cx="2943978" cy="95282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2938"/>
                </a:lnSpc>
                <a:spcBef>
                  <a:spcPct val="0"/>
                </a:spcBef>
              </a:pPr>
              <a:r>
                <a:rPr lang="en-US" sz="2099" u="none" dirty="0">
                  <a:solidFill>
                    <a:srgbClr val="15253D"/>
                  </a:solidFill>
                  <a:latin typeface="Overpass"/>
                  <a:ea typeface="Overpass"/>
                  <a:cs typeface="Overpass"/>
                  <a:sym typeface="Overpass"/>
                </a:rPr>
                <a:t>Medic </a:t>
              </a:r>
              <a:r>
                <a:rPr lang="en-US" sz="2099" dirty="0">
                  <a:solidFill>
                    <a:srgbClr val="15253D"/>
                  </a:solidFill>
                  <a:latin typeface="Overpass"/>
                  <a:ea typeface="Overpass"/>
                  <a:cs typeface="Overpass"/>
                  <a:sym typeface="Overpass"/>
                </a:rPr>
                <a:t>resident</a:t>
              </a:r>
            </a:p>
            <a:p>
              <a:pPr marL="0" lvl="0" indent="0" algn="ctr">
                <a:lnSpc>
                  <a:spcPts val="2938"/>
                </a:lnSpc>
                <a:spcBef>
                  <a:spcPct val="0"/>
                </a:spcBef>
              </a:pPr>
              <a:r>
                <a:rPr lang="en-US" sz="2099" u="none" dirty="0" err="1">
                  <a:solidFill>
                    <a:srgbClr val="15253D"/>
                  </a:solidFill>
                  <a:latin typeface="Overpass"/>
                  <a:ea typeface="Overpass"/>
                  <a:cs typeface="Overpass"/>
                  <a:sym typeface="Overpass"/>
                </a:rPr>
                <a:t>epidemiologie</a:t>
              </a:r>
              <a:endParaRPr lang="en-US" sz="2099" u="none" dirty="0">
                <a:solidFill>
                  <a:srgbClr val="15253D"/>
                </a:solidFill>
                <a:latin typeface="Overpass"/>
                <a:ea typeface="Overpass"/>
                <a:cs typeface="Overpass"/>
                <a:sym typeface="Overpass"/>
              </a:endParaRPr>
            </a:p>
          </p:txBody>
        </p:sp>
      </p:grpSp>
      <p:grpSp>
        <p:nvGrpSpPr>
          <p:cNvPr id="57" name="Group 17">
            <a:extLst>
              <a:ext uri="{FF2B5EF4-FFF2-40B4-BE49-F238E27FC236}">
                <a16:creationId xmlns:a16="http://schemas.microsoft.com/office/drawing/2014/main" id="{F5D1BAE6-B691-4A6F-52BE-4DD205504BAF}"/>
              </a:ext>
            </a:extLst>
          </p:cNvPr>
          <p:cNvGrpSpPr/>
          <p:nvPr/>
        </p:nvGrpSpPr>
        <p:grpSpPr>
          <a:xfrm>
            <a:off x="10671272" y="8174252"/>
            <a:ext cx="2819399" cy="1185772"/>
            <a:chOff x="-477205" y="-3701"/>
            <a:chExt cx="3759198" cy="1581031"/>
          </a:xfrm>
        </p:grpSpPr>
        <p:sp>
          <p:nvSpPr>
            <p:cNvPr id="58" name="TextBox 18">
              <a:extLst>
                <a:ext uri="{FF2B5EF4-FFF2-40B4-BE49-F238E27FC236}">
                  <a16:creationId xmlns:a16="http://schemas.microsoft.com/office/drawing/2014/main" id="{B309D5CC-8480-E988-73E5-C7A04632DA00}"/>
                </a:ext>
              </a:extLst>
            </p:cNvPr>
            <p:cNvSpPr txBox="1"/>
            <p:nvPr/>
          </p:nvSpPr>
          <p:spPr>
            <a:xfrm>
              <a:off x="-477205" y="-3701"/>
              <a:ext cx="3759198" cy="4569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2938"/>
                </a:lnSpc>
                <a:spcBef>
                  <a:spcPct val="0"/>
                </a:spcBef>
              </a:pPr>
              <a:r>
                <a:rPr lang="en-US" sz="2099" b="1" u="none" dirty="0">
                  <a:solidFill>
                    <a:srgbClr val="15253D"/>
                  </a:solidFill>
                  <a:latin typeface="Overpass Bold"/>
                  <a:ea typeface="Overpass Bold"/>
                  <a:cs typeface="Overpass Bold"/>
                  <a:sym typeface="Overpass Bold"/>
                </a:rPr>
                <a:t> MONICA LEAH</a:t>
              </a:r>
            </a:p>
          </p:txBody>
        </p:sp>
        <p:sp>
          <p:nvSpPr>
            <p:cNvPr id="59" name="TextBox 19">
              <a:extLst>
                <a:ext uri="{FF2B5EF4-FFF2-40B4-BE49-F238E27FC236}">
                  <a16:creationId xmlns:a16="http://schemas.microsoft.com/office/drawing/2014/main" id="{7FA191CB-1C29-C48E-6B5C-1899E24E6064}"/>
                </a:ext>
              </a:extLst>
            </p:cNvPr>
            <p:cNvSpPr txBox="1"/>
            <p:nvPr/>
          </p:nvSpPr>
          <p:spPr>
            <a:xfrm>
              <a:off x="-69596" y="624504"/>
              <a:ext cx="2943978" cy="95282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2938"/>
                </a:lnSpc>
                <a:spcBef>
                  <a:spcPct val="0"/>
                </a:spcBef>
              </a:pPr>
              <a:r>
                <a:rPr lang="en-US" sz="2099" u="none" dirty="0">
                  <a:solidFill>
                    <a:srgbClr val="15253D"/>
                  </a:solidFill>
                  <a:latin typeface="Overpass"/>
                  <a:ea typeface="Overpass"/>
                  <a:cs typeface="Overpass"/>
                  <a:sym typeface="Overpass"/>
                </a:rPr>
                <a:t>Medic </a:t>
              </a:r>
              <a:r>
                <a:rPr lang="en-US" sz="2099" dirty="0">
                  <a:solidFill>
                    <a:srgbClr val="15253D"/>
                  </a:solidFill>
                  <a:latin typeface="Overpass"/>
                  <a:ea typeface="Overpass"/>
                  <a:cs typeface="Overpass"/>
                  <a:sym typeface="Overpass"/>
                </a:rPr>
                <a:t>resident</a:t>
              </a:r>
            </a:p>
            <a:p>
              <a:pPr marL="0" lvl="0" indent="0" algn="ctr">
                <a:lnSpc>
                  <a:spcPts val="2938"/>
                </a:lnSpc>
                <a:spcBef>
                  <a:spcPct val="0"/>
                </a:spcBef>
              </a:pPr>
              <a:r>
                <a:rPr lang="en-US" sz="2099" u="none" dirty="0" err="1">
                  <a:solidFill>
                    <a:srgbClr val="15253D"/>
                  </a:solidFill>
                  <a:latin typeface="Overpass"/>
                  <a:ea typeface="Overpass"/>
                  <a:cs typeface="Overpass"/>
                  <a:sym typeface="Overpass"/>
                </a:rPr>
                <a:t>epidemiologie</a:t>
              </a:r>
              <a:endParaRPr lang="en-US" sz="2099" u="none" dirty="0">
                <a:solidFill>
                  <a:srgbClr val="15253D"/>
                </a:solidFill>
                <a:latin typeface="Overpass"/>
                <a:ea typeface="Overpass"/>
                <a:cs typeface="Overpass"/>
                <a:sym typeface="Overpass"/>
              </a:endParaRPr>
            </a:p>
          </p:txBody>
        </p:sp>
      </p:grpSp>
      <p:grpSp>
        <p:nvGrpSpPr>
          <p:cNvPr id="60" name="Group 17">
            <a:extLst>
              <a:ext uri="{FF2B5EF4-FFF2-40B4-BE49-F238E27FC236}">
                <a16:creationId xmlns:a16="http://schemas.microsoft.com/office/drawing/2014/main" id="{8B6CB0A5-432C-184D-1B3A-BD54F54768D6}"/>
              </a:ext>
            </a:extLst>
          </p:cNvPr>
          <p:cNvGrpSpPr/>
          <p:nvPr/>
        </p:nvGrpSpPr>
        <p:grpSpPr>
          <a:xfrm>
            <a:off x="13772746" y="8122756"/>
            <a:ext cx="2819399" cy="1185772"/>
            <a:chOff x="-477205" y="-3701"/>
            <a:chExt cx="3759198" cy="1581031"/>
          </a:xfrm>
        </p:grpSpPr>
        <p:sp>
          <p:nvSpPr>
            <p:cNvPr id="61" name="TextBox 18">
              <a:extLst>
                <a:ext uri="{FF2B5EF4-FFF2-40B4-BE49-F238E27FC236}">
                  <a16:creationId xmlns:a16="http://schemas.microsoft.com/office/drawing/2014/main" id="{39652C21-77A7-D769-8653-1BC100142271}"/>
                </a:ext>
              </a:extLst>
            </p:cNvPr>
            <p:cNvSpPr txBox="1"/>
            <p:nvPr/>
          </p:nvSpPr>
          <p:spPr>
            <a:xfrm>
              <a:off x="-477205" y="-3701"/>
              <a:ext cx="3759198" cy="4569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2938"/>
                </a:lnSpc>
                <a:spcBef>
                  <a:spcPct val="0"/>
                </a:spcBef>
              </a:pPr>
              <a:r>
                <a:rPr lang="en-US" sz="2099" b="1" u="none" dirty="0">
                  <a:solidFill>
                    <a:srgbClr val="15253D"/>
                  </a:solidFill>
                  <a:latin typeface="Overpass Bold"/>
                  <a:ea typeface="Overpass Bold"/>
                  <a:cs typeface="Overpass Bold"/>
                  <a:sym typeface="Overpass Bold"/>
                </a:rPr>
                <a:t> ADRIANA IORDACHE</a:t>
              </a:r>
            </a:p>
          </p:txBody>
        </p:sp>
        <p:sp>
          <p:nvSpPr>
            <p:cNvPr id="62" name="TextBox 19">
              <a:extLst>
                <a:ext uri="{FF2B5EF4-FFF2-40B4-BE49-F238E27FC236}">
                  <a16:creationId xmlns:a16="http://schemas.microsoft.com/office/drawing/2014/main" id="{572DB3DA-BD1A-F1B2-ED9D-45CC9B5F8FFE}"/>
                </a:ext>
              </a:extLst>
            </p:cNvPr>
            <p:cNvSpPr txBox="1"/>
            <p:nvPr/>
          </p:nvSpPr>
          <p:spPr>
            <a:xfrm>
              <a:off x="-69596" y="624504"/>
              <a:ext cx="2943978" cy="95282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ctr">
                <a:lnSpc>
                  <a:spcPts val="2938"/>
                </a:lnSpc>
                <a:spcBef>
                  <a:spcPct val="0"/>
                </a:spcBef>
              </a:pPr>
              <a:r>
                <a:rPr lang="en-US" sz="2099" u="none" dirty="0" err="1">
                  <a:solidFill>
                    <a:srgbClr val="15253D"/>
                  </a:solidFill>
                  <a:latin typeface="Overpass"/>
                  <a:ea typeface="Overpass"/>
                  <a:cs typeface="Overpass"/>
                  <a:sym typeface="Overpass"/>
                </a:rPr>
                <a:t>Asistent</a:t>
              </a:r>
              <a:r>
                <a:rPr lang="en-US" sz="2099" u="none" dirty="0">
                  <a:solidFill>
                    <a:srgbClr val="15253D"/>
                  </a:solidFill>
                  <a:latin typeface="Overpass"/>
                  <a:ea typeface="Overpass"/>
                  <a:cs typeface="Overpass"/>
                  <a:sym typeface="Overpass"/>
                </a:rPr>
                <a:t> medical principal</a:t>
              </a:r>
            </a:p>
          </p:txBody>
        </p:sp>
      </p:grpSp>
      <p:grpSp>
        <p:nvGrpSpPr>
          <p:cNvPr id="63" name="Group 8">
            <a:extLst>
              <a:ext uri="{FF2B5EF4-FFF2-40B4-BE49-F238E27FC236}">
                <a16:creationId xmlns:a16="http://schemas.microsoft.com/office/drawing/2014/main" id="{76C9E6F6-1067-315B-2660-C8747FDFFB94}"/>
              </a:ext>
            </a:extLst>
          </p:cNvPr>
          <p:cNvGrpSpPr>
            <a:grpSpLocks noChangeAspect="1"/>
          </p:cNvGrpSpPr>
          <p:nvPr/>
        </p:nvGrpSpPr>
        <p:grpSpPr>
          <a:xfrm>
            <a:off x="202877" y="118248"/>
            <a:ext cx="2899332" cy="2899332"/>
            <a:chOff x="0" y="0"/>
            <a:chExt cx="6350000" cy="6350000"/>
          </a:xfrm>
        </p:grpSpPr>
        <p:sp>
          <p:nvSpPr>
            <p:cNvPr id="64" name="Freeform 9">
              <a:extLst>
                <a:ext uri="{FF2B5EF4-FFF2-40B4-BE49-F238E27FC236}">
                  <a16:creationId xmlns:a16="http://schemas.microsoft.com/office/drawing/2014/main" id="{2D4F0696-859E-EBD1-CA42-2900DCB639CA}"/>
                </a:ext>
              </a:extLst>
            </p:cNvPr>
            <p:cNvSpPr/>
            <p:nvPr/>
          </p:nvSpPr>
          <p:spPr>
            <a:xfrm>
              <a:off x="88900" y="88900"/>
              <a:ext cx="6172200" cy="6172200"/>
            </a:xfrm>
            <a:custGeom>
              <a:avLst/>
              <a:gdLst/>
              <a:ahLst/>
              <a:cxnLst/>
              <a:rect l="l" t="t" r="r" b="b"/>
              <a:pathLst>
                <a:path w="6172200" h="6172200">
                  <a:moveTo>
                    <a:pt x="6172200" y="5864860"/>
                  </a:moveTo>
                  <a:cubicBezTo>
                    <a:pt x="6172200" y="6033770"/>
                    <a:pt x="6035040" y="6170930"/>
                    <a:pt x="5866130" y="6170930"/>
                  </a:cubicBezTo>
                  <a:lnTo>
                    <a:pt x="307340" y="6170930"/>
                  </a:lnTo>
                  <a:cubicBezTo>
                    <a:pt x="137160" y="6172200"/>
                    <a:pt x="0" y="6035040"/>
                    <a:pt x="0" y="5864860"/>
                  </a:cubicBezTo>
                  <a:lnTo>
                    <a:pt x="0" y="307340"/>
                  </a:lnTo>
                  <a:cubicBezTo>
                    <a:pt x="0" y="137160"/>
                    <a:pt x="137160" y="0"/>
                    <a:pt x="307340" y="0"/>
                  </a:cubicBezTo>
                  <a:lnTo>
                    <a:pt x="5866130" y="0"/>
                  </a:lnTo>
                  <a:cubicBezTo>
                    <a:pt x="6035040" y="0"/>
                    <a:pt x="6172200" y="137160"/>
                    <a:pt x="6172200" y="307340"/>
                  </a:cubicBezTo>
                  <a:lnTo>
                    <a:pt x="6172200" y="5864860"/>
                  </a:lnTo>
                  <a:close/>
                </a:path>
              </a:pathLst>
            </a:custGeom>
            <a:blipFill>
              <a:blip r:embed="rId9"/>
              <a:stretch>
                <a:fillRect l="-25031" r="-25031"/>
              </a:stretch>
            </a:blipFill>
          </p:spPr>
        </p:sp>
        <p:sp>
          <p:nvSpPr>
            <p:cNvPr id="65" name="Freeform 10">
              <a:extLst>
                <a:ext uri="{FF2B5EF4-FFF2-40B4-BE49-F238E27FC236}">
                  <a16:creationId xmlns:a16="http://schemas.microsoft.com/office/drawing/2014/main" id="{2391CC86-CAC6-E029-487E-556A4ED5DD04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5953760" y="6350000"/>
                  </a:moveTo>
                  <a:lnTo>
                    <a:pt x="396240" y="6350000"/>
                  </a:lnTo>
                  <a:cubicBezTo>
                    <a:pt x="177800" y="6350000"/>
                    <a:pt x="0" y="6172200"/>
                    <a:pt x="0" y="5953760"/>
                  </a:cubicBezTo>
                  <a:lnTo>
                    <a:pt x="0" y="396240"/>
                  </a:lnTo>
                  <a:cubicBezTo>
                    <a:pt x="0" y="177800"/>
                    <a:pt x="177800" y="0"/>
                    <a:pt x="396240" y="0"/>
                  </a:cubicBezTo>
                  <a:lnTo>
                    <a:pt x="5955030" y="0"/>
                  </a:lnTo>
                  <a:cubicBezTo>
                    <a:pt x="6172200" y="0"/>
                    <a:pt x="6350000" y="177800"/>
                    <a:pt x="6350000" y="396240"/>
                  </a:cubicBezTo>
                  <a:lnTo>
                    <a:pt x="6350000" y="5955030"/>
                  </a:lnTo>
                  <a:cubicBezTo>
                    <a:pt x="6350000" y="6172200"/>
                    <a:pt x="6172200" y="6350000"/>
                    <a:pt x="5953760" y="6350000"/>
                  </a:cubicBezTo>
                  <a:close/>
                  <a:moveTo>
                    <a:pt x="396240" y="179070"/>
                  </a:moveTo>
                  <a:cubicBezTo>
                    <a:pt x="276860" y="179070"/>
                    <a:pt x="179070" y="276860"/>
                    <a:pt x="179070" y="396240"/>
                  </a:cubicBezTo>
                  <a:lnTo>
                    <a:pt x="179070" y="5955030"/>
                  </a:lnTo>
                  <a:cubicBezTo>
                    <a:pt x="179070" y="6074410"/>
                    <a:pt x="276860" y="6172200"/>
                    <a:pt x="396240" y="6172200"/>
                  </a:cubicBezTo>
                  <a:lnTo>
                    <a:pt x="5955030" y="6172200"/>
                  </a:lnTo>
                  <a:cubicBezTo>
                    <a:pt x="6074410" y="6172200"/>
                    <a:pt x="6172200" y="6074410"/>
                    <a:pt x="6172200" y="5955030"/>
                  </a:cubicBezTo>
                  <a:lnTo>
                    <a:pt x="6172200" y="396240"/>
                  </a:lnTo>
                  <a:cubicBezTo>
                    <a:pt x="6172200" y="276860"/>
                    <a:pt x="6074410" y="179070"/>
                    <a:pt x="5955030" y="179070"/>
                  </a:cubicBezTo>
                  <a:lnTo>
                    <a:pt x="396240" y="17907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</p:spTree>
    <p:extLst>
      <p:ext uri="{BB962C8B-B14F-4D97-AF65-F5344CB8AC3E}">
        <p14:creationId xmlns:p14="http://schemas.microsoft.com/office/powerpoint/2010/main" val="35399922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a:spPr>
      <a:bodyPr/>
      <a:lstStyle>
        <a:defPPr algn="l">
          <a:defRPr dirty="0"/>
        </a:defPPr>
      </a:lst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1978</TotalTime>
  <Words>1063</Words>
  <Application>Microsoft Office PowerPoint</Application>
  <PresentationFormat>Particularizare</PresentationFormat>
  <Paragraphs>112</Paragraphs>
  <Slides>18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7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18</vt:i4>
      </vt:variant>
    </vt:vector>
  </HeadingPairs>
  <TitlesOfParts>
    <vt:vector size="26" baseType="lpstr">
      <vt:lpstr>times new roman</vt:lpstr>
      <vt:lpstr>Aptos Narrow</vt:lpstr>
      <vt:lpstr>Arial</vt:lpstr>
      <vt:lpstr>Overpass Bold</vt:lpstr>
      <vt:lpstr>Calibri</vt:lpstr>
      <vt:lpstr>Overpass</vt:lpstr>
      <vt:lpstr>Open Sans</vt:lpstr>
      <vt:lpstr>Office Theme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Pastel Blue Pink Yellow and Orange Illustrations and Doodles Healthcare Center Presentation</dc:title>
  <dc:creator>Ada</dc:creator>
  <cp:lastModifiedBy>Luca Gordea</cp:lastModifiedBy>
  <cp:revision>4</cp:revision>
  <dcterms:created xsi:type="dcterms:W3CDTF">2006-08-16T00:00:00Z</dcterms:created>
  <dcterms:modified xsi:type="dcterms:W3CDTF">2025-10-16T03:48:07Z</dcterms:modified>
  <dc:identifier>DAG1yo7kMyU</dc:identifier>
</cp:coreProperties>
</file>